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0000"/>
    <a:srgbClr val="FFE8CB"/>
    <a:srgbClr val="FFF4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10" d="100"/>
          <a:sy n="10" d="100"/>
        </p:scale>
        <p:origin x="1819" y="42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3CB452D-CC7A-42CB-8451-8CD1A033C518}"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67F7A-4199-4B45-AFCD-170DF4E55756}" type="slidenum">
              <a:rPr lang="en-US" smtClean="0"/>
              <a:t>‹#›</a:t>
            </a:fld>
            <a:endParaRPr lang="en-US"/>
          </a:p>
        </p:txBody>
      </p:sp>
    </p:spTree>
    <p:extLst>
      <p:ext uri="{BB962C8B-B14F-4D97-AF65-F5344CB8AC3E}">
        <p14:creationId xmlns:p14="http://schemas.microsoft.com/office/powerpoint/2010/main" val="2186156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CB452D-CC7A-42CB-8451-8CD1A033C518}"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67F7A-4199-4B45-AFCD-170DF4E55756}" type="slidenum">
              <a:rPr lang="en-US" smtClean="0"/>
              <a:t>‹#›</a:t>
            </a:fld>
            <a:endParaRPr lang="en-US"/>
          </a:p>
        </p:txBody>
      </p:sp>
    </p:spTree>
    <p:extLst>
      <p:ext uri="{BB962C8B-B14F-4D97-AF65-F5344CB8AC3E}">
        <p14:creationId xmlns:p14="http://schemas.microsoft.com/office/powerpoint/2010/main" val="2358879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CB452D-CC7A-42CB-8451-8CD1A033C518}"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67F7A-4199-4B45-AFCD-170DF4E55756}" type="slidenum">
              <a:rPr lang="en-US" smtClean="0"/>
              <a:t>‹#›</a:t>
            </a:fld>
            <a:endParaRPr lang="en-US"/>
          </a:p>
        </p:txBody>
      </p:sp>
    </p:spTree>
    <p:extLst>
      <p:ext uri="{BB962C8B-B14F-4D97-AF65-F5344CB8AC3E}">
        <p14:creationId xmlns:p14="http://schemas.microsoft.com/office/powerpoint/2010/main" val="1302551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CB452D-CC7A-42CB-8451-8CD1A033C518}"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67F7A-4199-4B45-AFCD-170DF4E55756}" type="slidenum">
              <a:rPr lang="en-US" smtClean="0"/>
              <a:t>‹#›</a:t>
            </a:fld>
            <a:endParaRPr lang="en-US"/>
          </a:p>
        </p:txBody>
      </p:sp>
    </p:spTree>
    <p:extLst>
      <p:ext uri="{BB962C8B-B14F-4D97-AF65-F5344CB8AC3E}">
        <p14:creationId xmlns:p14="http://schemas.microsoft.com/office/powerpoint/2010/main" val="3410866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CB452D-CC7A-42CB-8451-8CD1A033C518}"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67F7A-4199-4B45-AFCD-170DF4E55756}" type="slidenum">
              <a:rPr lang="en-US" smtClean="0"/>
              <a:t>‹#›</a:t>
            </a:fld>
            <a:endParaRPr lang="en-US"/>
          </a:p>
        </p:txBody>
      </p:sp>
    </p:spTree>
    <p:extLst>
      <p:ext uri="{BB962C8B-B14F-4D97-AF65-F5344CB8AC3E}">
        <p14:creationId xmlns:p14="http://schemas.microsoft.com/office/powerpoint/2010/main" val="62520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B452D-CC7A-42CB-8451-8CD1A033C518}" type="datetimeFigureOut">
              <a:rPr lang="en-US" smtClean="0"/>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67F7A-4199-4B45-AFCD-170DF4E55756}" type="slidenum">
              <a:rPr lang="en-US" smtClean="0"/>
              <a:t>‹#›</a:t>
            </a:fld>
            <a:endParaRPr lang="en-US"/>
          </a:p>
        </p:txBody>
      </p:sp>
    </p:spTree>
    <p:extLst>
      <p:ext uri="{BB962C8B-B14F-4D97-AF65-F5344CB8AC3E}">
        <p14:creationId xmlns:p14="http://schemas.microsoft.com/office/powerpoint/2010/main" val="415098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CB452D-CC7A-42CB-8451-8CD1A033C518}" type="datetimeFigureOut">
              <a:rPr lang="en-US" smtClean="0"/>
              <a:t>4/27/2017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F67F7A-4199-4B45-AFCD-170DF4E55756}" type="slidenum">
              <a:rPr lang="en-US" smtClean="0"/>
              <a:t>‹#›</a:t>
            </a:fld>
            <a:endParaRPr lang="en-US"/>
          </a:p>
        </p:txBody>
      </p:sp>
    </p:spTree>
    <p:extLst>
      <p:ext uri="{BB962C8B-B14F-4D97-AF65-F5344CB8AC3E}">
        <p14:creationId xmlns:p14="http://schemas.microsoft.com/office/powerpoint/2010/main" val="418420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3CB452D-CC7A-42CB-8451-8CD1A033C518}" type="datetimeFigureOut">
              <a:rPr lang="en-US" smtClean="0"/>
              <a:t>4/27/2017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F67F7A-4199-4B45-AFCD-170DF4E55756}" type="slidenum">
              <a:rPr lang="en-US" smtClean="0"/>
              <a:t>‹#›</a:t>
            </a:fld>
            <a:endParaRPr lang="en-US"/>
          </a:p>
        </p:txBody>
      </p:sp>
    </p:spTree>
    <p:extLst>
      <p:ext uri="{BB962C8B-B14F-4D97-AF65-F5344CB8AC3E}">
        <p14:creationId xmlns:p14="http://schemas.microsoft.com/office/powerpoint/2010/main" val="2660064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CB452D-CC7A-42CB-8451-8CD1A033C518}" type="datetimeFigureOut">
              <a:rPr lang="en-US" smtClean="0"/>
              <a:t>4/27/2017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F67F7A-4199-4B45-AFCD-170DF4E55756}" type="slidenum">
              <a:rPr lang="en-US" smtClean="0"/>
              <a:t>‹#›</a:t>
            </a:fld>
            <a:endParaRPr lang="en-US"/>
          </a:p>
        </p:txBody>
      </p:sp>
    </p:spTree>
    <p:extLst>
      <p:ext uri="{BB962C8B-B14F-4D97-AF65-F5344CB8AC3E}">
        <p14:creationId xmlns:p14="http://schemas.microsoft.com/office/powerpoint/2010/main" val="1364890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CB452D-CC7A-42CB-8451-8CD1A033C518}" type="datetimeFigureOut">
              <a:rPr lang="en-US" smtClean="0"/>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67F7A-4199-4B45-AFCD-170DF4E55756}" type="slidenum">
              <a:rPr lang="en-US" smtClean="0"/>
              <a:t>‹#›</a:t>
            </a:fld>
            <a:endParaRPr lang="en-US"/>
          </a:p>
        </p:txBody>
      </p:sp>
    </p:spTree>
    <p:extLst>
      <p:ext uri="{BB962C8B-B14F-4D97-AF65-F5344CB8AC3E}">
        <p14:creationId xmlns:p14="http://schemas.microsoft.com/office/powerpoint/2010/main" val="593429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CB452D-CC7A-42CB-8451-8CD1A033C518}" type="datetimeFigureOut">
              <a:rPr lang="en-US" smtClean="0"/>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67F7A-4199-4B45-AFCD-170DF4E55756}" type="slidenum">
              <a:rPr lang="en-US" smtClean="0"/>
              <a:t>‹#›</a:t>
            </a:fld>
            <a:endParaRPr lang="en-US"/>
          </a:p>
        </p:txBody>
      </p:sp>
    </p:spTree>
    <p:extLst>
      <p:ext uri="{BB962C8B-B14F-4D97-AF65-F5344CB8AC3E}">
        <p14:creationId xmlns:p14="http://schemas.microsoft.com/office/powerpoint/2010/main" val="298093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93CB452D-CC7A-42CB-8451-8CD1A033C518}" type="datetimeFigureOut">
              <a:rPr lang="en-US" smtClean="0"/>
              <a:t>4/27/2017</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A7F67F7A-4199-4B45-AFCD-170DF4E55756}" type="slidenum">
              <a:rPr lang="en-US" smtClean="0"/>
              <a:t>‹#›</a:t>
            </a:fld>
            <a:endParaRPr lang="en-US"/>
          </a:p>
        </p:txBody>
      </p:sp>
    </p:spTree>
    <p:extLst>
      <p:ext uri="{BB962C8B-B14F-4D97-AF65-F5344CB8AC3E}">
        <p14:creationId xmlns:p14="http://schemas.microsoft.com/office/powerpoint/2010/main" val="30233887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 name="Picture 79"/>
          <p:cNvPicPr/>
          <p:nvPr/>
        </p:nvPicPr>
        <p:blipFill rotWithShape="1">
          <a:blip r:embed="rId2">
            <a:extLst>
              <a:ext uri="{28A0092B-C50C-407E-A947-70E740481C1C}">
                <a14:useLocalDpi xmlns:a14="http://schemas.microsoft.com/office/drawing/2010/main" val="0"/>
              </a:ext>
            </a:extLst>
          </a:blip>
          <a:srcRect r="6068"/>
          <a:stretch/>
        </p:blipFill>
        <p:spPr>
          <a:xfrm>
            <a:off x="34952716" y="8512409"/>
            <a:ext cx="7160308" cy="6990482"/>
          </a:xfrm>
          <a:prstGeom prst="rect">
            <a:avLst/>
          </a:prstGeom>
          <a:ln w="152400">
            <a:solidFill>
              <a:srgbClr val="960000"/>
            </a:solidFill>
          </a:ln>
          <a:effectLst>
            <a:outerShdw blurRad="152400" dist="152400" dir="18900000" algn="bl" rotWithShape="0">
              <a:prstClr val="black">
                <a:alpha val="70000"/>
              </a:prstClr>
            </a:outerShdw>
          </a:effectLst>
        </p:spPr>
      </p:pic>
      <p:sp>
        <p:nvSpPr>
          <p:cNvPr id="4" name="TextBox 3"/>
          <p:cNvSpPr txBox="1"/>
          <p:nvPr/>
        </p:nvSpPr>
        <p:spPr>
          <a:xfrm>
            <a:off x="0" y="-285750"/>
            <a:ext cx="43891200" cy="4247317"/>
          </a:xfrm>
          <a:prstGeom prst="rect">
            <a:avLst/>
          </a:prstGeom>
          <a:gradFill flip="none" rotWithShape="1">
            <a:gsLst>
              <a:gs pos="30000">
                <a:srgbClr val="960000">
                  <a:shade val="30000"/>
                  <a:satMod val="115000"/>
                </a:srgbClr>
              </a:gs>
              <a:gs pos="50000">
                <a:srgbClr val="960000">
                  <a:shade val="67500"/>
                  <a:satMod val="115000"/>
                </a:srgbClr>
              </a:gs>
              <a:gs pos="100000">
                <a:srgbClr val="960000">
                  <a:shade val="100000"/>
                  <a:satMod val="115000"/>
                </a:srgbClr>
              </a:gs>
            </a:gsLst>
            <a:lin ang="2700000" scaled="1"/>
            <a:tileRect/>
          </a:gradFill>
        </p:spPr>
        <p:txBody>
          <a:bodyPr wrap="square" lIns="457200" tIns="457200" rIns="457200" bIns="457200" rtlCol="0">
            <a:spAutoFit/>
          </a:bodyPr>
          <a:lstStyle/>
          <a:p>
            <a:pPr algn="ctr">
              <a:lnSpc>
                <a:spcPct val="150000"/>
              </a:lnSpc>
            </a:pPr>
            <a:r>
              <a:rPr lang="en-US" sz="9600" dirty="0" smtClean="0">
                <a:solidFill>
                  <a:srgbClr val="FFC000"/>
                </a:solidFill>
                <a:latin typeface="Britannic Bold" panose="020B0903060703020204" pitchFamily="34" charset="0"/>
              </a:rPr>
              <a:t>Unary Positional Computing</a:t>
            </a:r>
          </a:p>
          <a:p>
            <a:pPr algn="ctr">
              <a:lnSpc>
                <a:spcPct val="150000"/>
              </a:lnSpc>
            </a:pPr>
            <a:r>
              <a:rPr lang="en-US" sz="4800" dirty="0" smtClean="0">
                <a:solidFill>
                  <a:srgbClr val="FFC000"/>
                </a:solidFill>
                <a:latin typeface="Verdana" panose="020B0604030504040204" pitchFamily="34" charset="0"/>
                <a:ea typeface="Verdana" panose="020B0604030504040204" pitchFamily="34" charset="0"/>
                <a:cs typeface="Verdana" panose="020B0604030504040204" pitchFamily="34" charset="0"/>
              </a:rPr>
              <a:t>McKenzie van der Hagen, Marc Riedel</a:t>
            </a:r>
            <a:endParaRPr lang="en-US" sz="4800" dirty="0">
              <a:solidFill>
                <a:srgbClr val="FFC000"/>
              </a:solidFill>
              <a:latin typeface="Verdana" panose="020B0604030504040204" pitchFamily="34" charset="0"/>
              <a:ea typeface="Verdana" panose="020B0604030504040204" pitchFamily="34" charset="0"/>
              <a:cs typeface="Verdana" panose="020B0604030504040204" pitchFamily="34" charset="0"/>
            </a:endParaRPr>
          </a:p>
        </p:txBody>
      </p:sp>
      <p:sp>
        <p:nvSpPr>
          <p:cNvPr id="5" name="TextBox 4"/>
          <p:cNvSpPr txBox="1"/>
          <p:nvPr/>
        </p:nvSpPr>
        <p:spPr>
          <a:xfrm>
            <a:off x="0" y="3901583"/>
            <a:ext cx="43891200" cy="1661993"/>
          </a:xfrm>
          <a:prstGeom prst="rect">
            <a:avLst/>
          </a:prstGeom>
          <a:solidFill>
            <a:srgbClr val="FFC000"/>
          </a:solidFill>
        </p:spPr>
        <p:txBody>
          <a:bodyPr wrap="square" lIns="457200" tIns="457200" rIns="457200" bIns="457200" rtlCol="0">
            <a:spAutoFit/>
          </a:bodyPr>
          <a:lstStyle/>
          <a:p>
            <a:pPr algn="ctr"/>
            <a:r>
              <a:rPr lang="en-US" sz="48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University of Minnesota    |    Department of Electrical and Computer Engineering</a:t>
            </a:r>
            <a:endParaRPr lang="en-US" sz="4800" dirty="0">
              <a:solidFill>
                <a:srgbClr val="960000"/>
              </a:solidFill>
              <a:latin typeface="Verdana" panose="020B0604030504040204" pitchFamily="34" charset="0"/>
              <a:ea typeface="Verdana" panose="020B0604030504040204" pitchFamily="34" charset="0"/>
              <a:cs typeface="Verdana" panose="020B0604030504040204" pitchFamily="34" charset="0"/>
            </a:endParaRPr>
          </a:p>
        </p:txBody>
      </p:sp>
      <p:cxnSp>
        <p:nvCxnSpPr>
          <p:cNvPr id="7" name="Straight Connector 6"/>
          <p:cNvCxnSpPr/>
          <p:nvPr/>
        </p:nvCxnSpPr>
        <p:spPr>
          <a:xfrm>
            <a:off x="876300" y="18274475"/>
            <a:ext cx="20307300" cy="203333"/>
          </a:xfrm>
          <a:prstGeom prst="line">
            <a:avLst/>
          </a:prstGeom>
          <a:ln w="635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24728017" y="6139380"/>
            <a:ext cx="172500" cy="25941393"/>
          </a:xfrm>
          <a:prstGeom prst="line">
            <a:avLst/>
          </a:prstGeom>
          <a:ln w="63500">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13" name="Group 12"/>
          <p:cNvGrpSpPr/>
          <p:nvPr/>
        </p:nvGrpSpPr>
        <p:grpSpPr>
          <a:xfrm>
            <a:off x="990600" y="18673398"/>
            <a:ext cx="11364527" cy="1330421"/>
            <a:chOff x="742950" y="7162800"/>
            <a:chExt cx="11364527" cy="1330421"/>
          </a:xfrm>
        </p:grpSpPr>
        <p:sp>
          <p:nvSpPr>
            <p:cNvPr id="9" name="Oval 8"/>
            <p:cNvSpPr/>
            <p:nvPr/>
          </p:nvSpPr>
          <p:spPr>
            <a:xfrm>
              <a:off x="742950" y="7162800"/>
              <a:ext cx="1362378" cy="1330421"/>
            </a:xfrm>
            <a:prstGeom prst="ellipse">
              <a:avLst/>
            </a:prstGeom>
            <a:solidFill>
              <a:srgbClr val="96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952500" y="7334250"/>
              <a:ext cx="962327" cy="1006571"/>
            </a:xfrm>
            <a:prstGeom prst="ellipse">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088287" y="7325158"/>
              <a:ext cx="731290" cy="1015663"/>
            </a:xfrm>
            <a:prstGeom prst="rect">
              <a:avLst/>
            </a:prstGeom>
            <a:noFill/>
          </p:spPr>
          <p:txBody>
            <a:bodyPr wrap="none" rtlCol="0">
              <a:spAutoFit/>
            </a:bodyPr>
            <a:lstStyle/>
            <a:p>
              <a:r>
                <a:rPr lang="en-US" sz="6000" b="1" dirty="0">
                  <a:solidFill>
                    <a:srgbClr val="960000"/>
                  </a:solidFill>
                  <a:latin typeface="Verdana" panose="020B0604030504040204" pitchFamily="34" charset="0"/>
                  <a:ea typeface="Verdana" panose="020B0604030504040204" pitchFamily="34" charset="0"/>
                  <a:cs typeface="Verdana" panose="020B0604030504040204" pitchFamily="34" charset="0"/>
                </a:rPr>
                <a:t>3</a:t>
              </a:r>
            </a:p>
          </p:txBody>
        </p:sp>
        <p:sp>
          <p:nvSpPr>
            <p:cNvPr id="12" name="TextBox 11"/>
            <p:cNvSpPr txBox="1"/>
            <p:nvPr/>
          </p:nvSpPr>
          <p:spPr>
            <a:xfrm>
              <a:off x="2307487" y="7287058"/>
              <a:ext cx="9799990" cy="1015663"/>
            </a:xfrm>
            <a:prstGeom prst="rect">
              <a:avLst/>
            </a:prstGeom>
            <a:noFill/>
          </p:spPr>
          <p:txBody>
            <a:bodyPr wrap="none" rtlCol="0">
              <a:spAutoFit/>
            </a:bodyPr>
            <a:lstStyle/>
            <a:p>
              <a:r>
                <a:rPr lang="en-US" sz="60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Computational Hardware</a:t>
              </a:r>
              <a:endParaRPr lang="en-US" sz="6000" dirty="0">
                <a:solidFill>
                  <a:srgbClr val="960000"/>
                </a:solidFill>
                <a:latin typeface="Verdana" panose="020B0604030504040204" pitchFamily="34" charset="0"/>
                <a:ea typeface="Verdana" panose="020B0604030504040204" pitchFamily="34" charset="0"/>
                <a:cs typeface="Verdana" panose="020B0604030504040204" pitchFamily="34" charset="0"/>
              </a:endParaRPr>
            </a:p>
          </p:txBody>
        </p:sp>
      </p:grpSp>
      <p:grpSp>
        <p:nvGrpSpPr>
          <p:cNvPr id="14" name="Group 13"/>
          <p:cNvGrpSpPr/>
          <p:nvPr/>
        </p:nvGrpSpPr>
        <p:grpSpPr>
          <a:xfrm>
            <a:off x="13570754" y="5967930"/>
            <a:ext cx="7570155" cy="1330421"/>
            <a:chOff x="742950" y="7162800"/>
            <a:chExt cx="7570155" cy="1330421"/>
          </a:xfrm>
        </p:grpSpPr>
        <p:sp>
          <p:nvSpPr>
            <p:cNvPr id="15" name="Oval 14"/>
            <p:cNvSpPr/>
            <p:nvPr/>
          </p:nvSpPr>
          <p:spPr>
            <a:xfrm>
              <a:off x="742950" y="7162800"/>
              <a:ext cx="1362378" cy="1330421"/>
            </a:xfrm>
            <a:prstGeom prst="ellipse">
              <a:avLst/>
            </a:prstGeom>
            <a:solidFill>
              <a:srgbClr val="96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952500" y="7334250"/>
              <a:ext cx="962327" cy="1006571"/>
            </a:xfrm>
            <a:prstGeom prst="ellipse">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088287" y="7325158"/>
              <a:ext cx="731290" cy="1015663"/>
            </a:xfrm>
            <a:prstGeom prst="rect">
              <a:avLst/>
            </a:prstGeom>
            <a:noFill/>
          </p:spPr>
          <p:txBody>
            <a:bodyPr wrap="none" rtlCol="0">
              <a:spAutoFit/>
            </a:bodyPr>
            <a:lstStyle/>
            <a:p>
              <a:r>
                <a:rPr lang="en-US" sz="6000" b="1" dirty="0">
                  <a:solidFill>
                    <a:srgbClr val="960000"/>
                  </a:solidFill>
                  <a:latin typeface="Verdana" panose="020B0604030504040204" pitchFamily="34" charset="0"/>
                  <a:ea typeface="Verdana" panose="020B0604030504040204" pitchFamily="34" charset="0"/>
                  <a:cs typeface="Verdana" panose="020B0604030504040204" pitchFamily="34" charset="0"/>
                </a:rPr>
                <a:t>2</a:t>
              </a:r>
            </a:p>
          </p:txBody>
        </p:sp>
        <p:sp>
          <p:nvSpPr>
            <p:cNvPr id="18" name="TextBox 17"/>
            <p:cNvSpPr txBox="1"/>
            <p:nvPr/>
          </p:nvSpPr>
          <p:spPr>
            <a:xfrm>
              <a:off x="2307487" y="7287058"/>
              <a:ext cx="6005618" cy="1015663"/>
            </a:xfrm>
            <a:prstGeom prst="rect">
              <a:avLst/>
            </a:prstGeom>
            <a:noFill/>
          </p:spPr>
          <p:txBody>
            <a:bodyPr wrap="none" rtlCol="0">
              <a:spAutoFit/>
            </a:bodyPr>
            <a:lstStyle/>
            <a:p>
              <a:r>
                <a:rPr lang="en-US" sz="60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Representation</a:t>
              </a:r>
              <a:endParaRPr lang="en-US" sz="6000" dirty="0">
                <a:solidFill>
                  <a:srgbClr val="960000"/>
                </a:solidFill>
                <a:latin typeface="Verdana" panose="020B0604030504040204" pitchFamily="34" charset="0"/>
                <a:ea typeface="Verdana" panose="020B0604030504040204" pitchFamily="34" charset="0"/>
                <a:cs typeface="Verdana" panose="020B0604030504040204" pitchFamily="34" charset="0"/>
              </a:endParaRPr>
            </a:p>
          </p:txBody>
        </p:sp>
      </p:grpSp>
      <p:grpSp>
        <p:nvGrpSpPr>
          <p:cNvPr id="19" name="Group 18"/>
          <p:cNvGrpSpPr/>
          <p:nvPr/>
        </p:nvGrpSpPr>
        <p:grpSpPr>
          <a:xfrm>
            <a:off x="876300" y="5808298"/>
            <a:ext cx="6494092" cy="1330421"/>
            <a:chOff x="742950" y="7162800"/>
            <a:chExt cx="6494092" cy="1330421"/>
          </a:xfrm>
        </p:grpSpPr>
        <p:sp>
          <p:nvSpPr>
            <p:cNvPr id="20" name="Oval 19"/>
            <p:cNvSpPr/>
            <p:nvPr/>
          </p:nvSpPr>
          <p:spPr>
            <a:xfrm>
              <a:off x="742950" y="7162800"/>
              <a:ext cx="1362378" cy="1330421"/>
            </a:xfrm>
            <a:prstGeom prst="ellipse">
              <a:avLst/>
            </a:prstGeom>
            <a:solidFill>
              <a:srgbClr val="96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952500" y="7334250"/>
              <a:ext cx="962327" cy="1006571"/>
            </a:xfrm>
            <a:prstGeom prst="ellipse">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088287" y="7325158"/>
              <a:ext cx="731290" cy="1015663"/>
            </a:xfrm>
            <a:prstGeom prst="rect">
              <a:avLst/>
            </a:prstGeom>
            <a:noFill/>
          </p:spPr>
          <p:txBody>
            <a:bodyPr wrap="none" rtlCol="0">
              <a:spAutoFit/>
            </a:bodyPr>
            <a:lstStyle/>
            <a:p>
              <a:r>
                <a:rPr lang="en-US" sz="6000" b="1" dirty="0" smtClean="0">
                  <a:solidFill>
                    <a:srgbClr val="960000"/>
                  </a:solidFill>
                  <a:latin typeface="Verdana" panose="020B0604030504040204" pitchFamily="34" charset="0"/>
                  <a:ea typeface="Verdana" panose="020B0604030504040204" pitchFamily="34" charset="0"/>
                  <a:cs typeface="Verdana" panose="020B0604030504040204" pitchFamily="34" charset="0"/>
                </a:rPr>
                <a:t>1</a:t>
              </a:r>
              <a:endParaRPr lang="en-US" sz="6000" b="1" dirty="0">
                <a:solidFill>
                  <a:srgbClr val="960000"/>
                </a:solidFill>
                <a:latin typeface="Verdana" panose="020B0604030504040204" pitchFamily="34" charset="0"/>
                <a:ea typeface="Verdana" panose="020B0604030504040204" pitchFamily="34" charset="0"/>
                <a:cs typeface="Verdana" panose="020B0604030504040204" pitchFamily="34" charset="0"/>
              </a:endParaRPr>
            </a:p>
          </p:txBody>
        </p:sp>
        <p:sp>
          <p:nvSpPr>
            <p:cNvPr id="23" name="TextBox 22"/>
            <p:cNvSpPr txBox="1"/>
            <p:nvPr/>
          </p:nvSpPr>
          <p:spPr>
            <a:xfrm>
              <a:off x="2307487" y="7287058"/>
              <a:ext cx="4929555" cy="1015663"/>
            </a:xfrm>
            <a:prstGeom prst="rect">
              <a:avLst/>
            </a:prstGeom>
            <a:noFill/>
          </p:spPr>
          <p:txBody>
            <a:bodyPr wrap="none" rtlCol="0">
              <a:spAutoFit/>
            </a:bodyPr>
            <a:lstStyle/>
            <a:p>
              <a:r>
                <a:rPr lang="en-US" sz="60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Introduction</a:t>
              </a:r>
              <a:endParaRPr lang="en-US" sz="6000" dirty="0">
                <a:solidFill>
                  <a:srgbClr val="960000"/>
                </a:solidFill>
                <a:latin typeface="Verdana" panose="020B0604030504040204" pitchFamily="34" charset="0"/>
                <a:ea typeface="Verdana" panose="020B0604030504040204" pitchFamily="34" charset="0"/>
                <a:cs typeface="Verdana" panose="020B0604030504040204" pitchFamily="34" charset="0"/>
              </a:endParaRPr>
            </a:p>
          </p:txBody>
        </p:sp>
      </p:grpSp>
      <p:grpSp>
        <p:nvGrpSpPr>
          <p:cNvPr id="29" name="Group 28"/>
          <p:cNvGrpSpPr/>
          <p:nvPr/>
        </p:nvGrpSpPr>
        <p:grpSpPr>
          <a:xfrm>
            <a:off x="25453000" y="5934621"/>
            <a:ext cx="10892603" cy="1330421"/>
            <a:chOff x="742950" y="7162800"/>
            <a:chExt cx="10892603" cy="1330421"/>
          </a:xfrm>
        </p:grpSpPr>
        <p:sp>
          <p:nvSpPr>
            <p:cNvPr id="30" name="Oval 29"/>
            <p:cNvSpPr/>
            <p:nvPr/>
          </p:nvSpPr>
          <p:spPr>
            <a:xfrm>
              <a:off x="742950" y="7162800"/>
              <a:ext cx="1362378" cy="1330421"/>
            </a:xfrm>
            <a:prstGeom prst="ellipse">
              <a:avLst/>
            </a:prstGeom>
            <a:solidFill>
              <a:srgbClr val="96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952500" y="7334250"/>
              <a:ext cx="962327" cy="1006571"/>
            </a:xfrm>
            <a:prstGeom prst="ellipse">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088287" y="7325158"/>
              <a:ext cx="731290" cy="1015663"/>
            </a:xfrm>
            <a:prstGeom prst="rect">
              <a:avLst/>
            </a:prstGeom>
            <a:noFill/>
          </p:spPr>
          <p:txBody>
            <a:bodyPr wrap="none" rtlCol="0">
              <a:spAutoFit/>
            </a:bodyPr>
            <a:lstStyle/>
            <a:p>
              <a:r>
                <a:rPr lang="en-US" sz="6000" b="1" dirty="0">
                  <a:solidFill>
                    <a:srgbClr val="960000"/>
                  </a:solidFill>
                  <a:latin typeface="Verdana" panose="020B0604030504040204" pitchFamily="34" charset="0"/>
                  <a:ea typeface="Verdana" panose="020B0604030504040204" pitchFamily="34" charset="0"/>
                  <a:cs typeface="Verdana" panose="020B0604030504040204" pitchFamily="34" charset="0"/>
                </a:rPr>
                <a:t>4</a:t>
              </a:r>
            </a:p>
          </p:txBody>
        </p:sp>
        <p:sp>
          <p:nvSpPr>
            <p:cNvPr id="33" name="TextBox 32"/>
            <p:cNvSpPr txBox="1"/>
            <p:nvPr/>
          </p:nvSpPr>
          <p:spPr>
            <a:xfrm>
              <a:off x="2307487" y="7287058"/>
              <a:ext cx="9328066" cy="1015663"/>
            </a:xfrm>
            <a:prstGeom prst="rect">
              <a:avLst/>
            </a:prstGeom>
            <a:noFill/>
          </p:spPr>
          <p:txBody>
            <a:bodyPr wrap="none" rtlCol="0">
              <a:spAutoFit/>
            </a:bodyPr>
            <a:lstStyle/>
            <a:p>
              <a:r>
                <a:rPr lang="en-US" sz="60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Performance Evaluation</a:t>
              </a:r>
              <a:endParaRPr lang="en-US" sz="6000" dirty="0">
                <a:solidFill>
                  <a:srgbClr val="960000"/>
                </a:solidFill>
                <a:latin typeface="Verdana" panose="020B0604030504040204" pitchFamily="34" charset="0"/>
                <a:ea typeface="Verdana" panose="020B0604030504040204" pitchFamily="34" charset="0"/>
                <a:cs typeface="Verdana" panose="020B0604030504040204" pitchFamily="34" charset="0"/>
              </a:endParaRPr>
            </a:p>
          </p:txBody>
        </p:sp>
      </p:grpSp>
      <p:grpSp>
        <p:nvGrpSpPr>
          <p:cNvPr id="34" name="Group 33"/>
          <p:cNvGrpSpPr/>
          <p:nvPr/>
        </p:nvGrpSpPr>
        <p:grpSpPr>
          <a:xfrm>
            <a:off x="25266709" y="27312830"/>
            <a:ext cx="5905790" cy="1330421"/>
            <a:chOff x="742950" y="7162800"/>
            <a:chExt cx="5905790" cy="1330421"/>
          </a:xfrm>
        </p:grpSpPr>
        <p:sp>
          <p:nvSpPr>
            <p:cNvPr id="35" name="Oval 34"/>
            <p:cNvSpPr/>
            <p:nvPr/>
          </p:nvSpPr>
          <p:spPr>
            <a:xfrm>
              <a:off x="742950" y="7162800"/>
              <a:ext cx="1362378" cy="1330421"/>
            </a:xfrm>
            <a:prstGeom prst="ellipse">
              <a:avLst/>
            </a:prstGeom>
            <a:solidFill>
              <a:srgbClr val="96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952500" y="7334250"/>
              <a:ext cx="962327" cy="1006571"/>
            </a:xfrm>
            <a:prstGeom prst="ellipse">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1088287" y="7325158"/>
              <a:ext cx="731290" cy="1015663"/>
            </a:xfrm>
            <a:prstGeom prst="rect">
              <a:avLst/>
            </a:prstGeom>
            <a:noFill/>
          </p:spPr>
          <p:txBody>
            <a:bodyPr wrap="none" rtlCol="0">
              <a:spAutoFit/>
            </a:bodyPr>
            <a:lstStyle/>
            <a:p>
              <a:r>
                <a:rPr lang="en-US" sz="6000" b="1" dirty="0">
                  <a:solidFill>
                    <a:srgbClr val="960000"/>
                  </a:solidFill>
                  <a:latin typeface="Verdana" panose="020B0604030504040204" pitchFamily="34" charset="0"/>
                  <a:ea typeface="Verdana" panose="020B0604030504040204" pitchFamily="34" charset="0"/>
                  <a:cs typeface="Verdana" panose="020B0604030504040204" pitchFamily="34" charset="0"/>
                </a:rPr>
                <a:t>5</a:t>
              </a:r>
            </a:p>
          </p:txBody>
        </p:sp>
        <p:sp>
          <p:nvSpPr>
            <p:cNvPr id="38" name="TextBox 37"/>
            <p:cNvSpPr txBox="1"/>
            <p:nvPr/>
          </p:nvSpPr>
          <p:spPr>
            <a:xfrm>
              <a:off x="2307487" y="7287058"/>
              <a:ext cx="4341253" cy="1015663"/>
            </a:xfrm>
            <a:prstGeom prst="rect">
              <a:avLst/>
            </a:prstGeom>
            <a:noFill/>
          </p:spPr>
          <p:txBody>
            <a:bodyPr wrap="none" rtlCol="0">
              <a:spAutoFit/>
            </a:bodyPr>
            <a:lstStyle/>
            <a:p>
              <a:r>
                <a:rPr lang="en-US" sz="60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Conclusion</a:t>
              </a:r>
              <a:endParaRPr lang="en-US" sz="6000" dirty="0">
                <a:solidFill>
                  <a:srgbClr val="960000"/>
                </a:solidFill>
                <a:latin typeface="Verdana" panose="020B0604030504040204" pitchFamily="34" charset="0"/>
                <a:ea typeface="Verdana" panose="020B0604030504040204" pitchFamily="34" charset="0"/>
                <a:cs typeface="Verdana" panose="020B0604030504040204" pitchFamily="34" charset="0"/>
              </a:endParaRPr>
            </a:p>
          </p:txBody>
        </p:sp>
      </p:grpSp>
      <p:cxnSp>
        <p:nvCxnSpPr>
          <p:cNvPr id="44" name="Straight Connector 43"/>
          <p:cNvCxnSpPr/>
          <p:nvPr/>
        </p:nvCxnSpPr>
        <p:spPr>
          <a:xfrm flipH="1">
            <a:off x="13003206" y="6214698"/>
            <a:ext cx="130616" cy="11607379"/>
          </a:xfrm>
          <a:prstGeom prst="line">
            <a:avLst/>
          </a:prstGeom>
          <a:ln w="635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5266709" y="26966118"/>
            <a:ext cx="17541042" cy="106433"/>
          </a:xfrm>
          <a:prstGeom prst="line">
            <a:avLst/>
          </a:prstGeom>
          <a:ln w="63500">
            <a:solidFill>
              <a:srgbClr val="FFC000"/>
            </a:solidFill>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14086549" y="12305366"/>
            <a:ext cx="14437651" cy="9084428"/>
          </a:xfrm>
          <a:prstGeom prst="rect">
            <a:avLst/>
          </a:prstGeom>
          <a:solidFill>
            <a:schemeClr val="bg1"/>
          </a:solidFill>
          <a:ln w="152400" cmpd="sng">
            <a:solidFill>
              <a:srgbClr val="960000"/>
            </a:solidFill>
          </a:ln>
          <a:effectLst>
            <a:outerShdw blurRad="330200" dist="304800" dir="2700000" algn="tl"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6" name="Picture 55"/>
          <p:cNvPicPr/>
          <p:nvPr/>
        </p:nvPicPr>
        <p:blipFill>
          <a:blip r:embed="rId3">
            <a:extLst>
              <a:ext uri="{28A0092B-C50C-407E-A947-70E740481C1C}">
                <a14:useLocalDpi xmlns:a14="http://schemas.microsoft.com/office/drawing/2010/main" val="0"/>
              </a:ext>
            </a:extLst>
          </a:blip>
          <a:stretch>
            <a:fillRect/>
          </a:stretch>
        </p:blipFill>
        <p:spPr>
          <a:xfrm>
            <a:off x="14647381" y="10495138"/>
            <a:ext cx="9182308" cy="1018693"/>
          </a:xfrm>
          <a:prstGeom prst="rect">
            <a:avLst/>
          </a:prstGeom>
          <a:ln w="63500">
            <a:noFill/>
          </a:ln>
        </p:spPr>
      </p:pic>
      <p:sp>
        <p:nvSpPr>
          <p:cNvPr id="57" name="TextBox 56"/>
          <p:cNvSpPr txBox="1"/>
          <p:nvPr/>
        </p:nvSpPr>
        <p:spPr>
          <a:xfrm>
            <a:off x="1123863" y="7432386"/>
            <a:ext cx="11401577" cy="10618291"/>
          </a:xfrm>
          <a:prstGeom prst="rect">
            <a:avLst/>
          </a:prstGeom>
          <a:noFill/>
        </p:spPr>
        <p:txBody>
          <a:bodyPr wrap="square" rtlCol="0">
            <a:spAutoFit/>
          </a:bodyPr>
          <a:lstStyle/>
          <a:p>
            <a:pPr algn="just">
              <a:lnSpc>
                <a:spcPct val="150000"/>
              </a:lnSpc>
            </a:pPr>
            <a:r>
              <a:rPr lang="en-US" sz="2400" dirty="0" smtClean="0">
                <a:latin typeface="Verdana" panose="020B0604030504040204" pitchFamily="34" charset="0"/>
                <a:ea typeface="Verdana" panose="020B0604030504040204" pitchFamily="34" charset="0"/>
                <a:cs typeface="Verdana" panose="020B0604030504040204" pitchFamily="34" charset="0"/>
              </a:rPr>
              <a:t>Numbers in digital logic computations are commonly represented in one of two ways: Binary or Stochastic. In 2016, a Deterministic approach to Stochastic computing was introduced as another alternative representation. The benefits and downfalls of each of these approaches is summarized below.</a:t>
            </a:r>
          </a:p>
          <a:p>
            <a:pPr algn="just">
              <a:lnSpc>
                <a:spcPct val="150000"/>
              </a:lnSpc>
            </a:pPr>
            <a:endParaRPr lang="en-US" sz="2400"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n-US" sz="2400" dirty="0" smtClean="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n-US" sz="2400" dirty="0" smtClean="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n-US" sz="2400"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n-US" sz="2400" dirty="0" smtClean="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n-US" sz="2400"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n-US" sz="2400" dirty="0" smtClean="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n-US" sz="2400" dirty="0" smtClean="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r>
              <a:rPr lang="en-US" sz="2400" dirty="0" smtClean="0">
                <a:latin typeface="Verdana" panose="020B0604030504040204" pitchFamily="34" charset="0"/>
                <a:ea typeface="Verdana" panose="020B0604030504040204" pitchFamily="34" charset="0"/>
                <a:cs typeface="Verdana" panose="020B0604030504040204" pitchFamily="34" charset="0"/>
              </a:rPr>
              <a:t>In response to these results, this research builds upon the achievements of the Deterministic approach and addresses the remaining issue of long latencies associated with a non-compact representation. It does so by introducing a hybrid representation that includes both positional and uniform aspects. After developing a representation, hardware to perform simple arithmetic operations was implemented and analyzed. </a:t>
            </a:r>
          </a:p>
        </p:txBody>
      </p:sp>
      <p:graphicFrame>
        <p:nvGraphicFramePr>
          <p:cNvPr id="63" name="Table 62"/>
          <p:cNvGraphicFramePr>
            <a:graphicFrameLocks noGrp="1"/>
          </p:cNvGraphicFramePr>
          <p:nvPr>
            <p:extLst>
              <p:ext uri="{D42A27DB-BD31-4B8C-83A1-F6EECF244321}">
                <p14:modId xmlns:p14="http://schemas.microsoft.com/office/powerpoint/2010/main" val="3321430484"/>
              </p:ext>
            </p:extLst>
          </p:nvPr>
        </p:nvGraphicFramePr>
        <p:xfrm>
          <a:off x="1479549" y="10537756"/>
          <a:ext cx="10457202" cy="3509820"/>
        </p:xfrm>
        <a:graphic>
          <a:graphicData uri="http://schemas.openxmlformats.org/drawingml/2006/table">
            <a:tbl>
              <a:tblPr firstRow="1" firstCol="1" bandRow="1">
                <a:tableStyleId>{00A15C55-8517-42AA-B614-E9B94910E393}</a:tableStyleId>
              </a:tblPr>
              <a:tblGrid>
                <a:gridCol w="2054283"/>
                <a:gridCol w="1431451"/>
                <a:gridCol w="1742867"/>
                <a:gridCol w="1742867"/>
                <a:gridCol w="1742867"/>
                <a:gridCol w="1742867"/>
              </a:tblGrid>
              <a:tr h="1123650">
                <a:tc>
                  <a:txBody>
                    <a:bodyPr/>
                    <a:lstStyle/>
                    <a:p>
                      <a:pPr algn="ctr"/>
                      <a:endParaRPr lang="en-US" sz="2400" dirty="0">
                        <a:solidFill>
                          <a:srgbClr val="960000"/>
                        </a:solidFill>
                      </a:endParaRPr>
                    </a:p>
                  </a:txBody>
                  <a:tcPr marT="9144" anchor="ctr"/>
                </a:tc>
                <a:tc>
                  <a:txBody>
                    <a:bodyPr/>
                    <a:lstStyle/>
                    <a:p>
                      <a:pPr algn="ctr"/>
                      <a:r>
                        <a:rPr lang="en-US" sz="2400" dirty="0" smtClean="0">
                          <a:solidFill>
                            <a:srgbClr val="960000"/>
                          </a:solidFill>
                        </a:rPr>
                        <a:t>Compact</a:t>
                      </a:r>
                      <a:endParaRPr lang="en-US" sz="2400" dirty="0">
                        <a:solidFill>
                          <a:srgbClr val="960000"/>
                        </a:solidFill>
                      </a:endParaRPr>
                    </a:p>
                  </a:txBody>
                  <a:tcPr marT="9144" anchor="ctr"/>
                </a:tc>
                <a:tc>
                  <a:txBody>
                    <a:bodyPr/>
                    <a:lstStyle/>
                    <a:p>
                      <a:pPr algn="ctr"/>
                      <a:r>
                        <a:rPr lang="en-US" sz="2400" dirty="0" smtClean="0">
                          <a:solidFill>
                            <a:srgbClr val="960000"/>
                          </a:solidFill>
                        </a:rPr>
                        <a:t>Fault Tolerant</a:t>
                      </a:r>
                      <a:endParaRPr lang="en-US" sz="2400" dirty="0">
                        <a:solidFill>
                          <a:srgbClr val="960000"/>
                        </a:solidFill>
                      </a:endParaRPr>
                    </a:p>
                  </a:txBody>
                  <a:tcPr marT="9144" anchor="ctr"/>
                </a:tc>
                <a:tc>
                  <a:txBody>
                    <a:bodyPr/>
                    <a:lstStyle/>
                    <a:p>
                      <a:pPr algn="ctr"/>
                      <a:r>
                        <a:rPr lang="en-US" sz="2400" dirty="0" smtClean="0">
                          <a:solidFill>
                            <a:srgbClr val="960000"/>
                          </a:solidFill>
                        </a:rPr>
                        <a:t>Simple Generation</a:t>
                      </a:r>
                      <a:endParaRPr lang="en-US" sz="2400" dirty="0">
                        <a:solidFill>
                          <a:srgbClr val="960000"/>
                        </a:solidFill>
                      </a:endParaRPr>
                    </a:p>
                  </a:txBody>
                  <a:tcPr marT="9144" anchor="ctr"/>
                </a:tc>
                <a:tc>
                  <a:txBody>
                    <a:bodyPr/>
                    <a:lstStyle/>
                    <a:p>
                      <a:pPr algn="ctr"/>
                      <a:r>
                        <a:rPr lang="en-US" sz="2400" dirty="0" smtClean="0">
                          <a:solidFill>
                            <a:srgbClr val="960000"/>
                          </a:solidFill>
                        </a:rPr>
                        <a:t>Exactly Accurate</a:t>
                      </a:r>
                      <a:endParaRPr lang="en-US" sz="2400" dirty="0">
                        <a:solidFill>
                          <a:srgbClr val="960000"/>
                        </a:solidFill>
                      </a:endParaRPr>
                    </a:p>
                  </a:txBody>
                  <a:tcPr marT="9144" anchor="ctr"/>
                </a:tc>
                <a:tc>
                  <a:txBody>
                    <a:bodyPr/>
                    <a:lstStyle/>
                    <a:p>
                      <a:pPr algn="ctr"/>
                      <a:r>
                        <a:rPr lang="en-US" sz="2400" dirty="0" smtClean="0">
                          <a:solidFill>
                            <a:srgbClr val="960000"/>
                          </a:solidFill>
                        </a:rPr>
                        <a:t>Simple Hardware</a:t>
                      </a:r>
                      <a:endParaRPr lang="en-US" sz="2400" dirty="0">
                        <a:solidFill>
                          <a:srgbClr val="960000"/>
                        </a:solidFill>
                      </a:endParaRPr>
                    </a:p>
                  </a:txBody>
                  <a:tcPr marT="9144" anchor="ctr"/>
                </a:tc>
              </a:tr>
              <a:tr h="795390">
                <a:tc>
                  <a:txBody>
                    <a:bodyPr/>
                    <a:lstStyle/>
                    <a:p>
                      <a:pPr algn="ctr"/>
                      <a:r>
                        <a:rPr lang="en-US" sz="2400" dirty="0" smtClean="0">
                          <a:solidFill>
                            <a:srgbClr val="960000"/>
                          </a:solidFill>
                        </a:rPr>
                        <a:t>Binary</a:t>
                      </a:r>
                      <a:endParaRPr lang="en-US" sz="2400" dirty="0">
                        <a:solidFill>
                          <a:srgbClr val="960000"/>
                        </a:solidFill>
                      </a:endParaRPr>
                    </a:p>
                  </a:txBody>
                  <a:tcPr anchor="ctr"/>
                </a:tc>
                <a:tc>
                  <a:txBody>
                    <a:bodyPr/>
                    <a:lstStyle/>
                    <a:p>
                      <a:pPr algn="ctr"/>
                      <a:r>
                        <a:rPr lang="en-US" sz="3600" b="1" dirty="0" smtClean="0">
                          <a:solidFill>
                            <a:srgbClr val="960000"/>
                          </a:solidFill>
                        </a:rPr>
                        <a:t>X</a:t>
                      </a:r>
                      <a:endParaRPr lang="en-US" sz="3600" b="1" dirty="0">
                        <a:solidFill>
                          <a:srgbClr val="960000"/>
                        </a:solidFill>
                      </a:endParaRPr>
                    </a:p>
                  </a:txBody>
                  <a:tcPr marT="9144" anchor="ctr"/>
                </a:tc>
                <a:tc>
                  <a:txBody>
                    <a:bodyPr/>
                    <a:lstStyle/>
                    <a:p>
                      <a:pPr algn="ctr"/>
                      <a:endParaRPr lang="en-US" sz="3600" b="1" dirty="0">
                        <a:solidFill>
                          <a:srgbClr val="960000"/>
                        </a:solidFill>
                      </a:endParaRPr>
                    </a:p>
                  </a:txBody>
                  <a:tcPr marT="9144" anchor="ctr"/>
                </a:tc>
                <a:tc>
                  <a:txBody>
                    <a:bodyPr/>
                    <a:lstStyle/>
                    <a:p>
                      <a:pPr algn="ctr"/>
                      <a:r>
                        <a:rPr lang="en-US" sz="3600" b="1" dirty="0" smtClean="0">
                          <a:solidFill>
                            <a:srgbClr val="960000"/>
                          </a:solidFill>
                        </a:rPr>
                        <a:t>x</a:t>
                      </a:r>
                      <a:endParaRPr lang="en-US" sz="3600" b="1" dirty="0">
                        <a:solidFill>
                          <a:srgbClr val="960000"/>
                        </a:solidFill>
                      </a:endParaRPr>
                    </a:p>
                  </a:txBody>
                  <a:tcPr marT="9144" anchor="ctr"/>
                </a:tc>
                <a:tc>
                  <a:txBody>
                    <a:bodyPr/>
                    <a:lstStyle/>
                    <a:p>
                      <a:pPr algn="ctr"/>
                      <a:r>
                        <a:rPr lang="en-US" sz="3600" b="1" dirty="0" smtClean="0">
                          <a:solidFill>
                            <a:srgbClr val="960000"/>
                          </a:solidFill>
                        </a:rPr>
                        <a:t>x</a:t>
                      </a:r>
                      <a:endParaRPr lang="en-US" sz="3600" b="1" dirty="0">
                        <a:solidFill>
                          <a:srgbClr val="960000"/>
                        </a:solidFill>
                      </a:endParaRPr>
                    </a:p>
                  </a:txBody>
                  <a:tcPr marT="9144" anchor="ctr"/>
                </a:tc>
                <a:tc>
                  <a:txBody>
                    <a:bodyPr/>
                    <a:lstStyle/>
                    <a:p>
                      <a:pPr algn="ctr"/>
                      <a:endParaRPr lang="en-US" sz="3600" b="1" dirty="0">
                        <a:solidFill>
                          <a:srgbClr val="960000"/>
                        </a:solidFill>
                      </a:endParaRPr>
                    </a:p>
                  </a:txBody>
                  <a:tcPr marT="9144" anchor="ctr"/>
                </a:tc>
              </a:tr>
              <a:tr h="795390">
                <a:tc>
                  <a:txBody>
                    <a:bodyPr/>
                    <a:lstStyle/>
                    <a:p>
                      <a:pPr algn="ctr"/>
                      <a:r>
                        <a:rPr lang="en-US" sz="2400" dirty="0" smtClean="0">
                          <a:solidFill>
                            <a:srgbClr val="960000"/>
                          </a:solidFill>
                        </a:rPr>
                        <a:t>Stochastic</a:t>
                      </a:r>
                      <a:endParaRPr lang="en-US" sz="2400" dirty="0">
                        <a:solidFill>
                          <a:srgbClr val="960000"/>
                        </a:solidFill>
                      </a:endParaRPr>
                    </a:p>
                  </a:txBody>
                  <a:tcPr marT="9144" anchor="ctr"/>
                </a:tc>
                <a:tc>
                  <a:txBody>
                    <a:bodyPr/>
                    <a:lstStyle/>
                    <a:p>
                      <a:pPr algn="ctr"/>
                      <a:endParaRPr lang="en-US" sz="3600" b="1" dirty="0">
                        <a:solidFill>
                          <a:srgbClr val="960000"/>
                        </a:solidFill>
                      </a:endParaRPr>
                    </a:p>
                  </a:txBody>
                  <a:tcPr marT="9144" anchor="ctr"/>
                </a:tc>
                <a:tc>
                  <a:txBody>
                    <a:bodyPr/>
                    <a:lstStyle/>
                    <a:p>
                      <a:pPr algn="ctr"/>
                      <a:r>
                        <a:rPr lang="en-US" sz="3600" b="1" dirty="0" smtClean="0">
                          <a:solidFill>
                            <a:srgbClr val="960000"/>
                          </a:solidFill>
                        </a:rPr>
                        <a:t>x</a:t>
                      </a:r>
                      <a:endParaRPr lang="en-US" sz="3600" b="1" dirty="0">
                        <a:solidFill>
                          <a:srgbClr val="960000"/>
                        </a:solidFill>
                      </a:endParaRPr>
                    </a:p>
                  </a:txBody>
                  <a:tcPr marT="9144" anchor="ctr"/>
                </a:tc>
                <a:tc>
                  <a:txBody>
                    <a:bodyPr/>
                    <a:lstStyle/>
                    <a:p>
                      <a:pPr algn="ctr"/>
                      <a:endParaRPr lang="en-US" sz="3600" b="1" dirty="0">
                        <a:solidFill>
                          <a:srgbClr val="960000"/>
                        </a:solidFill>
                      </a:endParaRPr>
                    </a:p>
                  </a:txBody>
                  <a:tcPr marT="9144" anchor="ctr"/>
                </a:tc>
                <a:tc>
                  <a:txBody>
                    <a:bodyPr/>
                    <a:lstStyle/>
                    <a:p>
                      <a:pPr algn="ctr"/>
                      <a:endParaRPr lang="en-US" sz="3600" b="1" dirty="0">
                        <a:solidFill>
                          <a:srgbClr val="960000"/>
                        </a:solidFill>
                      </a:endParaRPr>
                    </a:p>
                  </a:txBody>
                  <a:tcPr marT="9144" anchor="ctr"/>
                </a:tc>
                <a:tc>
                  <a:txBody>
                    <a:bodyPr/>
                    <a:lstStyle/>
                    <a:p>
                      <a:pPr algn="ctr"/>
                      <a:r>
                        <a:rPr lang="en-US" sz="3600" b="1" dirty="0" smtClean="0">
                          <a:solidFill>
                            <a:srgbClr val="960000"/>
                          </a:solidFill>
                        </a:rPr>
                        <a:t>x</a:t>
                      </a:r>
                      <a:endParaRPr lang="en-US" sz="3600" b="1" dirty="0">
                        <a:solidFill>
                          <a:srgbClr val="960000"/>
                        </a:solidFill>
                      </a:endParaRPr>
                    </a:p>
                  </a:txBody>
                  <a:tcPr marT="9144" anchor="ctr"/>
                </a:tc>
              </a:tr>
              <a:tr h="795390">
                <a:tc>
                  <a:txBody>
                    <a:bodyPr/>
                    <a:lstStyle/>
                    <a:p>
                      <a:pPr algn="ctr"/>
                      <a:r>
                        <a:rPr lang="en-US" sz="2400" dirty="0" smtClean="0">
                          <a:solidFill>
                            <a:srgbClr val="960000"/>
                          </a:solidFill>
                        </a:rPr>
                        <a:t>Deterministic</a:t>
                      </a:r>
                      <a:endParaRPr lang="en-US" sz="2400" dirty="0">
                        <a:solidFill>
                          <a:srgbClr val="960000"/>
                        </a:solidFill>
                      </a:endParaRPr>
                    </a:p>
                  </a:txBody>
                  <a:tcPr marT="9144" anchor="ctr"/>
                </a:tc>
                <a:tc>
                  <a:txBody>
                    <a:bodyPr/>
                    <a:lstStyle/>
                    <a:p>
                      <a:pPr algn="ctr"/>
                      <a:endParaRPr lang="en-US" sz="3600" b="1" dirty="0">
                        <a:solidFill>
                          <a:srgbClr val="960000"/>
                        </a:solidFill>
                      </a:endParaRPr>
                    </a:p>
                  </a:txBody>
                  <a:tcPr marT="9144" anchor="ctr"/>
                </a:tc>
                <a:tc>
                  <a:txBody>
                    <a:bodyPr/>
                    <a:lstStyle/>
                    <a:p>
                      <a:pPr algn="ctr"/>
                      <a:r>
                        <a:rPr lang="en-US" sz="3600" b="1" dirty="0" smtClean="0">
                          <a:solidFill>
                            <a:srgbClr val="960000"/>
                          </a:solidFill>
                        </a:rPr>
                        <a:t>x</a:t>
                      </a:r>
                      <a:endParaRPr lang="en-US" sz="3600" b="1" dirty="0">
                        <a:solidFill>
                          <a:srgbClr val="960000"/>
                        </a:solidFill>
                      </a:endParaRPr>
                    </a:p>
                  </a:txBody>
                  <a:tcPr marT="9144" anchor="ctr"/>
                </a:tc>
                <a:tc>
                  <a:txBody>
                    <a:bodyPr/>
                    <a:lstStyle/>
                    <a:p>
                      <a:pPr algn="ctr"/>
                      <a:r>
                        <a:rPr lang="en-US" sz="3600" b="1" dirty="0" smtClean="0">
                          <a:solidFill>
                            <a:srgbClr val="960000"/>
                          </a:solidFill>
                        </a:rPr>
                        <a:t>x</a:t>
                      </a:r>
                      <a:endParaRPr lang="en-US" sz="3600" b="1" dirty="0">
                        <a:solidFill>
                          <a:srgbClr val="960000"/>
                        </a:solidFill>
                      </a:endParaRPr>
                    </a:p>
                  </a:txBody>
                  <a:tcPr marT="9144" anchor="ctr"/>
                </a:tc>
                <a:tc>
                  <a:txBody>
                    <a:bodyPr/>
                    <a:lstStyle/>
                    <a:p>
                      <a:pPr algn="ctr"/>
                      <a:r>
                        <a:rPr lang="en-US" sz="3600" b="1" dirty="0" smtClean="0">
                          <a:solidFill>
                            <a:srgbClr val="960000"/>
                          </a:solidFill>
                        </a:rPr>
                        <a:t>x</a:t>
                      </a:r>
                      <a:endParaRPr lang="en-US" sz="3600" b="1" dirty="0">
                        <a:solidFill>
                          <a:srgbClr val="960000"/>
                        </a:solidFill>
                      </a:endParaRPr>
                    </a:p>
                  </a:txBody>
                  <a:tcPr marT="9144" anchor="ctr"/>
                </a:tc>
                <a:tc>
                  <a:txBody>
                    <a:bodyPr/>
                    <a:lstStyle/>
                    <a:p>
                      <a:pPr algn="ctr"/>
                      <a:r>
                        <a:rPr lang="en-US" sz="3600" b="1" dirty="0" smtClean="0">
                          <a:solidFill>
                            <a:srgbClr val="960000"/>
                          </a:solidFill>
                        </a:rPr>
                        <a:t>x</a:t>
                      </a:r>
                      <a:endParaRPr lang="en-US" sz="3600" b="1" dirty="0">
                        <a:solidFill>
                          <a:srgbClr val="960000"/>
                        </a:solidFill>
                      </a:endParaRPr>
                    </a:p>
                  </a:txBody>
                  <a:tcPr marT="9144" anchor="ctr"/>
                </a:tc>
              </a:tr>
            </a:tbl>
          </a:graphicData>
        </a:graphic>
      </p:graphicFrame>
      <p:sp>
        <p:nvSpPr>
          <p:cNvPr id="65" name="TextBox 64"/>
          <p:cNvSpPr txBox="1"/>
          <p:nvPr/>
        </p:nvSpPr>
        <p:spPr>
          <a:xfrm>
            <a:off x="13714961" y="7480416"/>
            <a:ext cx="10762736" cy="2862322"/>
          </a:xfrm>
          <a:prstGeom prst="rect">
            <a:avLst/>
          </a:prstGeom>
          <a:noFill/>
        </p:spPr>
        <p:txBody>
          <a:bodyPr wrap="square" rtlCol="0">
            <a:spAutoFit/>
          </a:bodyPr>
          <a:lstStyle/>
          <a:p>
            <a:pPr algn="just">
              <a:lnSpc>
                <a:spcPct val="150000"/>
              </a:lnSpc>
            </a:pPr>
            <a:r>
              <a:rPr lang="en-US" sz="2400" dirty="0">
                <a:latin typeface="Verdana" panose="020B0604030504040204" pitchFamily="34" charset="0"/>
                <a:ea typeface="Verdana" panose="020B0604030504040204" pitchFamily="34" charset="0"/>
                <a:cs typeface="Verdana" panose="020B0604030504040204" pitchFamily="34" charset="0"/>
              </a:rPr>
              <a:t>The Unary Positional system </a:t>
            </a:r>
            <a:r>
              <a:rPr lang="en-US" sz="2400" dirty="0" smtClean="0">
                <a:latin typeface="Verdana" panose="020B0604030504040204" pitchFamily="34" charset="0"/>
                <a:ea typeface="Verdana" panose="020B0604030504040204" pitchFamily="34" charset="0"/>
                <a:cs typeface="Verdana" panose="020B0604030504040204" pitchFamily="34" charset="0"/>
              </a:rPr>
              <a:t>uses </a:t>
            </a:r>
            <a:r>
              <a:rPr lang="en-US" sz="2400" i="1" dirty="0">
                <a:latin typeface="Verdana" panose="020B0604030504040204" pitchFamily="34" charset="0"/>
                <a:ea typeface="Verdana" panose="020B0604030504040204" pitchFamily="34" charset="0"/>
                <a:cs typeface="Verdana" panose="020B0604030504040204" pitchFamily="34" charset="0"/>
              </a:rPr>
              <a:t>k</a:t>
            </a:r>
            <a:r>
              <a:rPr lang="en-US" sz="2400" dirty="0">
                <a:latin typeface="Verdana" panose="020B0604030504040204" pitchFamily="34" charset="0"/>
                <a:ea typeface="Verdana" panose="020B0604030504040204" pitchFamily="34" charset="0"/>
                <a:cs typeface="Verdana" panose="020B0604030504040204" pitchFamily="34" charset="0"/>
              </a:rPr>
              <a:t> uniform bit streams of length </a:t>
            </a:r>
            <a:r>
              <a:rPr lang="en-US" sz="2400" i="1" dirty="0">
                <a:latin typeface="Verdana" panose="020B0604030504040204" pitchFamily="34" charset="0"/>
                <a:ea typeface="Verdana" panose="020B0604030504040204" pitchFamily="34" charset="0"/>
                <a:cs typeface="Verdana" panose="020B0604030504040204" pitchFamily="34" charset="0"/>
              </a:rPr>
              <a:t>n</a:t>
            </a:r>
            <a:r>
              <a:rPr lang="en-US" sz="2400" dirty="0">
                <a:latin typeface="Verdana" panose="020B0604030504040204" pitchFamily="34" charset="0"/>
                <a:ea typeface="Verdana" panose="020B0604030504040204" pitchFamily="34" charset="0"/>
                <a:cs typeface="Verdana" panose="020B0604030504040204" pitchFamily="34" charset="0"/>
              </a:rPr>
              <a:t> to represent numbers in base-</a:t>
            </a:r>
            <a:r>
              <a:rPr lang="en-US" sz="2400" i="1" dirty="0">
                <a:latin typeface="Verdana" panose="020B0604030504040204" pitchFamily="34" charset="0"/>
                <a:ea typeface="Verdana" panose="020B0604030504040204" pitchFamily="34" charset="0"/>
                <a:cs typeface="Verdana" panose="020B0604030504040204" pitchFamily="34" charset="0"/>
              </a:rPr>
              <a:t>n</a:t>
            </a:r>
            <a:r>
              <a:rPr lang="en-US" sz="2400" dirty="0">
                <a:latin typeface="Verdana" panose="020B0604030504040204" pitchFamily="34" charset="0"/>
                <a:ea typeface="Verdana" panose="020B0604030504040204" pitchFamily="34" charset="0"/>
                <a:cs typeface="Verdana" panose="020B0604030504040204" pitchFamily="34" charset="0"/>
              </a:rPr>
              <a:t> over the range [0, </a:t>
            </a:r>
            <a:r>
              <a:rPr lang="en-US" sz="2400" i="1" dirty="0" smtClean="0">
                <a:latin typeface="Verdana" panose="020B0604030504040204" pitchFamily="34" charset="0"/>
                <a:ea typeface="Verdana" panose="020B0604030504040204" pitchFamily="34" charset="0"/>
                <a:cs typeface="Verdana" panose="020B0604030504040204" pitchFamily="34" charset="0"/>
              </a:rPr>
              <a:t>n</a:t>
            </a:r>
            <a:r>
              <a:rPr lang="en-US" sz="2400" i="1" baseline="30000" dirty="0" smtClean="0">
                <a:latin typeface="Verdana" panose="020B0604030504040204" pitchFamily="34" charset="0"/>
                <a:ea typeface="Verdana" panose="020B0604030504040204" pitchFamily="34" charset="0"/>
                <a:cs typeface="Verdana" panose="020B0604030504040204" pitchFamily="34" charset="0"/>
              </a:rPr>
              <a:t>k</a:t>
            </a:r>
            <a:r>
              <a:rPr lang="en-US" sz="2400" dirty="0" smtClean="0">
                <a:latin typeface="Verdana" panose="020B0604030504040204" pitchFamily="34" charset="0"/>
                <a:ea typeface="Verdana" panose="020B0604030504040204" pitchFamily="34" charset="0"/>
                <a:cs typeface="Verdana" panose="020B0604030504040204" pitchFamily="34" charset="0"/>
              </a:rPr>
              <a:t>]. The position of bits within a stream is insignificant, but the positions of each stream are weighted by increasing powers of </a:t>
            </a:r>
            <a:r>
              <a:rPr lang="en-US" sz="2400" i="1" dirty="0" smtClean="0">
                <a:latin typeface="Verdana" panose="020B0604030504040204" pitchFamily="34" charset="0"/>
                <a:ea typeface="Verdana" panose="020B0604030504040204" pitchFamily="34" charset="0"/>
                <a:cs typeface="Verdana" panose="020B0604030504040204" pitchFamily="34" charset="0"/>
              </a:rPr>
              <a:t>n</a:t>
            </a:r>
            <a:r>
              <a:rPr lang="en-US" sz="2400" dirty="0" smtClean="0">
                <a:latin typeface="Verdana" panose="020B0604030504040204" pitchFamily="34" charset="0"/>
                <a:ea typeface="Verdana" panose="020B0604030504040204" pitchFamily="34" charset="0"/>
                <a:cs typeface="Verdana" panose="020B0604030504040204" pitchFamily="34" charset="0"/>
              </a:rPr>
              <a:t>. An example is presented below with </a:t>
            </a:r>
            <a:r>
              <a:rPr lang="en-US" sz="2400" i="1" dirty="0" smtClean="0">
                <a:latin typeface="Verdana" panose="020B0604030504040204" pitchFamily="34" charset="0"/>
                <a:ea typeface="Verdana" panose="020B0604030504040204" pitchFamily="34" charset="0"/>
                <a:cs typeface="Verdana" panose="020B0604030504040204" pitchFamily="34" charset="0"/>
              </a:rPr>
              <a:t>n</a:t>
            </a:r>
            <a:r>
              <a:rPr lang="en-US" sz="2400" dirty="0" smtClean="0">
                <a:latin typeface="Verdana" panose="020B0604030504040204" pitchFamily="34" charset="0"/>
                <a:ea typeface="Verdana" panose="020B0604030504040204" pitchFamily="34" charset="0"/>
                <a:cs typeface="Verdana" panose="020B0604030504040204" pitchFamily="34" charset="0"/>
              </a:rPr>
              <a:t> = 8 and </a:t>
            </a:r>
            <a:r>
              <a:rPr lang="en-US" sz="2400" i="1" dirty="0" smtClean="0">
                <a:latin typeface="Verdana" panose="020B0604030504040204" pitchFamily="34" charset="0"/>
                <a:ea typeface="Verdana" panose="020B0604030504040204" pitchFamily="34" charset="0"/>
                <a:cs typeface="Verdana" panose="020B0604030504040204" pitchFamily="34" charset="0"/>
              </a:rPr>
              <a:t>k</a:t>
            </a:r>
            <a:r>
              <a:rPr lang="en-US" sz="2400" dirty="0" smtClean="0">
                <a:latin typeface="Verdana" panose="020B0604030504040204" pitchFamily="34" charset="0"/>
                <a:ea typeface="Verdana" panose="020B0604030504040204" pitchFamily="34" charset="0"/>
                <a:cs typeface="Verdana" panose="020B0604030504040204" pitchFamily="34" charset="0"/>
              </a:rPr>
              <a:t> = 3. </a:t>
            </a:r>
            <a:endParaRPr lang="en-US" sz="2400" dirty="0">
              <a:latin typeface="Verdana" panose="020B0604030504040204" pitchFamily="34" charset="0"/>
              <a:ea typeface="Verdana" panose="020B0604030504040204" pitchFamily="34" charset="0"/>
              <a:cs typeface="Verdana" panose="020B0604030504040204" pitchFamily="34" charset="0"/>
            </a:endParaRPr>
          </a:p>
        </p:txBody>
      </p:sp>
      <p:sp>
        <p:nvSpPr>
          <p:cNvPr id="67" name="TextBox 66"/>
          <p:cNvSpPr txBox="1"/>
          <p:nvPr/>
        </p:nvSpPr>
        <p:spPr>
          <a:xfrm>
            <a:off x="1085850" y="20264134"/>
            <a:ext cx="12519140" cy="4524315"/>
          </a:xfrm>
          <a:prstGeom prst="rect">
            <a:avLst/>
          </a:prstGeom>
          <a:noFill/>
        </p:spPr>
        <p:txBody>
          <a:bodyPr wrap="square" rtlCol="0">
            <a:spAutoFit/>
          </a:bodyPr>
          <a:lstStyle/>
          <a:p>
            <a:pPr algn="just">
              <a:lnSpc>
                <a:spcPct val="150000"/>
              </a:lnSpc>
            </a:pPr>
            <a:r>
              <a:rPr lang="en-US" sz="2400" dirty="0" smtClean="0">
                <a:latin typeface="Verdana" panose="020B0604030504040204" pitchFamily="34" charset="0"/>
                <a:ea typeface="Verdana" panose="020B0604030504040204" pitchFamily="34" charset="0"/>
                <a:cs typeface="Verdana" panose="020B0604030504040204" pitchFamily="34" charset="0"/>
              </a:rPr>
              <a:t>With a representation in place, basic arithmetic operations including addition and multiplication were explored. Accounting for carryover is the most prominent challenge in performing either of these computations in any positional representation. Intuitively, carryover represents full groups of </a:t>
            </a:r>
            <a:r>
              <a:rPr lang="en-US" sz="2400" i="1" dirty="0" smtClean="0">
                <a:latin typeface="Verdana" panose="020B0604030504040204" pitchFamily="34" charset="0"/>
                <a:ea typeface="Verdana" panose="020B0604030504040204" pitchFamily="34" charset="0"/>
                <a:cs typeface="Verdana" panose="020B0604030504040204" pitchFamily="34" charset="0"/>
              </a:rPr>
              <a:t>n</a:t>
            </a:r>
            <a:r>
              <a:rPr lang="en-US" sz="2400" dirty="0" smtClean="0">
                <a:latin typeface="Verdana" panose="020B0604030504040204" pitchFamily="34" charset="0"/>
                <a:ea typeface="Verdana" panose="020B0604030504040204" pitchFamily="34" charset="0"/>
                <a:cs typeface="Verdana" panose="020B0604030504040204" pitchFamily="34" charset="0"/>
              </a:rPr>
              <a:t> bits that can be represented more compactly by using the weighting of the next higher position. Carryover in the Unary Positional representation is handled with a shift register and a collection of control signals as shown below. One of these Carry Units is used at each position of the computation. </a:t>
            </a:r>
            <a:endParaRPr lang="en-US" sz="2400" dirty="0">
              <a:latin typeface="Verdana" panose="020B0604030504040204" pitchFamily="34" charset="0"/>
              <a:ea typeface="Verdana" panose="020B0604030504040204" pitchFamily="34" charset="0"/>
              <a:cs typeface="Verdana" panose="020B0604030504040204" pitchFamily="34" charset="0"/>
            </a:endParaRPr>
          </a:p>
        </p:txBody>
      </p:sp>
      <p:sp>
        <p:nvSpPr>
          <p:cNvPr id="69" name="TextBox 68"/>
          <p:cNvSpPr txBox="1"/>
          <p:nvPr/>
        </p:nvSpPr>
        <p:spPr>
          <a:xfrm>
            <a:off x="1077081" y="29218451"/>
            <a:ext cx="12527910" cy="2862322"/>
          </a:xfrm>
          <a:prstGeom prst="rect">
            <a:avLst/>
          </a:prstGeom>
          <a:noFill/>
        </p:spPr>
        <p:txBody>
          <a:bodyPr wrap="square" rtlCol="0">
            <a:spAutoFit/>
          </a:bodyPr>
          <a:lstStyle/>
          <a:p>
            <a:pPr algn="just">
              <a:lnSpc>
                <a:spcPct val="150000"/>
              </a:lnSpc>
            </a:pPr>
            <a:r>
              <a:rPr lang="en-US" sz="2400" dirty="0" smtClean="0">
                <a:latin typeface="Verdana" panose="020B0604030504040204" pitchFamily="34" charset="0"/>
                <a:ea typeface="Verdana" panose="020B0604030504040204" pitchFamily="34" charset="0"/>
                <a:cs typeface="Verdana" panose="020B0604030504040204" pitchFamily="34" charset="0"/>
              </a:rPr>
              <a:t>Resulting bits from multiplication, addition, or carry operations act as the enable to the shift register. In this way, 1 bits are stacked in to the register, while 0 bits are discarded. The last bit is thus recognized as a carryover bit, prompting the register at the current position to reset, the register at the next position to shift in a one, and registers at all other positions to pause. </a:t>
            </a:r>
            <a:endParaRPr lang="en-US" sz="2400" dirty="0">
              <a:latin typeface="Verdana" panose="020B0604030504040204" pitchFamily="34" charset="0"/>
              <a:ea typeface="Verdana" panose="020B0604030504040204" pitchFamily="34" charset="0"/>
              <a:cs typeface="Verdana" panose="020B0604030504040204" pitchFamily="34" charset="0"/>
            </a:endParaRPr>
          </a:p>
        </p:txBody>
      </p:sp>
      <p:sp>
        <p:nvSpPr>
          <p:cNvPr id="70" name="TextBox 69"/>
          <p:cNvSpPr txBox="1"/>
          <p:nvPr/>
        </p:nvSpPr>
        <p:spPr>
          <a:xfrm>
            <a:off x="14205544" y="22204142"/>
            <a:ext cx="9817228" cy="10064294"/>
          </a:xfrm>
          <a:prstGeom prst="rect">
            <a:avLst/>
          </a:prstGeom>
          <a:noFill/>
        </p:spPr>
        <p:txBody>
          <a:bodyPr wrap="square" rtlCol="0">
            <a:spAutoFit/>
          </a:bodyPr>
          <a:lstStyle/>
          <a:p>
            <a:pPr algn="just">
              <a:lnSpc>
                <a:spcPct val="150000"/>
              </a:lnSpc>
            </a:pPr>
            <a:r>
              <a:rPr lang="en-US" sz="2400" dirty="0">
                <a:latin typeface="Verdana" panose="020B0604030504040204" pitchFamily="34" charset="0"/>
                <a:ea typeface="Verdana" panose="020B0604030504040204" pitchFamily="34" charset="0"/>
                <a:cs typeface="Verdana" panose="020B0604030504040204" pitchFamily="34" charset="0"/>
              </a:rPr>
              <a:t>S</a:t>
            </a:r>
            <a:r>
              <a:rPr lang="en-US" sz="2400" dirty="0" smtClean="0">
                <a:latin typeface="Verdana" panose="020B0604030504040204" pitchFamily="34" charset="0"/>
                <a:ea typeface="Verdana" panose="020B0604030504040204" pitchFamily="34" charset="0"/>
                <a:cs typeface="Verdana" panose="020B0604030504040204" pitchFamily="34" charset="0"/>
              </a:rPr>
              <a:t>tochastic multiplication is performed with a single AND gate. The Deterministic approach produced exactly accurate results with this same hardware by rotating the input bit streams in such a way that each bit of one input lined up with each bit of the other input exactly once. This strategy is combined with the previously discussed carryover circuitry to perform 2-input Unary Positional multiplication as shown by the complete circuit diagram above. The stacked registers in the middle house the multiplier and multiplicand. Initially, the first position of the multiplier is multiplied with each position of the multiplicand. When this completes, the entire multiplicand is shifted one position, and the next portion of the multiplier is loaded in. This continues until all positions have been completed. Counters are used to account for this positional weighting, and to appropriately rotate the bits within each position. Addition is performed in a similar way, but instead of sending the inputs through an AND gate, they are simply concatenated together and fed into the carryover circuit. </a:t>
            </a:r>
            <a:endParaRPr lang="en-US" sz="2400" dirty="0">
              <a:latin typeface="Verdana" panose="020B0604030504040204" pitchFamily="34" charset="0"/>
              <a:ea typeface="Verdana" panose="020B0604030504040204" pitchFamily="34" charset="0"/>
              <a:cs typeface="Verdana" panose="020B0604030504040204" pitchFamily="34" charset="0"/>
            </a:endParaRPr>
          </a:p>
        </p:txBody>
      </p:sp>
      <p:sp>
        <p:nvSpPr>
          <p:cNvPr id="71" name="TextBox 70"/>
          <p:cNvSpPr txBox="1"/>
          <p:nvPr/>
        </p:nvSpPr>
        <p:spPr>
          <a:xfrm>
            <a:off x="25557857" y="7476402"/>
            <a:ext cx="8714725" cy="8402300"/>
          </a:xfrm>
          <a:prstGeom prst="rect">
            <a:avLst/>
          </a:prstGeom>
          <a:noFill/>
        </p:spPr>
        <p:txBody>
          <a:bodyPr wrap="square" rtlCol="0">
            <a:spAutoFit/>
          </a:bodyPr>
          <a:lstStyle/>
          <a:p>
            <a:pPr algn="just">
              <a:lnSpc>
                <a:spcPct val="150000"/>
              </a:lnSpc>
            </a:pPr>
            <a:r>
              <a:rPr lang="en-US" sz="2400" dirty="0" smtClean="0">
                <a:latin typeface="Verdana" panose="020B0604030504040204" pitchFamily="34" charset="0"/>
                <a:ea typeface="Verdana" panose="020B0604030504040204" pitchFamily="34" charset="0"/>
                <a:cs typeface="Verdana" panose="020B0604030504040204" pitchFamily="34" charset="0"/>
              </a:rPr>
              <a:t>The representation and computational hardware described were implemented in Verilog and simulated to ensure correctness and evaluate performance. Evaluations were made in five main areas of interest including: compactness, cost of conversion/generation, fault tolerance, and time-space complexity. Comparisons made with respect to Deterministic and Binary computations were most thoroughly 	investigated. Results are 	presented below. In these 	results, </a:t>
            </a:r>
            <a:r>
              <a:rPr lang="en-US" sz="2400" i="1" dirty="0" smtClean="0">
                <a:latin typeface="Verdana" panose="020B0604030504040204" pitchFamily="34" charset="0"/>
                <a:ea typeface="Verdana" panose="020B0604030504040204" pitchFamily="34" charset="0"/>
                <a:cs typeface="Verdana" panose="020B0604030504040204" pitchFamily="34" charset="0"/>
              </a:rPr>
              <a:t>n</a:t>
            </a:r>
            <a:r>
              <a:rPr lang="en-US" sz="2400" dirty="0" smtClean="0">
                <a:latin typeface="Verdana" panose="020B0604030504040204" pitchFamily="34" charset="0"/>
                <a:ea typeface="Verdana" panose="020B0604030504040204" pitchFamily="34" charset="0"/>
                <a:cs typeface="Verdana" panose="020B0604030504040204" pitchFamily="34" charset="0"/>
              </a:rPr>
              <a:t> represents the 	base number or bit stream 	length, and </a:t>
            </a:r>
            <a:r>
              <a:rPr lang="en-US" sz="2400" i="1" dirty="0" smtClean="0">
                <a:latin typeface="Verdana" panose="020B0604030504040204" pitchFamily="34" charset="0"/>
                <a:ea typeface="Verdana" panose="020B0604030504040204" pitchFamily="34" charset="0"/>
                <a:cs typeface="Verdana" panose="020B0604030504040204" pitchFamily="34" charset="0"/>
              </a:rPr>
              <a:t>k</a:t>
            </a:r>
            <a:r>
              <a:rPr lang="en-US" sz="2400" dirty="0" smtClean="0">
                <a:latin typeface="Verdana" panose="020B0604030504040204" pitchFamily="34" charset="0"/>
                <a:ea typeface="Verdana" panose="020B0604030504040204" pitchFamily="34" charset="0"/>
                <a:cs typeface="Verdana" panose="020B0604030504040204" pitchFamily="34" charset="0"/>
              </a:rPr>
              <a:t> represents the 	number of positions in the 	Unary Positional number. </a:t>
            </a:r>
            <a:endParaRPr lang="en-US" sz="2400" dirty="0">
              <a:latin typeface="Verdana" panose="020B0604030504040204" pitchFamily="34" charset="0"/>
              <a:ea typeface="Verdana" panose="020B0604030504040204" pitchFamily="34" charset="0"/>
              <a:cs typeface="Verdana" panose="020B0604030504040204" pitchFamily="34" charset="0"/>
            </a:endParaRPr>
          </a:p>
        </p:txBody>
      </p:sp>
      <p:sp>
        <p:nvSpPr>
          <p:cNvPr id="72" name="TextBox 71"/>
          <p:cNvSpPr txBox="1"/>
          <p:nvPr/>
        </p:nvSpPr>
        <p:spPr>
          <a:xfrm>
            <a:off x="29422526" y="18998426"/>
            <a:ext cx="12687073" cy="461665"/>
          </a:xfrm>
          <a:prstGeom prst="rect">
            <a:avLst/>
          </a:prstGeom>
          <a:noFill/>
        </p:spPr>
        <p:txBody>
          <a:bodyPr wrap="square" rtlCol="0">
            <a:spAutoFit/>
          </a:bodyPr>
          <a:lstStyle/>
          <a:p>
            <a:r>
              <a:rPr lang="en-US" sz="2400" b="1" dirty="0" smtClean="0">
                <a:latin typeface="Verdana" panose="020B0604030504040204" pitchFamily="34" charset="0"/>
                <a:ea typeface="Verdana" panose="020B0604030504040204" pitchFamily="34" charset="0"/>
                <a:cs typeface="Verdana" panose="020B0604030504040204" pitchFamily="34" charset="0"/>
              </a:rPr>
              <a:t>Compactness &amp; Generation / Conversion</a:t>
            </a:r>
          </a:p>
        </p:txBody>
      </p:sp>
      <p:graphicFrame>
        <p:nvGraphicFramePr>
          <p:cNvPr id="76" name="Content Placeholder 6"/>
          <p:cNvGraphicFramePr>
            <a:graphicFrameLocks/>
          </p:cNvGraphicFramePr>
          <p:nvPr>
            <p:extLst>
              <p:ext uri="{D42A27DB-BD31-4B8C-83A1-F6EECF244321}">
                <p14:modId xmlns:p14="http://schemas.microsoft.com/office/powerpoint/2010/main" val="1807074180"/>
              </p:ext>
            </p:extLst>
          </p:nvPr>
        </p:nvGraphicFramePr>
        <p:xfrm>
          <a:off x="29422526" y="19773628"/>
          <a:ext cx="12860519" cy="2254697"/>
        </p:xfrm>
        <a:graphic>
          <a:graphicData uri="http://schemas.openxmlformats.org/drawingml/2006/table">
            <a:tbl>
              <a:tblPr firstRow="1" bandRow="1">
                <a:tableStyleId>{00A15C55-8517-42AA-B614-E9B94910E393}</a:tableStyleId>
              </a:tblPr>
              <a:tblGrid>
                <a:gridCol w="3442740"/>
                <a:gridCol w="2142277"/>
                <a:gridCol w="3253087"/>
                <a:gridCol w="1983589"/>
                <a:gridCol w="2038826"/>
              </a:tblGrid>
              <a:tr h="417199">
                <a:tc>
                  <a:txBody>
                    <a:bodyPr/>
                    <a:lstStyle/>
                    <a:p>
                      <a:r>
                        <a:rPr lang="en-US" sz="2000" b="1" dirty="0" smtClean="0">
                          <a:solidFill>
                            <a:srgbClr val="960000"/>
                          </a:solidFill>
                          <a:latin typeface="Verdana" panose="020B0604030504040204" pitchFamily="34" charset="0"/>
                          <a:ea typeface="Verdana" panose="020B0604030504040204" pitchFamily="34" charset="0"/>
                          <a:cs typeface="Verdana" panose="020B0604030504040204" pitchFamily="34" charset="0"/>
                        </a:rPr>
                        <a:t>Representation</a:t>
                      </a:r>
                      <a:endParaRPr lang="en-US" sz="2000" b="1" dirty="0">
                        <a:solidFill>
                          <a:srgbClr val="960000"/>
                        </a:solidFill>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gn="ctr"/>
                      <a:r>
                        <a:rPr lang="en-US" sz="20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Stochastic</a:t>
                      </a:r>
                      <a:endParaRPr lang="en-US" sz="20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solidFill>
                      <a:srgbClr val="FFE8CB"/>
                    </a:solidFill>
                  </a:tcPr>
                </a:tc>
                <a:tc>
                  <a:txBody>
                    <a:bodyPr/>
                    <a:lstStyle/>
                    <a:p>
                      <a:pPr algn="ctr"/>
                      <a:r>
                        <a:rPr lang="en-US" sz="20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Deterministic</a:t>
                      </a:r>
                      <a:endParaRPr lang="en-US" sz="20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solidFill>
                      <a:srgbClr val="FFF4E7"/>
                    </a:solidFill>
                  </a:tcPr>
                </a:tc>
                <a:tc>
                  <a:txBody>
                    <a:bodyPr/>
                    <a:lstStyle/>
                    <a:p>
                      <a:pPr algn="ctr"/>
                      <a:r>
                        <a:rPr lang="en-US" sz="20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Una-Posi</a:t>
                      </a:r>
                      <a:endParaRPr lang="en-US" sz="20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solidFill>
                      <a:srgbClr val="FFE8CB"/>
                    </a:solidFill>
                  </a:tcPr>
                </a:tc>
                <a:tc>
                  <a:txBody>
                    <a:bodyPr/>
                    <a:lstStyle/>
                    <a:p>
                      <a:pPr algn="ctr"/>
                      <a:r>
                        <a:rPr lang="en-US" sz="20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Binary</a:t>
                      </a:r>
                      <a:endParaRPr lang="en-US" sz="20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solidFill>
                      <a:srgbClr val="FFF4E7"/>
                    </a:solidFill>
                  </a:tcPr>
                </a:tc>
              </a:tr>
              <a:tr h="723305">
                <a:tc>
                  <a:txBody>
                    <a:bodyPr/>
                    <a:lstStyle/>
                    <a:p>
                      <a:r>
                        <a:rPr lang="en-US" sz="2000" b="1" dirty="0" smtClean="0">
                          <a:solidFill>
                            <a:srgbClr val="960000"/>
                          </a:solidFill>
                          <a:latin typeface="Verdana" panose="020B0604030504040204" pitchFamily="34" charset="0"/>
                          <a:ea typeface="Verdana" panose="020B0604030504040204" pitchFamily="34" charset="0"/>
                          <a:cs typeface="Verdana" panose="020B0604030504040204" pitchFamily="34" charset="0"/>
                        </a:rPr>
                        <a:t>Bits to represent n</a:t>
                      </a:r>
                      <a:r>
                        <a:rPr lang="en-US" sz="2000" b="1" baseline="300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k</a:t>
                      </a:r>
                      <a:r>
                        <a:rPr lang="en-US" sz="2000" b="1" baseline="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 distinct numbers</a:t>
                      </a:r>
                      <a:endParaRPr lang="en-US" sz="2000" b="1" dirty="0">
                        <a:solidFill>
                          <a:srgbClr val="960000"/>
                        </a:solidFill>
                        <a:latin typeface="Verdana" panose="020B0604030504040204" pitchFamily="34" charset="0"/>
                        <a:ea typeface="Verdana" panose="020B0604030504040204" pitchFamily="34" charset="0"/>
                        <a:cs typeface="Verdana" panose="020B0604030504040204" pitchFamily="34" charset="0"/>
                      </a:endParaRPr>
                    </a:p>
                  </a:txBody>
                  <a:tcPr>
                    <a:solidFill>
                      <a:srgbClr val="FFC000"/>
                    </a:solidFill>
                  </a:tcPr>
                </a:tc>
                <a:tc>
                  <a:txBody>
                    <a:bodyPr/>
                    <a:lstStyle/>
                    <a:p>
                      <a:pPr algn="ctr"/>
                      <a:r>
                        <a:rPr lang="en-US" sz="20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a:t>
                      </a:r>
                      <a:r>
                        <a:rPr lang="en-US" sz="2000" b="0" baseline="30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2k</a:t>
                      </a:r>
                      <a:endParaRPr lang="en-US" sz="20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solidFill>
                      <a:srgbClr val="FFE8CB"/>
                    </a:solidFill>
                  </a:tcPr>
                </a:tc>
                <a:tc>
                  <a:txBody>
                    <a:bodyPr/>
                    <a:lstStyle/>
                    <a:p>
                      <a:pPr algn="ctr"/>
                      <a:r>
                        <a:rPr lang="en-US" sz="20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a:t>
                      </a:r>
                      <a:r>
                        <a:rPr lang="en-US" sz="2000" b="0" baseline="30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k</a:t>
                      </a:r>
                      <a:endParaRPr lang="en-US" sz="20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solidFill>
                      <a:srgbClr val="FFF4E7"/>
                    </a:solidFill>
                  </a:tcPr>
                </a:tc>
                <a:tc>
                  <a:txBody>
                    <a:bodyPr/>
                    <a:lstStyle/>
                    <a:p>
                      <a:pPr algn="ctr"/>
                      <a:r>
                        <a:rPr lang="en-US" sz="20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nk</a:t>
                      </a:r>
                      <a:endParaRPr lang="en-US" sz="20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solidFill>
                      <a:srgbClr val="FFE8CB"/>
                    </a:solidFill>
                  </a:tcPr>
                </a:tc>
                <a:tc>
                  <a:txBody>
                    <a:bodyPr/>
                    <a:lstStyle/>
                    <a:p>
                      <a:pPr algn="ctr"/>
                      <a:r>
                        <a:rPr lang="en-US" sz="20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(log</a:t>
                      </a:r>
                      <a:r>
                        <a:rPr lang="en-US" sz="2000" b="0" baseline="-25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2</a:t>
                      </a:r>
                      <a:r>
                        <a:rPr lang="en-US" sz="2000" b="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n)k</a:t>
                      </a:r>
                      <a:endParaRPr lang="en-US" sz="20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solidFill>
                      <a:srgbClr val="FFF4E7"/>
                    </a:solidFill>
                  </a:tcPr>
                </a:tc>
              </a:tr>
              <a:tr h="1114193">
                <a:tc>
                  <a:txBody>
                    <a:bodyPr/>
                    <a:lstStyle/>
                    <a:p>
                      <a:r>
                        <a:rPr lang="en-US" sz="2000" b="1" dirty="0" smtClean="0">
                          <a:solidFill>
                            <a:srgbClr val="960000"/>
                          </a:solidFill>
                          <a:latin typeface="Verdana" panose="020B0604030504040204" pitchFamily="34" charset="0"/>
                          <a:ea typeface="Verdana" panose="020B0604030504040204" pitchFamily="34" charset="0"/>
                          <a:cs typeface="Verdana" panose="020B0604030504040204" pitchFamily="34" charset="0"/>
                        </a:rPr>
                        <a:t>Cost of </a:t>
                      </a:r>
                    </a:p>
                    <a:p>
                      <a:r>
                        <a:rPr lang="en-US" sz="2000" b="1" dirty="0" smtClean="0">
                          <a:solidFill>
                            <a:srgbClr val="960000"/>
                          </a:solidFill>
                          <a:latin typeface="Verdana" panose="020B0604030504040204" pitchFamily="34" charset="0"/>
                          <a:ea typeface="Verdana" panose="020B0604030504040204" pitchFamily="34" charset="0"/>
                          <a:cs typeface="Verdana" panose="020B0604030504040204" pitchFamily="34" charset="0"/>
                        </a:rPr>
                        <a:t>Generation</a:t>
                      </a:r>
                      <a:r>
                        <a:rPr lang="en-US" sz="2000" b="1" baseline="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 / Conversion for i inputs</a:t>
                      </a:r>
                      <a:endParaRPr lang="en-US" sz="2000" b="1" dirty="0">
                        <a:solidFill>
                          <a:srgbClr val="960000"/>
                        </a:solidFill>
                        <a:latin typeface="Verdana" panose="020B0604030504040204" pitchFamily="34" charset="0"/>
                        <a:ea typeface="Verdana" panose="020B0604030504040204" pitchFamily="34" charset="0"/>
                        <a:cs typeface="Verdana" panose="020B0604030504040204" pitchFamily="34" charset="0"/>
                      </a:endParaRPr>
                    </a:p>
                  </a:txBody>
                  <a:tcPr>
                    <a:solidFill>
                      <a:srgbClr val="FFC000"/>
                    </a:solidFill>
                  </a:tcPr>
                </a:tc>
                <a:tc>
                  <a:txBody>
                    <a:bodyPr/>
                    <a:lstStyle/>
                    <a:p>
                      <a:pPr algn="ctr"/>
                      <a:r>
                        <a:rPr lang="en-US" sz="20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12(log</a:t>
                      </a:r>
                      <a:r>
                        <a:rPr lang="en-US" sz="2000" b="0" baseline="-25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2</a:t>
                      </a:r>
                      <a:r>
                        <a:rPr lang="en-US" sz="2000" b="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n)ki</a:t>
                      </a:r>
                      <a:r>
                        <a:rPr lang="en-US" sz="2000" b="0" baseline="30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2</a:t>
                      </a:r>
                      <a:r>
                        <a:rPr lang="en-US" sz="2000" b="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+ 3(log</a:t>
                      </a:r>
                      <a:r>
                        <a:rPr lang="en-US" sz="2000" b="0" baseline="-25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2</a:t>
                      </a:r>
                      <a:r>
                        <a:rPr lang="en-US" sz="2000" b="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n)ki</a:t>
                      </a:r>
                      <a:endParaRPr lang="en-US" sz="20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solidFill>
                      <a:srgbClr val="FFE8CB"/>
                    </a:solidFill>
                  </a:tcPr>
                </a:tc>
                <a:tc>
                  <a:txBody>
                    <a:bodyPr/>
                    <a:lstStyle/>
                    <a:p>
                      <a:pPr algn="ctr">
                        <a:lnSpc>
                          <a:spcPct val="150000"/>
                        </a:lnSpc>
                      </a:pPr>
                      <a:r>
                        <a:rPr lang="en-US" sz="20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9(log</a:t>
                      </a:r>
                      <a:r>
                        <a:rPr lang="en-US" sz="2000" b="0" baseline="-25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2</a:t>
                      </a:r>
                      <a:r>
                        <a:rPr lang="en-US" sz="2000" b="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n)ki </a:t>
                      </a:r>
                    </a:p>
                    <a:p>
                      <a:pPr algn="ctr">
                        <a:lnSpc>
                          <a:spcPct val="150000"/>
                        </a:lnSpc>
                      </a:pPr>
                      <a:r>
                        <a:rPr lang="en-US" sz="20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15(log</a:t>
                      </a:r>
                      <a:r>
                        <a:rPr lang="en-US" sz="2000" b="0" baseline="-25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2</a:t>
                      </a:r>
                      <a:r>
                        <a:rPr lang="en-US" sz="2000" b="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n)ki – 6(log</a:t>
                      </a:r>
                      <a:r>
                        <a:rPr lang="en-US" sz="2000" b="0" baseline="-25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2</a:t>
                      </a:r>
                      <a:r>
                        <a:rPr lang="en-US" sz="2000" b="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n)k</a:t>
                      </a:r>
                      <a:endParaRPr lang="en-US" sz="20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solidFill>
                      <a:srgbClr val="FFF4E7"/>
                    </a:solidFill>
                  </a:tcPr>
                </a:tc>
                <a:tc>
                  <a:txBody>
                    <a:bodyPr/>
                    <a:lstStyle/>
                    <a:p>
                      <a:pPr algn="ctr"/>
                      <a:r>
                        <a:rPr lang="en-US" sz="20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6nik</a:t>
                      </a:r>
                      <a:endParaRPr lang="en-US" sz="20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solidFill>
                      <a:srgbClr val="FFE8CB"/>
                    </a:solidFill>
                  </a:tcPr>
                </a:tc>
                <a:tc>
                  <a:txBody>
                    <a:bodyPr/>
                    <a:lstStyle/>
                    <a:p>
                      <a:pPr algn="ctr"/>
                      <a:r>
                        <a:rPr lang="en-US" sz="20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n/a</a:t>
                      </a:r>
                      <a:endParaRPr lang="en-US" sz="20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solidFill>
                      <a:srgbClr val="FFF4E7"/>
                    </a:solidFill>
                  </a:tcPr>
                </a:tc>
              </a:tr>
            </a:tbl>
          </a:graphicData>
        </a:graphic>
      </p:graphicFrame>
      <p:graphicFrame>
        <p:nvGraphicFramePr>
          <p:cNvPr id="78" name="Content Placeholder 2"/>
          <p:cNvGraphicFramePr>
            <a:graphicFrameLocks/>
          </p:cNvGraphicFramePr>
          <p:nvPr>
            <p:extLst>
              <p:ext uri="{D42A27DB-BD31-4B8C-83A1-F6EECF244321}">
                <p14:modId xmlns:p14="http://schemas.microsoft.com/office/powerpoint/2010/main" val="2727591241"/>
              </p:ext>
            </p:extLst>
          </p:nvPr>
        </p:nvGraphicFramePr>
        <p:xfrm>
          <a:off x="25559363" y="22671220"/>
          <a:ext cx="10104001" cy="3758436"/>
        </p:xfrm>
        <a:graphic>
          <a:graphicData uri="http://schemas.openxmlformats.org/drawingml/2006/table">
            <a:tbl>
              <a:tblPr firstRow="1" bandRow="1">
                <a:tableStyleId>{00A15C55-8517-42AA-B614-E9B94910E393}</a:tableStyleId>
              </a:tblPr>
              <a:tblGrid>
                <a:gridCol w="2780347"/>
                <a:gridCol w="1960205"/>
                <a:gridCol w="2601959"/>
                <a:gridCol w="2761490"/>
              </a:tblGrid>
              <a:tr h="942661">
                <a:tc>
                  <a:txBody>
                    <a:bodyPr/>
                    <a:lstStyle/>
                    <a:p>
                      <a:pPr algn="ctr"/>
                      <a:r>
                        <a:rPr lang="en-US" sz="20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Representation</a:t>
                      </a:r>
                      <a:endParaRPr lang="en-US" sz="2000" dirty="0">
                        <a:solidFill>
                          <a:srgbClr val="960000"/>
                        </a:solidFill>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Bits to represent</a:t>
                      </a:r>
                      <a:r>
                        <a:rPr lang="en-US" sz="2000" baseline="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 n</a:t>
                      </a:r>
                      <a:r>
                        <a:rPr lang="en-US" sz="2000" baseline="300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k</a:t>
                      </a:r>
                      <a:r>
                        <a:rPr lang="en-US" sz="2000" baseline="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 distinct numbers</a:t>
                      </a:r>
                      <a:endParaRPr lang="en-US" sz="2000" dirty="0">
                        <a:solidFill>
                          <a:srgbClr val="960000"/>
                        </a:solidFill>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Most significant</a:t>
                      </a:r>
                      <a:r>
                        <a:rPr lang="en-US" sz="2000" baseline="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 impact of a single bit flip</a:t>
                      </a:r>
                      <a:endParaRPr lang="en-US" sz="2000" dirty="0">
                        <a:solidFill>
                          <a:srgbClr val="960000"/>
                        </a:solidFill>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Maximum unique representations of a single number</a:t>
                      </a:r>
                      <a:endParaRPr lang="en-US" sz="2000" dirty="0">
                        <a:solidFill>
                          <a:srgbClr val="960000"/>
                        </a:solidFill>
                        <a:latin typeface="Verdana" panose="020B0604030504040204" pitchFamily="34" charset="0"/>
                        <a:ea typeface="Verdana" panose="020B0604030504040204" pitchFamily="34" charset="0"/>
                        <a:cs typeface="Verdana" panose="020B0604030504040204" pitchFamily="34" charset="0"/>
                      </a:endParaRPr>
                    </a:p>
                  </a:txBody>
                  <a:tcPr anchor="ctr"/>
                </a:tc>
              </a:tr>
              <a:tr h="815932">
                <a:tc>
                  <a:txBody>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Deterministic</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n</a:t>
                      </a:r>
                      <a:r>
                        <a:rPr lang="en-US" sz="2000" kern="1200" baseline="300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k</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1</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n</a:t>
                      </a:r>
                      <a:r>
                        <a:rPr lang="en-US" sz="2000" kern="1200" baseline="300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k</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r>
              <a:tr h="815932">
                <a:tc>
                  <a:txBody>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Una-Posi</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nk</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n</a:t>
                      </a:r>
                      <a:r>
                        <a:rPr lang="en-US" sz="2000" kern="1200" baseline="300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k-1</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n</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r>
              <a:tr h="815932">
                <a:tc>
                  <a:txBody>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Binary</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(log</a:t>
                      </a:r>
                      <a:r>
                        <a:rPr lang="en-US" sz="2000" kern="1200" baseline="-250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2</a:t>
                      </a:r>
                      <a:r>
                        <a:rPr lang="en-US" sz="20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n)k</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(1/2)n</a:t>
                      </a:r>
                      <a:r>
                        <a:rPr lang="en-US" sz="2000" kern="1200" baseline="300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k</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1</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
        <p:nvSpPr>
          <p:cNvPr id="83" name="TextBox 82"/>
          <p:cNvSpPr txBox="1"/>
          <p:nvPr/>
        </p:nvSpPr>
        <p:spPr>
          <a:xfrm>
            <a:off x="25557857" y="22028325"/>
            <a:ext cx="2856872" cy="461665"/>
          </a:xfrm>
          <a:prstGeom prst="rect">
            <a:avLst/>
          </a:prstGeom>
          <a:noFill/>
        </p:spPr>
        <p:txBody>
          <a:bodyPr wrap="none" rtlCol="0">
            <a:spAutoFit/>
          </a:bodyPr>
          <a:lstStyle/>
          <a:p>
            <a:r>
              <a:rPr lang="en-US" sz="2400" b="1" dirty="0" smtClean="0">
                <a:latin typeface="Verdana" panose="020B0604030504040204" pitchFamily="34" charset="0"/>
                <a:ea typeface="Verdana" panose="020B0604030504040204" pitchFamily="34" charset="0"/>
                <a:cs typeface="Verdana" panose="020B0604030504040204" pitchFamily="34" charset="0"/>
              </a:rPr>
              <a:t>Fault Tolerance</a:t>
            </a:r>
            <a:endParaRPr lang="en-US" sz="2400" b="1" dirty="0">
              <a:latin typeface="Verdana" panose="020B0604030504040204" pitchFamily="34" charset="0"/>
              <a:ea typeface="Verdana" panose="020B0604030504040204" pitchFamily="34" charset="0"/>
              <a:cs typeface="Verdana" panose="020B0604030504040204" pitchFamily="34" charset="0"/>
            </a:endParaRPr>
          </a:p>
        </p:txBody>
      </p:sp>
      <p:sp>
        <p:nvSpPr>
          <p:cNvPr id="84" name="TextBox 83"/>
          <p:cNvSpPr txBox="1"/>
          <p:nvPr/>
        </p:nvSpPr>
        <p:spPr>
          <a:xfrm>
            <a:off x="36090305" y="22526291"/>
            <a:ext cx="6248095" cy="3970318"/>
          </a:xfrm>
          <a:prstGeom prst="rect">
            <a:avLst/>
          </a:prstGeom>
          <a:noFill/>
        </p:spPr>
        <p:txBody>
          <a:bodyPr wrap="square" rtlCol="0">
            <a:spAutoFit/>
          </a:bodyPr>
          <a:lstStyle/>
          <a:p>
            <a:pPr algn="just">
              <a:lnSpc>
                <a:spcPct val="150000"/>
              </a:lnSpc>
            </a:pPr>
            <a:r>
              <a:rPr lang="en-US" sz="2400" dirty="0" smtClean="0">
                <a:latin typeface="Verdana" panose="020B0604030504040204" pitchFamily="34" charset="0"/>
                <a:ea typeface="Verdana" panose="020B0604030504040204" pitchFamily="34" charset="0"/>
                <a:cs typeface="Verdana" panose="020B0604030504040204" pitchFamily="34" charset="0"/>
              </a:rPr>
              <a:t>As expected, Unary Positional computing, a hybrid between a fully positional and fully uniform system, bears complexities that fall between traditional binary and the Deterministic approach to Stochastic computing for all examined performance metrics.</a:t>
            </a:r>
            <a:endParaRPr lang="en-US" sz="2400"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85" name="Content Placeholder 2"/>
          <p:cNvGraphicFramePr>
            <a:graphicFrameLocks/>
          </p:cNvGraphicFramePr>
          <p:nvPr>
            <p:extLst>
              <p:ext uri="{D42A27DB-BD31-4B8C-83A1-F6EECF244321}">
                <p14:modId xmlns:p14="http://schemas.microsoft.com/office/powerpoint/2010/main" val="1253235829"/>
              </p:ext>
            </p:extLst>
          </p:nvPr>
        </p:nvGraphicFramePr>
        <p:xfrm>
          <a:off x="29422527" y="16294832"/>
          <a:ext cx="12915873" cy="2434917"/>
        </p:xfrm>
        <a:graphic>
          <a:graphicData uri="http://schemas.openxmlformats.org/drawingml/2006/table">
            <a:tbl>
              <a:tblPr firstRow="1" bandRow="1">
                <a:tableStyleId>{00A15C55-8517-42AA-B614-E9B94910E393}</a:tableStyleId>
              </a:tblPr>
              <a:tblGrid>
                <a:gridCol w="2219737"/>
                <a:gridCol w="2429058"/>
                <a:gridCol w="1214530"/>
                <a:gridCol w="1186926"/>
                <a:gridCol w="5865622"/>
              </a:tblGrid>
              <a:tr h="867104">
                <a:tc>
                  <a:txBody>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 </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Positional Binary</a:t>
                      </a:r>
                      <a:endParaRPr lang="en-US" sz="2000" dirty="0">
                        <a:solidFill>
                          <a:srgbClr val="960000"/>
                        </a:solidFill>
                        <a:latin typeface="Verdana" panose="020B0604030504040204" pitchFamily="34" charset="0"/>
                        <a:ea typeface="Verdana" panose="020B0604030504040204" pitchFamily="34" charset="0"/>
                        <a:cs typeface="Verdana" panose="020B0604030504040204" pitchFamily="34" charset="0"/>
                      </a:endParaRPr>
                    </a:p>
                  </a:txBody>
                  <a:tcPr anchor="ctr"/>
                </a:tc>
                <a:tc gridSpan="2">
                  <a:txBody>
                    <a:bodyPr/>
                    <a:lstStyle/>
                    <a:p>
                      <a:pPr algn="ctr"/>
                      <a:r>
                        <a:rPr lang="en-US" sz="20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Deterministic</a:t>
                      </a:r>
                      <a:endParaRPr lang="en-US" sz="2000" dirty="0">
                        <a:solidFill>
                          <a:srgbClr val="960000"/>
                        </a:solidFill>
                        <a:latin typeface="Verdana" panose="020B0604030504040204" pitchFamily="34" charset="0"/>
                        <a:ea typeface="Verdana" panose="020B0604030504040204" pitchFamily="34" charset="0"/>
                        <a:cs typeface="Verdana" panose="020B0604030504040204" pitchFamily="34" charset="0"/>
                      </a:endParaRPr>
                    </a:p>
                  </a:txBody>
                  <a:tcPr anchor="ctr"/>
                </a:tc>
                <a:tc hMerge="1">
                  <a:txBody>
                    <a:bodyPr/>
                    <a:lstStyle/>
                    <a:p>
                      <a:endParaRPr lang="en-US"/>
                    </a:p>
                  </a:txBody>
                  <a:tcPr/>
                </a:tc>
                <a:tc>
                  <a:txBody>
                    <a:bodyPr/>
                    <a:lstStyle/>
                    <a:p>
                      <a:pPr algn="ctr"/>
                      <a:r>
                        <a:rPr lang="en-US" sz="20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Unary</a:t>
                      </a:r>
                      <a:r>
                        <a:rPr lang="en-US" sz="2000" baseline="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 </a:t>
                      </a:r>
                      <a:r>
                        <a:rPr lang="en-US" sz="2000" dirty="0" smtClean="0">
                          <a:solidFill>
                            <a:srgbClr val="960000"/>
                          </a:solidFill>
                          <a:latin typeface="Verdana" panose="020B0604030504040204" pitchFamily="34" charset="0"/>
                          <a:ea typeface="Verdana" panose="020B0604030504040204" pitchFamily="34" charset="0"/>
                          <a:cs typeface="Verdana" panose="020B0604030504040204" pitchFamily="34" charset="0"/>
                        </a:rPr>
                        <a:t>Positional</a:t>
                      </a:r>
                      <a:endParaRPr lang="en-US" sz="2000" dirty="0">
                        <a:solidFill>
                          <a:srgbClr val="960000"/>
                        </a:solidFill>
                        <a:latin typeface="Verdana" panose="020B0604030504040204" pitchFamily="34" charset="0"/>
                        <a:ea typeface="Verdana" panose="020B0604030504040204" pitchFamily="34" charset="0"/>
                        <a:cs typeface="Verdana" panose="020B0604030504040204" pitchFamily="34" charset="0"/>
                      </a:endParaRPr>
                    </a:p>
                  </a:txBody>
                  <a:tcPr anchor="ctr"/>
                </a:tc>
              </a:tr>
              <a:tr h="750533">
                <a:tc rowSpan="2">
                  <a:txBody>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Complexity of 2-input Multiplication</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rowSpan="2">
                  <a:txBody>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[(log</a:t>
                      </a:r>
                      <a:r>
                        <a:rPr lang="en-US" sz="2000" baseline="-25000" dirty="0" smtClean="0">
                          <a:latin typeface="Verdana" panose="020B0604030504040204" pitchFamily="34" charset="0"/>
                          <a:ea typeface="Verdana" panose="020B0604030504040204" pitchFamily="34" charset="0"/>
                          <a:cs typeface="Verdana" panose="020B0604030504040204" pitchFamily="34" charset="0"/>
                        </a:rPr>
                        <a:t>2</a:t>
                      </a:r>
                      <a:r>
                        <a:rPr lang="en-US" sz="2000" baseline="0" dirty="0" smtClean="0">
                          <a:latin typeface="Verdana" panose="020B0604030504040204" pitchFamily="34" charset="0"/>
                          <a:ea typeface="Verdana" panose="020B0604030504040204" pitchFamily="34" charset="0"/>
                          <a:cs typeface="Verdana" panose="020B0604030504040204" pitchFamily="34" charset="0"/>
                        </a:rPr>
                        <a:t>n)k]</a:t>
                      </a:r>
                      <a:r>
                        <a:rPr lang="en-US" sz="2000" baseline="30000" dirty="0" smtClean="0">
                          <a:latin typeface="Verdana" panose="020B0604030504040204" pitchFamily="34" charset="0"/>
                          <a:ea typeface="Verdana" panose="020B0604030504040204" pitchFamily="34" charset="0"/>
                          <a:cs typeface="Verdana" panose="020B0604030504040204" pitchFamily="34" charset="0"/>
                        </a:rPr>
                        <a:t>2</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Time: </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n</a:t>
                      </a:r>
                      <a:r>
                        <a:rPr lang="en-US" sz="2000" baseline="30000" dirty="0" smtClean="0">
                          <a:latin typeface="Verdana" panose="020B0604030504040204" pitchFamily="34" charset="0"/>
                          <a:ea typeface="Verdana" panose="020B0604030504040204" pitchFamily="34" charset="0"/>
                          <a:cs typeface="Verdana" panose="020B0604030504040204" pitchFamily="34" charset="0"/>
                        </a:rPr>
                        <a:t>2k</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baseline="0" dirty="0" smtClean="0">
                          <a:latin typeface="Verdana" panose="020B0604030504040204" pitchFamily="34" charset="0"/>
                          <a:ea typeface="Verdana" panose="020B0604030504040204" pitchFamily="34" charset="0"/>
                          <a:cs typeface="Verdana" panose="020B0604030504040204" pitchFamily="34" charset="0"/>
                        </a:rPr>
                        <a:t>kn</a:t>
                      </a:r>
                      <a:r>
                        <a:rPr lang="en-US" sz="2000" baseline="30000" dirty="0" smtClean="0">
                          <a:latin typeface="Verdana" panose="020B0604030504040204" pitchFamily="34" charset="0"/>
                          <a:ea typeface="Verdana" panose="020B0604030504040204" pitchFamily="34" charset="0"/>
                          <a:cs typeface="Verdana" panose="020B0604030504040204" pitchFamily="34" charset="0"/>
                        </a:rPr>
                        <a:t>2</a:t>
                      </a:r>
                      <a:r>
                        <a:rPr lang="en-US" sz="2000" baseline="0" dirty="0" smtClean="0">
                          <a:latin typeface="Verdana" panose="020B0604030504040204" pitchFamily="34" charset="0"/>
                          <a:ea typeface="Verdana" panose="020B0604030504040204" pitchFamily="34" charset="0"/>
                          <a:cs typeface="Verdana" panose="020B0604030504040204" pitchFamily="34" charset="0"/>
                        </a:rPr>
                        <a:t> </a:t>
                      </a:r>
                    </a:p>
                  </a:txBody>
                  <a:tcPr anchor="ctr"/>
                </a:tc>
              </a:tr>
              <a:tr h="817280">
                <a:tc vMerge="1">
                  <a:txBody>
                    <a:bodyPr/>
                    <a:lstStyle/>
                    <a:p>
                      <a:endParaRPr lang="en-US"/>
                    </a:p>
                  </a:txBody>
                  <a:tcPr/>
                </a:tc>
                <a:tc vMerge="1">
                  <a:txBody>
                    <a:bodyPr/>
                    <a:lstStyle/>
                    <a:p>
                      <a:endParaRPr lang="en-US"/>
                    </a:p>
                  </a:txBody>
                  <a:tcPr/>
                </a:tc>
                <a:tc>
                  <a:txBody>
                    <a:bodyPr/>
                    <a:lstStyle/>
                    <a:p>
                      <a:pPr algn="l"/>
                      <a:r>
                        <a:rPr lang="en-US" sz="2000" dirty="0" smtClean="0">
                          <a:latin typeface="Verdana" panose="020B0604030504040204" pitchFamily="34" charset="0"/>
                          <a:ea typeface="Verdana" panose="020B0604030504040204" pitchFamily="34" charset="0"/>
                          <a:cs typeface="Verdana" panose="020B0604030504040204" pitchFamily="34" charset="0"/>
                        </a:rPr>
                        <a:t>Area:</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1</a:t>
                      </a: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2log</a:t>
                      </a:r>
                      <a:r>
                        <a:rPr lang="en-US" sz="2000" baseline="-25000" dirty="0" smtClean="0">
                          <a:latin typeface="Verdana" panose="020B0604030504040204" pitchFamily="34" charset="0"/>
                          <a:ea typeface="Verdana" panose="020B0604030504040204" pitchFamily="34" charset="0"/>
                          <a:cs typeface="Verdana" panose="020B0604030504040204" pitchFamily="34" charset="0"/>
                        </a:rPr>
                        <a:t>2</a:t>
                      </a:r>
                      <a:r>
                        <a:rPr lang="en-US" sz="2000" baseline="0" dirty="0" smtClean="0">
                          <a:latin typeface="Verdana" panose="020B0604030504040204" pitchFamily="34" charset="0"/>
                          <a:ea typeface="Verdana" panose="020B0604030504040204" pitchFamily="34" charset="0"/>
                          <a:cs typeface="Verdana" panose="020B0604030504040204" pitchFamily="34" charset="0"/>
                        </a:rPr>
                        <a:t>n + log</a:t>
                      </a:r>
                      <a:r>
                        <a:rPr lang="en-US" sz="2000" baseline="-25000" dirty="0" smtClean="0">
                          <a:latin typeface="Verdana" panose="020B0604030504040204" pitchFamily="34" charset="0"/>
                          <a:ea typeface="Verdana" panose="020B0604030504040204" pitchFamily="34" charset="0"/>
                          <a:cs typeface="Verdana" panose="020B0604030504040204" pitchFamily="34" charset="0"/>
                        </a:rPr>
                        <a:t>2</a:t>
                      </a:r>
                      <a:r>
                        <a:rPr lang="en-US" sz="2000" baseline="0" dirty="0" smtClean="0">
                          <a:latin typeface="Verdana" panose="020B0604030504040204" pitchFamily="34" charset="0"/>
                          <a:ea typeface="Verdana" panose="020B0604030504040204" pitchFamily="34" charset="0"/>
                          <a:cs typeface="Verdana" panose="020B0604030504040204" pitchFamily="34" charset="0"/>
                        </a:rPr>
                        <a:t>k + 2k + </a:t>
                      </a:r>
                      <a:r>
                        <a:rPr lang="en-US" sz="2000" baseline="0" dirty="0" smtClean="0">
                          <a:latin typeface="Verdana" panose="020B0604030504040204" pitchFamily="34" charset="0"/>
                          <a:ea typeface="Verdana" panose="020B0604030504040204" pitchFamily="34" charset="0"/>
                          <a:cs typeface="Verdana" panose="020B0604030504040204" pitchFamily="34" charset="0"/>
                        </a:rPr>
                        <a:t>2k(2n+ </a:t>
                      </a:r>
                      <a:r>
                        <a:rPr lang="en-US" sz="2000" baseline="0" dirty="0" smtClean="0">
                          <a:latin typeface="Verdana" panose="020B0604030504040204" pitchFamily="34" charset="0"/>
                          <a:ea typeface="Verdana" panose="020B0604030504040204" pitchFamily="34" charset="0"/>
                          <a:cs typeface="Verdana" panose="020B0604030504040204" pitchFamily="34" charset="0"/>
                        </a:rPr>
                        <a:t>3) + </a:t>
                      </a:r>
                      <a:r>
                        <a:rPr lang="en-US" sz="2000" baseline="0" dirty="0" smtClean="0">
                          <a:latin typeface="Verdana" panose="020B0604030504040204" pitchFamily="34" charset="0"/>
                          <a:ea typeface="Verdana" panose="020B0604030504040204" pitchFamily="34" charset="0"/>
                          <a:cs typeface="Verdana" panose="020B0604030504040204" pitchFamily="34" charset="0"/>
                        </a:rPr>
                        <a:t>2n</a:t>
                      </a:r>
                      <a:endParaRPr lang="en-US" sz="2000" baseline="0" dirty="0" smtClean="0">
                        <a:latin typeface="Verdana" panose="020B0604030504040204" pitchFamily="34" charset="0"/>
                        <a:ea typeface="Verdana" panose="020B0604030504040204" pitchFamily="34" charset="0"/>
                        <a:cs typeface="Verdana" panose="020B0604030504040204" pitchFamily="34" charset="0"/>
                      </a:endParaRPr>
                    </a:p>
                    <a:p>
                      <a:pPr algn="ctr"/>
                      <a:endParaRPr lang="en-US" sz="2000"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
        <p:nvSpPr>
          <p:cNvPr id="86" name="TextBox 85"/>
          <p:cNvSpPr txBox="1"/>
          <p:nvPr/>
        </p:nvSpPr>
        <p:spPr>
          <a:xfrm>
            <a:off x="34695402" y="7626075"/>
            <a:ext cx="8112349" cy="461665"/>
          </a:xfrm>
          <a:prstGeom prst="rect">
            <a:avLst/>
          </a:prstGeom>
          <a:noFill/>
        </p:spPr>
        <p:txBody>
          <a:bodyPr wrap="square" rtlCol="0">
            <a:spAutoFit/>
          </a:bodyPr>
          <a:lstStyle/>
          <a:p>
            <a:r>
              <a:rPr lang="en-US" sz="2400" b="1" dirty="0" smtClean="0">
                <a:latin typeface="Verdana" panose="020B0604030504040204" pitchFamily="34" charset="0"/>
                <a:ea typeface="Verdana" panose="020B0604030504040204" pitchFamily="34" charset="0"/>
                <a:cs typeface="Verdana" panose="020B0604030504040204" pitchFamily="34" charset="0"/>
              </a:rPr>
              <a:t>Time – Area Complexity</a:t>
            </a:r>
          </a:p>
        </p:txBody>
      </p:sp>
      <p:sp>
        <p:nvSpPr>
          <p:cNvPr id="87" name="TextBox 86"/>
          <p:cNvSpPr txBox="1"/>
          <p:nvPr/>
        </p:nvSpPr>
        <p:spPr>
          <a:xfrm>
            <a:off x="25557857" y="28786764"/>
            <a:ext cx="16771318" cy="3416320"/>
          </a:xfrm>
          <a:prstGeom prst="rect">
            <a:avLst/>
          </a:prstGeom>
          <a:noFill/>
        </p:spPr>
        <p:txBody>
          <a:bodyPr wrap="square" rtlCol="0">
            <a:spAutoFit/>
          </a:bodyPr>
          <a:lstStyle/>
          <a:p>
            <a:pPr algn="just">
              <a:lnSpc>
                <a:spcPct val="150000"/>
              </a:lnSpc>
            </a:pPr>
            <a:r>
              <a:rPr lang="en-US" sz="2400" dirty="0" smtClean="0">
                <a:latin typeface="Verdana" panose="020B0604030504040204" pitchFamily="34" charset="0"/>
                <a:ea typeface="Verdana" panose="020B0604030504040204" pitchFamily="34" charset="0"/>
                <a:cs typeface="Verdana" panose="020B0604030504040204" pitchFamily="34" charset="0"/>
              </a:rPr>
              <a:t>Referring back to the evaluation criteria in the Introduction, Unary Positional computation has produced promising results. The representation boasts simple generation, high fault tolerance, and exact accuracy.</a:t>
            </a:r>
          </a:p>
          <a:p>
            <a:pPr algn="just">
              <a:lnSpc>
                <a:spcPct val="150000"/>
              </a:lnSpc>
            </a:pPr>
            <a:r>
              <a:rPr lang="en-US" sz="2400" dirty="0" smtClean="0">
                <a:latin typeface="Verdana" panose="020B0604030504040204" pitchFamily="34" charset="0"/>
                <a:ea typeface="Verdana" panose="020B0604030504040204" pitchFamily="34" charset="0"/>
                <a:cs typeface="Verdana" panose="020B0604030504040204" pitchFamily="34" charset="0"/>
              </a:rPr>
              <a:t>As desired, the Unary Positional representation did indeed boast exponentially shorter latencies than the Deterministic approach. Although this goal was achieved at a cost of more complex hardware, the overall time-space complexity is still highly desirable over the Deterministic approach. Moving forward, additional research is needed to identify what applications would benefit from this hybrid approach.</a:t>
            </a:r>
          </a:p>
        </p:txBody>
      </p:sp>
      <p:pic>
        <p:nvPicPr>
          <p:cNvPr id="91" name="Picture 90"/>
          <p:cNvPicPr>
            <a:picLocks noChangeAspect="1"/>
          </p:cNvPicPr>
          <p:nvPr/>
        </p:nvPicPr>
        <p:blipFill rotWithShape="1">
          <a:blip r:embed="rId4"/>
          <a:srcRect l="1610" r="1975"/>
          <a:stretch/>
        </p:blipFill>
        <p:spPr>
          <a:xfrm>
            <a:off x="1331397" y="25155654"/>
            <a:ext cx="12095044" cy="3589232"/>
          </a:xfrm>
          <a:prstGeom prst="rect">
            <a:avLst/>
          </a:prstGeom>
          <a:ln w="152400">
            <a:solidFill>
              <a:srgbClr val="960000"/>
            </a:solidFill>
          </a:ln>
          <a:effectLst>
            <a:outerShdw blurRad="152400" dist="152400" dir="8100000" algn="tr" rotWithShape="0">
              <a:prstClr val="black">
                <a:alpha val="70000"/>
              </a:prstClr>
            </a:outerShdw>
          </a:effectLst>
        </p:spPr>
      </p:pic>
      <p:pic>
        <p:nvPicPr>
          <p:cNvPr id="2" name="Picture 1"/>
          <p:cNvPicPr>
            <a:picLocks noChangeAspect="1"/>
          </p:cNvPicPr>
          <p:nvPr/>
        </p:nvPicPr>
        <p:blipFill>
          <a:blip r:embed="rId5"/>
          <a:stretch>
            <a:fillRect/>
          </a:stretch>
        </p:blipFill>
        <p:spPr>
          <a:xfrm>
            <a:off x="14224303" y="12502398"/>
            <a:ext cx="14117274" cy="8606705"/>
          </a:xfrm>
          <a:prstGeom prst="rect">
            <a:avLst/>
          </a:prstGeom>
        </p:spPr>
      </p:pic>
    </p:spTree>
    <p:extLst>
      <p:ext uri="{BB962C8B-B14F-4D97-AF65-F5344CB8AC3E}">
        <p14:creationId xmlns:p14="http://schemas.microsoft.com/office/powerpoint/2010/main" val="362846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1466</TotalTime>
  <Words>885</Words>
  <Application>Microsoft Office PowerPoint</Application>
  <PresentationFormat>Custom</PresentationFormat>
  <Paragraphs>96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Britannic Bold</vt:lpstr>
      <vt:lpstr>Calibri</vt:lpstr>
      <vt:lpstr>Calibri Light</vt:lpstr>
      <vt:lpstr>Verdana</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McKenzie van der Hagen</dc:creator>
  <cp:lastModifiedBy>McKenzie van der Hagen</cp:lastModifiedBy>
  <cp:revision>53</cp:revision>
  <dcterms:created xsi:type="dcterms:W3CDTF">2017-04-09T22:06:30Z</dcterms:created>
  <dcterms:modified xsi:type="dcterms:W3CDTF">2017-04-27T15:57:54Z</dcterms:modified>
</cp:coreProperties>
</file>