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709" r:id="rId3"/>
    <p:sldMasterId id="2147484113" r:id="rId4"/>
  </p:sldMasterIdLst>
  <p:notesMasterIdLst>
    <p:notesMasterId r:id="rId16"/>
  </p:notesMasterIdLst>
  <p:handoutMasterIdLst>
    <p:handoutMasterId r:id="rId17"/>
  </p:handoutMasterIdLst>
  <p:sldIdLst>
    <p:sldId id="536" r:id="rId5"/>
    <p:sldId id="885" r:id="rId6"/>
    <p:sldId id="906" r:id="rId7"/>
    <p:sldId id="907" r:id="rId8"/>
    <p:sldId id="908" r:id="rId9"/>
    <p:sldId id="884" r:id="rId10"/>
    <p:sldId id="904" r:id="rId11"/>
    <p:sldId id="901" r:id="rId12"/>
    <p:sldId id="898" r:id="rId13"/>
    <p:sldId id="897" r:id="rId14"/>
    <p:sldId id="909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nstant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6600"/>
    <a:srgbClr val="663300"/>
    <a:srgbClr val="FFFFCC"/>
    <a:srgbClr val="FFCC00"/>
    <a:srgbClr val="FF33CC"/>
    <a:srgbClr val="80808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30" autoAdjust="0"/>
    <p:restoredTop sz="92353" autoAdjust="0"/>
  </p:normalViewPr>
  <p:slideViewPr>
    <p:cSldViewPr>
      <p:cViewPr>
        <p:scale>
          <a:sx n="80" d="100"/>
          <a:sy n="80" d="100"/>
        </p:scale>
        <p:origin x="-378" y="-78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72" y="-113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9CBCBF08-395B-44FB-8C03-C51EB2852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05823E95-6C7D-45DC-B98E-2D0CC68F1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3320A61-D36D-4811-B0C7-B81AC96244AC}" type="slidenum">
              <a:rPr lang="en-US" sz="1200" i="0">
                <a:latin typeface="Arial" pitchFamily="34" charset="0"/>
              </a:rPr>
              <a:pPr algn="r"/>
              <a:t>1</a:t>
            </a:fld>
            <a:endParaRPr lang="en-US" sz="1200" i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823E95-6C7D-45DC-B98E-2D0CC68F133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Spend less time; get the LF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823E95-6C7D-45DC-B98E-2D0CC68F13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Color-code</a:t>
            </a:r>
            <a:r>
              <a:rPr lang="en-US" baseline="0" dirty="0" smtClean="0"/>
              <a:t>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823E95-6C7D-45DC-B98E-2D0CC68F133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animation;</a:t>
            </a:r>
            <a:r>
              <a:rPr lang="en-US" baseline="0" dirty="0" smtClean="0"/>
              <a:t> 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823E95-6C7D-45DC-B98E-2D0CC68F133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AD513-8F36-4344-B588-9C66C980A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2C78A-5F78-4CA3-995B-39E8A0FB2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DA2AC-6FD0-4724-B510-EC8C5F548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BBCF2-9AFD-46E2-9CC1-AE272C258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2766F-A8CB-422E-B3A2-EBBB3B016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9F93-21E2-4960-A9F6-1E0D39003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017AC-1FEA-4941-A640-F7D3361C8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2B90F-3D8D-4A08-92E7-DA8B034F1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A352A-7DE7-44B9-BC12-F3DC5390F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9E05B-90DB-4AF2-9BF8-CAAA6EB66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D3972-906F-4FD1-8598-0661BFF09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86F8F-6B2E-4D73-B598-6D5FEC28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37489-1598-42BB-9ECE-16331005C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3FCE0-6899-4DA3-AAF9-FD52D4587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BCE0C-860F-4DC2-8441-830BA4457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7571-7F4C-4FE9-BF5D-7EE0F27E9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4B65-716C-4222-BB39-5D7DB8806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E4742-0715-4FD6-915A-6AAE5A88C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48DE4-54CD-4251-BEAE-4DD18D9D5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EB40-0213-48A9-B4BC-757741659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03AA0-9A6F-46B4-A77B-2AF69D60C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F1D36-02F7-4CF5-A871-B250F14C6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C1A1C-DD57-4A38-ACE6-8DD04C1A3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E35D8-949C-4F6A-BAE9-3DE2C0B49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04E7-030C-4F48-B43A-DDAF08483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6952D-BA95-462A-B368-E985BCE23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0D46-51A4-466B-9A9A-E34AC1B83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4F913AF2-B5D5-45E5-9B89-5EBA3DDFF5B4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EDDE58F0-88F4-47C9-98CD-90137822C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1AAF9E2-A8A2-4A10-A4CE-8224D3A0042F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E904D088-602C-4900-8BC2-F9D83D047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B825B83E-B4F1-43B6-89D8-51F9304F2FFB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3F12DB12-5456-40A2-9EE2-471CD3EB0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A1B35075-E935-41A4-8D33-D9B57466E608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FFE30A8-1ECF-4CD6-B20F-DE02CEACA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58CB10CE-7ED6-41DB-A7BE-0F471D653296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99FB1BD-5910-4BD4-88BD-47DB25588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C9EAF69C-45ED-4DA5-A7FC-4A890B71189B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C1DF50FB-814F-4E89-A8DC-D37E030B5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32E22-993C-4EF8-96EB-04CC62DE8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57863BCE-A843-43B7-8788-91039FA7C6D3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00CD2F9E-7297-4A9E-9C86-66D5B95F5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79E3AB3-42E7-44A8-8117-98C7EE51FB87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9B2DF78-4E6A-4CFC-A7DF-5AA0F9595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2CC7833D-C1BF-4BBA-A3DF-D53D9787DF08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E300C94A-5798-4687-9C77-BDD3BB6C8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0F792D04-2BF7-482F-9324-3D5218B4A823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3DC12434-284C-4783-8801-1E8FF4875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8A4D1A66-648C-4B09-AEFC-452AC04131E0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i="1">
                <a:latin typeface="Constantia" pitchFamily="18" charset="0"/>
              </a:defRPr>
            </a:lvl1pPr>
          </a:lstStyle>
          <a:p>
            <a:pPr>
              <a:defRPr/>
            </a:pPr>
            <a:fld id="{6516B947-7DC8-4F03-9C20-698D63D0B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5A29B-F4D5-46B7-8E13-856002C31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30DED-F568-4071-8F0C-09DAEDD7D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78BCB-89BB-4202-8367-259CC8973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EE059-8FA9-4040-B0C5-136AE6738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38599-0301-4663-BCE6-19FBFDEDB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+mn-lt"/>
              </a:defRPr>
            </a:lvl1pPr>
          </a:lstStyle>
          <a:p>
            <a:pPr>
              <a:defRPr/>
            </a:pPr>
            <a:fld id="{97EF1379-EACC-4301-A09F-6B4101BF1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0"/>
            <a:ext cx="8027987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1">
                <a:latin typeface="Times New Roman" pitchFamily="18" charset="0"/>
              </a:defRPr>
            </a:lvl1pPr>
          </a:lstStyle>
          <a:p>
            <a:pPr>
              <a:defRPr/>
            </a:pPr>
            <a:fld id="{8CAE49FA-9AB3-4C39-BC72-58D34D606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101" name="Group 46"/>
          <p:cNvGrpSpPr>
            <a:grpSpLocks/>
          </p:cNvGrpSpPr>
          <p:nvPr/>
        </p:nvGrpSpPr>
        <p:grpSpPr bwMode="auto">
          <a:xfrm>
            <a:off x="11113" y="1103313"/>
            <a:ext cx="9132887" cy="98425"/>
            <a:chOff x="3" y="1092"/>
            <a:chExt cx="5753" cy="96"/>
          </a:xfrm>
        </p:grpSpPr>
        <p:sp>
          <p:nvSpPr>
            <p:cNvPr id="1322031" name="Rectangle 47"/>
            <p:cNvSpPr>
              <a:spLocks noChangeArrowheads="1"/>
            </p:cNvSpPr>
            <p:nvPr/>
          </p:nvSpPr>
          <p:spPr bwMode="auto">
            <a:xfrm>
              <a:off x="3" y="1092"/>
              <a:ext cx="5753" cy="46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50000">
                  <a:srgbClr val="336600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32" name="Rectangle 48"/>
            <p:cNvSpPr>
              <a:spLocks noChangeArrowheads="1"/>
            </p:cNvSpPr>
            <p:nvPr/>
          </p:nvSpPr>
          <p:spPr bwMode="auto">
            <a:xfrm>
              <a:off x="3" y="1165"/>
              <a:ext cx="5753" cy="23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50000">
                  <a:srgbClr val="336600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  <p:pic>
        <p:nvPicPr>
          <p:cNvPr id="4102" name="Picture 90" descr="DNA_thumbnail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68011">
            <a:off x="-228600" y="115888"/>
            <a:ext cx="8937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3" name="Group 91"/>
          <p:cNvGrpSpPr>
            <a:grpSpLocks noChangeAspect="1"/>
          </p:cNvGrpSpPr>
          <p:nvPr/>
        </p:nvGrpSpPr>
        <p:grpSpPr bwMode="auto">
          <a:xfrm rot="-8816">
            <a:off x="422275" y="109538"/>
            <a:ext cx="606425" cy="346075"/>
            <a:chOff x="1584" y="2544"/>
            <a:chExt cx="956" cy="543"/>
          </a:xfrm>
        </p:grpSpPr>
        <p:sp>
          <p:nvSpPr>
            <p:cNvPr id="1322076" name="Freeform 92"/>
            <p:cNvSpPr>
              <a:spLocks noChangeAspect="1" noEditPoints="1"/>
            </p:cNvSpPr>
            <p:nvPr/>
          </p:nvSpPr>
          <p:spPr bwMode="auto">
            <a:xfrm>
              <a:off x="1807" y="2691"/>
              <a:ext cx="706" cy="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3" y="0"/>
                </a:cxn>
                <a:cxn ang="0">
                  <a:pos x="0" y="177"/>
                </a:cxn>
                <a:cxn ang="0">
                  <a:pos x="353" y="177"/>
                </a:cxn>
                <a:cxn ang="0">
                  <a:pos x="705" y="88"/>
                </a:cxn>
                <a:cxn ang="0">
                  <a:pos x="353" y="88"/>
                </a:cxn>
              </a:cxnLst>
              <a:rect l="0" t="0" r="r" b="b"/>
              <a:pathLst>
                <a:path w="705" h="177">
                  <a:moveTo>
                    <a:pt x="0" y="0"/>
                  </a:moveTo>
                  <a:lnTo>
                    <a:pt x="353" y="0"/>
                  </a:lnTo>
                  <a:moveTo>
                    <a:pt x="0" y="177"/>
                  </a:moveTo>
                  <a:lnTo>
                    <a:pt x="353" y="177"/>
                  </a:lnTo>
                  <a:moveTo>
                    <a:pt x="705" y="88"/>
                  </a:moveTo>
                  <a:lnTo>
                    <a:pt x="353" y="8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77" name="Freeform 93"/>
            <p:cNvSpPr>
              <a:spLocks noChangeAspect="1"/>
            </p:cNvSpPr>
            <p:nvPr/>
          </p:nvSpPr>
          <p:spPr bwMode="auto">
            <a:xfrm>
              <a:off x="1932" y="2604"/>
              <a:ext cx="458" cy="354"/>
            </a:xfrm>
            <a:custGeom>
              <a:avLst/>
              <a:gdLst/>
              <a:ahLst/>
              <a:cxnLst>
                <a:cxn ang="0">
                  <a:pos x="592" y="227"/>
                </a:cxn>
                <a:cxn ang="0">
                  <a:pos x="178" y="455"/>
                </a:cxn>
                <a:cxn ang="0">
                  <a:pos x="178" y="455"/>
                </a:cxn>
                <a:cxn ang="0">
                  <a:pos x="0" y="45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8" y="0"/>
                </a:cxn>
                <a:cxn ang="0">
                  <a:pos x="592" y="227"/>
                </a:cxn>
              </a:cxnLst>
              <a:rect l="0" t="0" r="r" b="b"/>
              <a:pathLst>
                <a:path w="592" h="455">
                  <a:moveTo>
                    <a:pt x="592" y="227"/>
                  </a:moveTo>
                  <a:cubicBezTo>
                    <a:pt x="521" y="339"/>
                    <a:pt x="367" y="424"/>
                    <a:pt x="178" y="455"/>
                  </a:cubicBezTo>
                  <a:lnTo>
                    <a:pt x="178" y="455"/>
                  </a:lnTo>
                  <a:lnTo>
                    <a:pt x="0" y="455"/>
                  </a:lnTo>
                  <a:cubicBezTo>
                    <a:pt x="110" y="311"/>
                    <a:pt x="110" y="144"/>
                    <a:pt x="0" y="0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368" y="30"/>
                    <a:pt x="523" y="115"/>
                    <a:pt x="592" y="2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gamma/>
                    <a:tint val="43922"/>
                    <a:invGamma/>
                  </a:srgbClr>
                </a:gs>
                <a:gs pos="100000">
                  <a:srgbClr val="008000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78" name="Freeform 94"/>
            <p:cNvSpPr>
              <a:spLocks noChangeAspect="1" noEditPoints="1"/>
            </p:cNvSpPr>
            <p:nvPr/>
          </p:nvSpPr>
          <p:spPr bwMode="auto">
            <a:xfrm>
              <a:off x="1884" y="2604"/>
              <a:ext cx="506" cy="354"/>
            </a:xfrm>
            <a:custGeom>
              <a:avLst/>
              <a:gdLst/>
              <a:ahLst/>
              <a:cxnLst>
                <a:cxn ang="0">
                  <a:pos x="651" y="227"/>
                </a:cxn>
                <a:cxn ang="0">
                  <a:pos x="237" y="455"/>
                </a:cxn>
                <a:cxn ang="0">
                  <a:pos x="237" y="455"/>
                </a:cxn>
                <a:cxn ang="0">
                  <a:pos x="59" y="455"/>
                </a:cxn>
                <a:cxn ang="0">
                  <a:pos x="59" y="0"/>
                </a:cxn>
                <a:cxn ang="0">
                  <a:pos x="59" y="0"/>
                </a:cxn>
                <a:cxn ang="0">
                  <a:pos x="237" y="0"/>
                </a:cxn>
                <a:cxn ang="0">
                  <a:pos x="651" y="227"/>
                </a:cxn>
                <a:cxn ang="0">
                  <a:pos x="0" y="455"/>
                </a:cxn>
                <a:cxn ang="0">
                  <a:pos x="0" y="0"/>
                </a:cxn>
              </a:cxnLst>
              <a:rect l="0" t="0" r="r" b="b"/>
              <a:pathLst>
                <a:path w="651" h="455">
                  <a:moveTo>
                    <a:pt x="651" y="227"/>
                  </a:moveTo>
                  <a:cubicBezTo>
                    <a:pt x="580" y="339"/>
                    <a:pt x="426" y="424"/>
                    <a:pt x="237" y="455"/>
                  </a:cubicBezTo>
                  <a:lnTo>
                    <a:pt x="237" y="455"/>
                  </a:lnTo>
                  <a:lnTo>
                    <a:pt x="59" y="455"/>
                  </a:lnTo>
                  <a:cubicBezTo>
                    <a:pt x="169" y="311"/>
                    <a:pt x="169" y="144"/>
                    <a:pt x="59" y="0"/>
                  </a:cubicBezTo>
                  <a:lnTo>
                    <a:pt x="59" y="0"/>
                  </a:lnTo>
                  <a:lnTo>
                    <a:pt x="237" y="0"/>
                  </a:lnTo>
                  <a:cubicBezTo>
                    <a:pt x="427" y="30"/>
                    <a:pt x="582" y="115"/>
                    <a:pt x="651" y="227"/>
                  </a:cubicBezTo>
                  <a:moveTo>
                    <a:pt x="0" y="455"/>
                  </a:moveTo>
                  <a:cubicBezTo>
                    <a:pt x="110" y="311"/>
                    <a:pt x="110" y="14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79" name="Freeform 95"/>
            <p:cNvSpPr>
              <a:spLocks noChangeAspect="1"/>
            </p:cNvSpPr>
            <p:nvPr/>
          </p:nvSpPr>
          <p:spPr bwMode="auto">
            <a:xfrm>
              <a:off x="1557" y="2543"/>
              <a:ext cx="250" cy="172"/>
            </a:xfrm>
            <a:custGeom>
              <a:avLst/>
              <a:gdLst/>
              <a:ahLst/>
              <a:cxnLst>
                <a:cxn ang="0">
                  <a:pos x="251" y="175"/>
                </a:cxn>
                <a:cxn ang="0">
                  <a:pos x="0" y="0"/>
                </a:cxn>
              </a:cxnLst>
              <a:rect l="0" t="0" r="r" b="b"/>
              <a:pathLst>
                <a:path w="251" h="175">
                  <a:moveTo>
                    <a:pt x="251" y="175"/>
                  </a:moveTo>
                  <a:cubicBezTo>
                    <a:pt x="125" y="175"/>
                    <a:pt x="125" y="0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0" name="Freeform 96"/>
            <p:cNvSpPr>
              <a:spLocks noChangeAspect="1"/>
            </p:cNvSpPr>
            <p:nvPr/>
          </p:nvSpPr>
          <p:spPr bwMode="auto">
            <a:xfrm>
              <a:off x="1584" y="2894"/>
              <a:ext cx="250" cy="19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191"/>
                </a:cxn>
              </a:cxnLst>
              <a:rect l="0" t="0" r="r" b="b"/>
              <a:pathLst>
                <a:path w="251" h="191">
                  <a:moveTo>
                    <a:pt x="251" y="0"/>
                  </a:moveTo>
                  <a:cubicBezTo>
                    <a:pt x="125" y="0"/>
                    <a:pt x="125" y="191"/>
                    <a:pt x="0" y="191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4104" name="Group 97"/>
          <p:cNvGrpSpPr>
            <a:grpSpLocks noChangeAspect="1"/>
          </p:cNvGrpSpPr>
          <p:nvPr/>
        </p:nvGrpSpPr>
        <p:grpSpPr bwMode="auto">
          <a:xfrm>
            <a:off x="420688" y="654050"/>
            <a:ext cx="582612" cy="342900"/>
            <a:chOff x="1163" y="3454"/>
            <a:chExt cx="917" cy="539"/>
          </a:xfrm>
        </p:grpSpPr>
        <p:sp>
          <p:nvSpPr>
            <p:cNvPr id="1322082" name="Freeform 98"/>
            <p:cNvSpPr>
              <a:spLocks noChangeAspect="1"/>
            </p:cNvSpPr>
            <p:nvPr/>
          </p:nvSpPr>
          <p:spPr bwMode="auto">
            <a:xfrm flipV="1">
              <a:off x="1928" y="3654"/>
              <a:ext cx="152" cy="75"/>
            </a:xfrm>
            <a:custGeom>
              <a:avLst/>
              <a:gdLst/>
              <a:ahLst/>
              <a:cxnLst>
                <a:cxn ang="0">
                  <a:pos x="191" y="0"/>
                </a:cxn>
                <a:cxn ang="0">
                  <a:pos x="0" y="0"/>
                </a:cxn>
              </a:cxnLst>
              <a:rect l="0" t="0" r="r" b="b"/>
              <a:pathLst>
                <a:path w="191">
                  <a:moveTo>
                    <a:pt x="191" y="0"/>
                  </a:moveTo>
                  <a:cubicBezTo>
                    <a:pt x="126" y="0"/>
                    <a:pt x="47" y="0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3" name="Freeform 99"/>
            <p:cNvSpPr>
              <a:spLocks noChangeAspect="1" noEditPoints="1"/>
            </p:cNvSpPr>
            <p:nvPr/>
          </p:nvSpPr>
          <p:spPr bwMode="auto">
            <a:xfrm>
              <a:off x="1363" y="3641"/>
              <a:ext cx="530" cy="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3" y="0"/>
                </a:cxn>
                <a:cxn ang="0">
                  <a:pos x="0" y="176"/>
                </a:cxn>
                <a:cxn ang="0">
                  <a:pos x="353" y="176"/>
                </a:cxn>
                <a:cxn ang="0">
                  <a:pos x="705" y="88"/>
                </a:cxn>
                <a:cxn ang="0">
                  <a:pos x="353" y="88"/>
                </a:cxn>
              </a:cxnLst>
              <a:rect l="0" t="0" r="r" b="b"/>
              <a:pathLst>
                <a:path w="705" h="176">
                  <a:moveTo>
                    <a:pt x="0" y="0"/>
                  </a:moveTo>
                  <a:lnTo>
                    <a:pt x="353" y="0"/>
                  </a:lnTo>
                  <a:moveTo>
                    <a:pt x="0" y="176"/>
                  </a:moveTo>
                  <a:lnTo>
                    <a:pt x="353" y="176"/>
                  </a:lnTo>
                  <a:moveTo>
                    <a:pt x="705" y="88"/>
                  </a:moveTo>
                  <a:lnTo>
                    <a:pt x="353" y="8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4" name="Freeform 100"/>
            <p:cNvSpPr>
              <a:spLocks noChangeAspect="1"/>
            </p:cNvSpPr>
            <p:nvPr/>
          </p:nvSpPr>
          <p:spPr bwMode="auto">
            <a:xfrm>
              <a:off x="1488" y="3551"/>
              <a:ext cx="457" cy="352"/>
            </a:xfrm>
            <a:custGeom>
              <a:avLst/>
              <a:gdLst/>
              <a:ahLst/>
              <a:cxnLst>
                <a:cxn ang="0">
                  <a:pos x="592" y="228"/>
                </a:cxn>
                <a:cxn ang="0">
                  <a:pos x="178" y="455"/>
                </a:cxn>
                <a:cxn ang="0">
                  <a:pos x="178" y="455"/>
                </a:cxn>
                <a:cxn ang="0">
                  <a:pos x="0" y="45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8" y="0"/>
                </a:cxn>
                <a:cxn ang="0">
                  <a:pos x="592" y="228"/>
                </a:cxn>
              </a:cxnLst>
              <a:rect l="0" t="0" r="r" b="b"/>
              <a:pathLst>
                <a:path w="592" h="455">
                  <a:moveTo>
                    <a:pt x="592" y="228"/>
                  </a:moveTo>
                  <a:cubicBezTo>
                    <a:pt x="521" y="340"/>
                    <a:pt x="367" y="425"/>
                    <a:pt x="178" y="455"/>
                  </a:cubicBezTo>
                  <a:lnTo>
                    <a:pt x="178" y="455"/>
                  </a:lnTo>
                  <a:lnTo>
                    <a:pt x="0" y="455"/>
                  </a:lnTo>
                  <a:cubicBezTo>
                    <a:pt x="110" y="311"/>
                    <a:pt x="110" y="144"/>
                    <a:pt x="0" y="0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368" y="30"/>
                    <a:pt x="523" y="115"/>
                    <a:pt x="592" y="228"/>
                  </a:cubicBezTo>
                  <a:close/>
                </a:path>
              </a:pathLst>
            </a:custGeom>
            <a:solidFill>
              <a:srgbClr val="008000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5" name="Freeform 101"/>
            <p:cNvSpPr>
              <a:spLocks noChangeAspect="1"/>
            </p:cNvSpPr>
            <p:nvPr/>
          </p:nvSpPr>
          <p:spPr bwMode="auto">
            <a:xfrm>
              <a:off x="1488" y="3551"/>
              <a:ext cx="457" cy="352"/>
            </a:xfrm>
            <a:custGeom>
              <a:avLst/>
              <a:gdLst/>
              <a:ahLst/>
              <a:cxnLst>
                <a:cxn ang="0">
                  <a:pos x="592" y="228"/>
                </a:cxn>
                <a:cxn ang="0">
                  <a:pos x="178" y="455"/>
                </a:cxn>
                <a:cxn ang="0">
                  <a:pos x="178" y="455"/>
                </a:cxn>
                <a:cxn ang="0">
                  <a:pos x="0" y="45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8" y="0"/>
                </a:cxn>
                <a:cxn ang="0">
                  <a:pos x="592" y="228"/>
                </a:cxn>
              </a:cxnLst>
              <a:rect l="0" t="0" r="r" b="b"/>
              <a:pathLst>
                <a:path w="592" h="455">
                  <a:moveTo>
                    <a:pt x="592" y="228"/>
                  </a:moveTo>
                  <a:cubicBezTo>
                    <a:pt x="521" y="340"/>
                    <a:pt x="367" y="425"/>
                    <a:pt x="178" y="455"/>
                  </a:cubicBezTo>
                  <a:lnTo>
                    <a:pt x="178" y="455"/>
                  </a:lnTo>
                  <a:lnTo>
                    <a:pt x="0" y="455"/>
                  </a:lnTo>
                  <a:cubicBezTo>
                    <a:pt x="110" y="311"/>
                    <a:pt x="110" y="144"/>
                    <a:pt x="0" y="0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368" y="30"/>
                    <a:pt x="523" y="115"/>
                    <a:pt x="592" y="228"/>
                  </a:cubicBezTo>
                  <a:close/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6" name="Freeform 102"/>
            <p:cNvSpPr>
              <a:spLocks noChangeAspect="1"/>
            </p:cNvSpPr>
            <p:nvPr/>
          </p:nvSpPr>
          <p:spPr bwMode="auto">
            <a:xfrm>
              <a:off x="1488" y="3551"/>
              <a:ext cx="457" cy="352"/>
            </a:xfrm>
            <a:custGeom>
              <a:avLst/>
              <a:gdLst/>
              <a:ahLst/>
              <a:cxnLst>
                <a:cxn ang="0">
                  <a:pos x="365" y="455"/>
                </a:cxn>
                <a:cxn ang="0">
                  <a:pos x="0" y="455"/>
                </a:cxn>
                <a:cxn ang="0">
                  <a:pos x="0" y="0"/>
                </a:cxn>
                <a:cxn ang="0">
                  <a:pos x="365" y="0"/>
                </a:cxn>
                <a:cxn ang="0">
                  <a:pos x="592" y="228"/>
                </a:cxn>
                <a:cxn ang="0">
                  <a:pos x="365" y="455"/>
                </a:cxn>
                <a:cxn ang="0">
                  <a:pos x="365" y="455"/>
                </a:cxn>
              </a:cxnLst>
              <a:rect l="0" t="0" r="r" b="b"/>
              <a:pathLst>
                <a:path w="592" h="455">
                  <a:moveTo>
                    <a:pt x="365" y="455"/>
                  </a:moveTo>
                  <a:lnTo>
                    <a:pt x="0" y="455"/>
                  </a:lnTo>
                  <a:lnTo>
                    <a:pt x="0" y="0"/>
                  </a:lnTo>
                  <a:lnTo>
                    <a:pt x="365" y="0"/>
                  </a:lnTo>
                  <a:cubicBezTo>
                    <a:pt x="490" y="0"/>
                    <a:pt x="592" y="102"/>
                    <a:pt x="592" y="228"/>
                  </a:cubicBezTo>
                  <a:cubicBezTo>
                    <a:pt x="592" y="354"/>
                    <a:pt x="490" y="455"/>
                    <a:pt x="365" y="455"/>
                  </a:cubicBezTo>
                  <a:cubicBezTo>
                    <a:pt x="365" y="455"/>
                    <a:pt x="365" y="455"/>
                    <a:pt x="365" y="45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gamma/>
                    <a:tint val="43922"/>
                    <a:invGamma/>
                  </a:srgbClr>
                </a:gs>
                <a:gs pos="100000">
                  <a:srgbClr val="008000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7" name="Freeform 103"/>
            <p:cNvSpPr>
              <a:spLocks noChangeAspect="1"/>
            </p:cNvSpPr>
            <p:nvPr/>
          </p:nvSpPr>
          <p:spPr bwMode="auto">
            <a:xfrm>
              <a:off x="1488" y="3551"/>
              <a:ext cx="457" cy="352"/>
            </a:xfrm>
            <a:custGeom>
              <a:avLst/>
              <a:gdLst/>
              <a:ahLst/>
              <a:cxnLst>
                <a:cxn ang="0">
                  <a:pos x="365" y="455"/>
                </a:cxn>
                <a:cxn ang="0">
                  <a:pos x="0" y="455"/>
                </a:cxn>
                <a:cxn ang="0">
                  <a:pos x="0" y="0"/>
                </a:cxn>
                <a:cxn ang="0">
                  <a:pos x="365" y="0"/>
                </a:cxn>
                <a:cxn ang="0">
                  <a:pos x="592" y="228"/>
                </a:cxn>
                <a:cxn ang="0">
                  <a:pos x="365" y="455"/>
                </a:cxn>
                <a:cxn ang="0">
                  <a:pos x="365" y="455"/>
                </a:cxn>
              </a:cxnLst>
              <a:rect l="0" t="0" r="r" b="b"/>
              <a:pathLst>
                <a:path w="592" h="455">
                  <a:moveTo>
                    <a:pt x="365" y="455"/>
                  </a:moveTo>
                  <a:lnTo>
                    <a:pt x="0" y="455"/>
                  </a:lnTo>
                  <a:lnTo>
                    <a:pt x="0" y="0"/>
                  </a:lnTo>
                  <a:lnTo>
                    <a:pt x="365" y="0"/>
                  </a:lnTo>
                  <a:cubicBezTo>
                    <a:pt x="490" y="0"/>
                    <a:pt x="592" y="102"/>
                    <a:pt x="592" y="228"/>
                  </a:cubicBezTo>
                  <a:cubicBezTo>
                    <a:pt x="592" y="354"/>
                    <a:pt x="490" y="455"/>
                    <a:pt x="365" y="455"/>
                  </a:cubicBezTo>
                  <a:cubicBezTo>
                    <a:pt x="365" y="455"/>
                    <a:pt x="365" y="455"/>
                    <a:pt x="365" y="455"/>
                  </a:cubicBezTo>
                  <a:close/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8" name="Freeform 104"/>
            <p:cNvSpPr>
              <a:spLocks noChangeAspect="1"/>
            </p:cNvSpPr>
            <p:nvPr/>
          </p:nvSpPr>
          <p:spPr bwMode="auto">
            <a:xfrm>
              <a:off x="1163" y="3454"/>
              <a:ext cx="200" cy="187"/>
            </a:xfrm>
            <a:custGeom>
              <a:avLst/>
              <a:gdLst/>
              <a:ahLst/>
              <a:cxnLst>
                <a:cxn ang="0">
                  <a:pos x="201" y="187"/>
                </a:cxn>
                <a:cxn ang="0">
                  <a:pos x="0" y="0"/>
                </a:cxn>
              </a:cxnLst>
              <a:rect l="0" t="0" r="r" b="b"/>
              <a:pathLst>
                <a:path w="201" h="187">
                  <a:moveTo>
                    <a:pt x="201" y="187"/>
                  </a:moveTo>
                  <a:cubicBezTo>
                    <a:pt x="126" y="187"/>
                    <a:pt x="126" y="0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322089" name="Freeform 105"/>
            <p:cNvSpPr>
              <a:spLocks noChangeAspect="1"/>
            </p:cNvSpPr>
            <p:nvPr/>
          </p:nvSpPr>
          <p:spPr bwMode="auto">
            <a:xfrm>
              <a:off x="1163" y="3816"/>
              <a:ext cx="200" cy="177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0" y="176"/>
                </a:cxn>
              </a:cxnLst>
              <a:rect l="0" t="0" r="r" b="b"/>
              <a:pathLst>
                <a:path w="201" h="176">
                  <a:moveTo>
                    <a:pt x="201" y="0"/>
                  </a:moveTo>
                  <a:cubicBezTo>
                    <a:pt x="126" y="0"/>
                    <a:pt x="126" y="176"/>
                    <a:pt x="0" y="176"/>
                  </a:cubicBez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Nov. 28, 2007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Marc Riedel, DARPA LIBRA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9EB46ADC-F0A3-4BC7-A441-4C1A1555F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E5BF017-9DB9-45AB-93D0-912444406D16}" type="datetimeFigureOut">
              <a:rPr lang="en-US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2820A35-111F-4B5A-AC97-4ECA047E8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DejaVu Sans" charset="0"/>
              </a:rPr>
              <a:t>Synchronous Sequential Computation</a:t>
            </a:r>
            <a:br>
              <a:rPr lang="en-US" sz="3600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DejaVu Sans" charset="0"/>
              </a:rPr>
            </a:br>
            <a:r>
              <a:rPr lang="en-US" sz="3600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DejaVu Sans" charset="0"/>
              </a:rPr>
              <a:t>with Molecular Reactions</a:t>
            </a:r>
          </a:p>
        </p:txBody>
      </p:sp>
      <p:grpSp>
        <p:nvGrpSpPr>
          <p:cNvPr id="19460" name="Group 16"/>
          <p:cNvGrpSpPr>
            <a:grpSpLocks/>
          </p:cNvGrpSpPr>
          <p:nvPr/>
        </p:nvGrpSpPr>
        <p:grpSpPr bwMode="auto">
          <a:xfrm>
            <a:off x="11113" y="1882914"/>
            <a:ext cx="9132887" cy="152400"/>
            <a:chOff x="3" y="1092"/>
            <a:chExt cx="5753" cy="96"/>
          </a:xfrm>
        </p:grpSpPr>
        <p:sp>
          <p:nvSpPr>
            <p:cNvPr id="19505" name="Rectangle 17"/>
            <p:cNvSpPr>
              <a:spLocks noChangeArrowheads="1"/>
            </p:cNvSpPr>
            <p:nvPr/>
          </p:nvSpPr>
          <p:spPr bwMode="auto">
            <a:xfrm>
              <a:off x="3" y="1092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336600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</a:endParaRPr>
            </a:p>
          </p:txBody>
        </p:sp>
        <p:sp>
          <p:nvSpPr>
            <p:cNvPr id="19506" name="Rectangle 18"/>
            <p:cNvSpPr>
              <a:spLocks noChangeArrowheads="1"/>
            </p:cNvSpPr>
            <p:nvPr/>
          </p:nvSpPr>
          <p:spPr bwMode="auto">
            <a:xfrm>
              <a:off x="3" y="1164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336600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</a:endParaRPr>
            </a:p>
          </p:txBody>
        </p:sp>
      </p:grpSp>
      <p:sp>
        <p:nvSpPr>
          <p:cNvPr id="19461" name="Text Box 19"/>
          <p:cNvSpPr txBox="1">
            <a:spLocks noChangeArrowheads="1"/>
          </p:cNvSpPr>
          <p:nvPr/>
        </p:nvSpPr>
        <p:spPr bwMode="auto">
          <a:xfrm>
            <a:off x="0" y="2095639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i="0" dirty="0" err="1" smtClean="0">
                <a:solidFill>
                  <a:srgbClr val="000000"/>
                </a:solidFill>
                <a:latin typeface="Arial" pitchFamily="34" charset="0"/>
              </a:rPr>
              <a:t>Hua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</a:rPr>
              <a:t> Jiang, Marc Riedel, and </a:t>
            </a:r>
            <a:r>
              <a:rPr lang="en-US" sz="2400" i="0" dirty="0" err="1" smtClean="0">
                <a:solidFill>
                  <a:srgbClr val="000000"/>
                </a:solidFill>
                <a:latin typeface="Arial" pitchFamily="34" charset="0"/>
              </a:rPr>
              <a:t>Keshab</a:t>
            </a:r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400" i="0" dirty="0" err="1" smtClean="0">
                <a:solidFill>
                  <a:srgbClr val="000000"/>
                </a:solidFill>
                <a:latin typeface="Arial" pitchFamily="34" charset="0"/>
              </a:rPr>
              <a:t>Parhi</a:t>
            </a:r>
            <a:endParaRPr lang="en-US" sz="2400" i="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462" name="Text Box 20"/>
          <p:cNvSpPr txBox="1">
            <a:spLocks noChangeArrowheads="1"/>
          </p:cNvSpPr>
          <p:nvPr/>
        </p:nvSpPr>
        <p:spPr bwMode="auto">
          <a:xfrm>
            <a:off x="0" y="26449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336600"/>
                </a:solidFill>
                <a:latin typeface="Arial" pitchFamily="34" charset="0"/>
              </a:rPr>
              <a:t>Electrical </a:t>
            </a:r>
            <a:r>
              <a:rPr lang="en-US" sz="2000" dirty="0">
                <a:solidFill>
                  <a:srgbClr val="336600"/>
                </a:solidFill>
                <a:latin typeface="Arial" pitchFamily="34" charset="0"/>
              </a:rPr>
              <a:t>and Computer Engineering </a:t>
            </a:r>
            <a:br>
              <a:rPr lang="en-US" sz="2000" dirty="0">
                <a:solidFill>
                  <a:srgbClr val="336600"/>
                </a:solidFill>
                <a:latin typeface="Arial" pitchFamily="34" charset="0"/>
              </a:rPr>
            </a:br>
            <a:r>
              <a:rPr lang="en-US" sz="2000" dirty="0" smtClean="0">
                <a:solidFill>
                  <a:srgbClr val="336600"/>
                </a:solidFill>
                <a:latin typeface="Arial" pitchFamily="34" charset="0"/>
              </a:rPr>
              <a:t>University </a:t>
            </a:r>
            <a:r>
              <a:rPr lang="en-US" sz="2000" dirty="0">
                <a:solidFill>
                  <a:srgbClr val="336600"/>
                </a:solidFill>
                <a:latin typeface="Arial" pitchFamily="34" charset="0"/>
              </a:rPr>
              <a:t>of Minnesota</a:t>
            </a:r>
          </a:p>
        </p:txBody>
      </p:sp>
      <p:grpSp>
        <p:nvGrpSpPr>
          <p:cNvPr id="19463" name="Group 69"/>
          <p:cNvGrpSpPr>
            <a:grpSpLocks/>
          </p:cNvGrpSpPr>
          <p:nvPr/>
        </p:nvGrpSpPr>
        <p:grpSpPr bwMode="auto">
          <a:xfrm>
            <a:off x="228600" y="4224338"/>
            <a:ext cx="2957513" cy="1338262"/>
            <a:chOff x="2570163" y="4572000"/>
            <a:chExt cx="4135437" cy="1871663"/>
          </a:xfrm>
        </p:grpSpPr>
        <p:sp>
          <p:nvSpPr>
            <p:cNvPr id="19466" name="Oval 127"/>
            <p:cNvSpPr>
              <a:spLocks noChangeArrowheads="1"/>
            </p:cNvSpPr>
            <p:nvPr/>
          </p:nvSpPr>
          <p:spPr bwMode="auto">
            <a:xfrm>
              <a:off x="3114675" y="5362575"/>
              <a:ext cx="163513" cy="161925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Oval 128"/>
            <p:cNvSpPr>
              <a:spLocks noChangeArrowheads="1"/>
            </p:cNvSpPr>
            <p:nvPr/>
          </p:nvSpPr>
          <p:spPr bwMode="auto">
            <a:xfrm>
              <a:off x="3114675" y="5362575"/>
              <a:ext cx="163513" cy="161925"/>
            </a:xfrm>
            <a:prstGeom prst="ellips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29"/>
            <p:cNvSpPr>
              <a:spLocks noChangeShapeType="1"/>
            </p:cNvSpPr>
            <p:nvPr/>
          </p:nvSpPr>
          <p:spPr bwMode="auto">
            <a:xfrm>
              <a:off x="3278188" y="5443538"/>
              <a:ext cx="527050" cy="15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30"/>
            <p:cNvSpPr>
              <a:spLocks/>
            </p:cNvSpPr>
            <p:nvPr/>
          </p:nvSpPr>
          <p:spPr bwMode="auto">
            <a:xfrm>
              <a:off x="3792538" y="5391150"/>
              <a:ext cx="157162" cy="104775"/>
            </a:xfrm>
            <a:custGeom>
              <a:avLst/>
              <a:gdLst>
                <a:gd name="T0" fmla="*/ 0 w 99"/>
                <a:gd name="T1" fmla="*/ 0 h 66"/>
                <a:gd name="T2" fmla="*/ 2147483647 w 99"/>
                <a:gd name="T3" fmla="*/ 2147483647 h 66"/>
                <a:gd name="T4" fmla="*/ 0 w 99"/>
                <a:gd name="T5" fmla="*/ 2147483647 h 66"/>
                <a:gd name="T6" fmla="*/ 0 w 99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66"/>
                <a:gd name="T14" fmla="*/ 99 w 99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66">
                  <a:moveTo>
                    <a:pt x="0" y="0"/>
                  </a:moveTo>
                  <a:lnTo>
                    <a:pt x="99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Oval 131"/>
            <p:cNvSpPr>
              <a:spLocks noChangeArrowheads="1"/>
            </p:cNvSpPr>
            <p:nvPr/>
          </p:nvSpPr>
          <p:spPr bwMode="auto">
            <a:xfrm>
              <a:off x="3949700" y="5362575"/>
              <a:ext cx="161925" cy="161925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Oval 132"/>
            <p:cNvSpPr>
              <a:spLocks noChangeArrowheads="1"/>
            </p:cNvSpPr>
            <p:nvPr/>
          </p:nvSpPr>
          <p:spPr bwMode="auto">
            <a:xfrm>
              <a:off x="3949700" y="5362575"/>
              <a:ext cx="161925" cy="161925"/>
            </a:xfrm>
            <a:prstGeom prst="ellips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Oval 133"/>
            <p:cNvSpPr>
              <a:spLocks noChangeArrowheads="1"/>
            </p:cNvSpPr>
            <p:nvPr/>
          </p:nvSpPr>
          <p:spPr bwMode="auto">
            <a:xfrm>
              <a:off x="4783138" y="5362575"/>
              <a:ext cx="163512" cy="161925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Oval 134"/>
            <p:cNvSpPr>
              <a:spLocks noChangeArrowheads="1"/>
            </p:cNvSpPr>
            <p:nvPr/>
          </p:nvSpPr>
          <p:spPr bwMode="auto">
            <a:xfrm>
              <a:off x="4783138" y="5362575"/>
              <a:ext cx="163512" cy="161925"/>
            </a:xfrm>
            <a:prstGeom prst="ellips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Oval 135"/>
            <p:cNvSpPr>
              <a:spLocks noChangeArrowheads="1"/>
            </p:cNvSpPr>
            <p:nvPr/>
          </p:nvSpPr>
          <p:spPr bwMode="auto">
            <a:xfrm>
              <a:off x="5616575" y="5362575"/>
              <a:ext cx="163513" cy="161925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Oval 136"/>
            <p:cNvSpPr>
              <a:spLocks noChangeArrowheads="1"/>
            </p:cNvSpPr>
            <p:nvPr/>
          </p:nvSpPr>
          <p:spPr bwMode="auto">
            <a:xfrm>
              <a:off x="5616575" y="5362575"/>
              <a:ext cx="163513" cy="161925"/>
            </a:xfrm>
            <a:prstGeom prst="ellips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37"/>
            <p:cNvSpPr>
              <a:spLocks noChangeShapeType="1"/>
            </p:cNvSpPr>
            <p:nvPr/>
          </p:nvSpPr>
          <p:spPr bwMode="auto">
            <a:xfrm>
              <a:off x="4111625" y="5443538"/>
              <a:ext cx="528638" cy="1587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138"/>
            <p:cNvSpPr>
              <a:spLocks/>
            </p:cNvSpPr>
            <p:nvPr/>
          </p:nvSpPr>
          <p:spPr bwMode="auto">
            <a:xfrm>
              <a:off x="4625975" y="5391150"/>
              <a:ext cx="157163" cy="104775"/>
            </a:xfrm>
            <a:custGeom>
              <a:avLst/>
              <a:gdLst>
                <a:gd name="T0" fmla="*/ 0 w 99"/>
                <a:gd name="T1" fmla="*/ 0 h 66"/>
                <a:gd name="T2" fmla="*/ 2147483647 w 99"/>
                <a:gd name="T3" fmla="*/ 2147483647 h 66"/>
                <a:gd name="T4" fmla="*/ 0 w 99"/>
                <a:gd name="T5" fmla="*/ 2147483647 h 66"/>
                <a:gd name="T6" fmla="*/ 0 w 99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66"/>
                <a:gd name="T14" fmla="*/ 99 w 99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66">
                  <a:moveTo>
                    <a:pt x="0" y="0"/>
                  </a:moveTo>
                  <a:lnTo>
                    <a:pt x="99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139"/>
            <p:cNvSpPr>
              <a:spLocks noChangeShapeType="1"/>
            </p:cNvSpPr>
            <p:nvPr/>
          </p:nvSpPr>
          <p:spPr bwMode="auto">
            <a:xfrm>
              <a:off x="4946650" y="5443538"/>
              <a:ext cx="527050" cy="1587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Freeform 140"/>
            <p:cNvSpPr>
              <a:spLocks/>
            </p:cNvSpPr>
            <p:nvPr/>
          </p:nvSpPr>
          <p:spPr bwMode="auto">
            <a:xfrm>
              <a:off x="5461000" y="5391150"/>
              <a:ext cx="155575" cy="104775"/>
            </a:xfrm>
            <a:custGeom>
              <a:avLst/>
              <a:gdLst>
                <a:gd name="T0" fmla="*/ 0 w 98"/>
                <a:gd name="T1" fmla="*/ 0 h 66"/>
                <a:gd name="T2" fmla="*/ 2147483647 w 98"/>
                <a:gd name="T3" fmla="*/ 2147483647 h 66"/>
                <a:gd name="T4" fmla="*/ 0 w 98"/>
                <a:gd name="T5" fmla="*/ 2147483647 h 66"/>
                <a:gd name="T6" fmla="*/ 0 w 98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"/>
                <a:gd name="T13" fmla="*/ 0 h 66"/>
                <a:gd name="T14" fmla="*/ 98 w 98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" h="66">
                  <a:moveTo>
                    <a:pt x="0" y="0"/>
                  </a:moveTo>
                  <a:lnTo>
                    <a:pt x="98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Freeform 141"/>
            <p:cNvSpPr>
              <a:spLocks/>
            </p:cNvSpPr>
            <p:nvPr/>
          </p:nvSpPr>
          <p:spPr bwMode="auto">
            <a:xfrm>
              <a:off x="2787650" y="4572000"/>
              <a:ext cx="3646488" cy="871538"/>
            </a:xfrm>
            <a:custGeom>
              <a:avLst/>
              <a:gdLst>
                <a:gd name="T0" fmla="*/ 2147483647 w 2723"/>
                <a:gd name="T1" fmla="*/ 2147483647 h 651"/>
                <a:gd name="T2" fmla="*/ 2147483647 w 2723"/>
                <a:gd name="T3" fmla="*/ 2147483647 h 651"/>
                <a:gd name="T4" fmla="*/ 2147483647 w 2723"/>
                <a:gd name="T5" fmla="*/ 2147483647 h 651"/>
                <a:gd name="T6" fmla="*/ 2147483647 w 2723"/>
                <a:gd name="T7" fmla="*/ 2147483647 h 651"/>
                <a:gd name="T8" fmla="*/ 2147483647 w 2723"/>
                <a:gd name="T9" fmla="*/ 2147483647 h 651"/>
                <a:gd name="T10" fmla="*/ 2147483647 w 2723"/>
                <a:gd name="T11" fmla="*/ 2147483647 h 651"/>
                <a:gd name="T12" fmla="*/ 2147483647 w 2723"/>
                <a:gd name="T13" fmla="*/ 0 h 651"/>
                <a:gd name="T14" fmla="*/ 2147483647 w 2723"/>
                <a:gd name="T15" fmla="*/ 0 h 651"/>
                <a:gd name="T16" fmla="*/ 2147483647 w 2723"/>
                <a:gd name="T17" fmla="*/ 0 h 651"/>
                <a:gd name="T18" fmla="*/ 0 w 2723"/>
                <a:gd name="T19" fmla="*/ 2147483647 h 651"/>
                <a:gd name="T20" fmla="*/ 0 w 2723"/>
                <a:gd name="T21" fmla="*/ 2147483647 h 651"/>
                <a:gd name="T22" fmla="*/ 0 w 2723"/>
                <a:gd name="T23" fmla="*/ 2147483647 h 651"/>
                <a:gd name="T24" fmla="*/ 2147483647 w 2723"/>
                <a:gd name="T25" fmla="*/ 2147483647 h 651"/>
                <a:gd name="T26" fmla="*/ 2147483647 w 2723"/>
                <a:gd name="T27" fmla="*/ 2147483647 h 651"/>
                <a:gd name="T28" fmla="*/ 2147483647 w 2723"/>
                <a:gd name="T29" fmla="*/ 2147483647 h 6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3"/>
                <a:gd name="T46" fmla="*/ 0 h 651"/>
                <a:gd name="T47" fmla="*/ 2723 w 2723"/>
                <a:gd name="T48" fmla="*/ 651 h 6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23" h="651">
                  <a:moveTo>
                    <a:pt x="2235" y="651"/>
                  </a:moveTo>
                  <a:lnTo>
                    <a:pt x="2479" y="651"/>
                  </a:lnTo>
                  <a:cubicBezTo>
                    <a:pt x="2614" y="651"/>
                    <a:pt x="2723" y="541"/>
                    <a:pt x="2723" y="407"/>
                  </a:cubicBezTo>
                  <a:cubicBezTo>
                    <a:pt x="2723" y="407"/>
                    <a:pt x="2723" y="407"/>
                    <a:pt x="2723" y="407"/>
                  </a:cubicBezTo>
                  <a:lnTo>
                    <a:pt x="2723" y="325"/>
                  </a:lnTo>
                  <a:cubicBezTo>
                    <a:pt x="2723" y="146"/>
                    <a:pt x="2577" y="0"/>
                    <a:pt x="2398" y="0"/>
                  </a:cubicBezTo>
                  <a:lnTo>
                    <a:pt x="325" y="0"/>
                  </a:lnTo>
                  <a:cubicBezTo>
                    <a:pt x="145" y="0"/>
                    <a:pt x="0" y="146"/>
                    <a:pt x="0" y="325"/>
                  </a:cubicBezTo>
                  <a:lnTo>
                    <a:pt x="0" y="529"/>
                  </a:lnTo>
                  <a:cubicBezTo>
                    <a:pt x="0" y="596"/>
                    <a:pt x="54" y="651"/>
                    <a:pt x="122" y="651"/>
                  </a:cubicBezTo>
                  <a:lnTo>
                    <a:pt x="136" y="65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Freeform 142"/>
            <p:cNvSpPr>
              <a:spLocks/>
            </p:cNvSpPr>
            <p:nvPr/>
          </p:nvSpPr>
          <p:spPr bwMode="auto">
            <a:xfrm>
              <a:off x="2957513" y="5391150"/>
              <a:ext cx="157162" cy="104775"/>
            </a:xfrm>
            <a:custGeom>
              <a:avLst/>
              <a:gdLst>
                <a:gd name="T0" fmla="*/ 0 w 99"/>
                <a:gd name="T1" fmla="*/ 0 h 66"/>
                <a:gd name="T2" fmla="*/ 2147483647 w 99"/>
                <a:gd name="T3" fmla="*/ 2147483647 h 66"/>
                <a:gd name="T4" fmla="*/ 0 w 99"/>
                <a:gd name="T5" fmla="*/ 2147483647 h 66"/>
                <a:gd name="T6" fmla="*/ 0 w 99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66"/>
                <a:gd name="T14" fmla="*/ 99 w 99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66">
                  <a:moveTo>
                    <a:pt x="0" y="0"/>
                  </a:moveTo>
                  <a:lnTo>
                    <a:pt x="99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Freeform 143"/>
            <p:cNvSpPr>
              <a:spLocks/>
            </p:cNvSpPr>
            <p:nvPr/>
          </p:nvSpPr>
          <p:spPr bwMode="auto">
            <a:xfrm>
              <a:off x="4111625" y="5443538"/>
              <a:ext cx="484188" cy="406400"/>
            </a:xfrm>
            <a:custGeom>
              <a:avLst/>
              <a:gdLst>
                <a:gd name="T0" fmla="*/ 0 w 305"/>
                <a:gd name="T1" fmla="*/ 0 h 256"/>
                <a:gd name="T2" fmla="*/ 2147483647 w 305"/>
                <a:gd name="T3" fmla="*/ 2147483647 h 256"/>
                <a:gd name="T4" fmla="*/ 0 60000 65536"/>
                <a:gd name="T5" fmla="*/ 0 60000 65536"/>
                <a:gd name="T6" fmla="*/ 0 w 305"/>
                <a:gd name="T7" fmla="*/ 0 h 256"/>
                <a:gd name="T8" fmla="*/ 305 w 305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5" h="256">
                  <a:moveTo>
                    <a:pt x="0" y="0"/>
                  </a:moveTo>
                  <a:cubicBezTo>
                    <a:pt x="111" y="0"/>
                    <a:pt x="248" y="144"/>
                    <a:pt x="305" y="256"/>
                  </a:cubicBezTo>
                </a:path>
              </a:pathLst>
            </a:cu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Freeform 144"/>
            <p:cNvSpPr>
              <a:spLocks/>
            </p:cNvSpPr>
            <p:nvPr/>
          </p:nvSpPr>
          <p:spPr bwMode="auto">
            <a:xfrm>
              <a:off x="4541838" y="5822950"/>
              <a:ext cx="100012" cy="165100"/>
            </a:xfrm>
            <a:custGeom>
              <a:avLst/>
              <a:gdLst>
                <a:gd name="T0" fmla="*/ 2147483647 w 63"/>
                <a:gd name="T1" fmla="*/ 0 h 104"/>
                <a:gd name="T2" fmla="*/ 2147483647 w 63"/>
                <a:gd name="T3" fmla="*/ 2147483647 h 104"/>
                <a:gd name="T4" fmla="*/ 0 w 63"/>
                <a:gd name="T5" fmla="*/ 2147483647 h 104"/>
                <a:gd name="T6" fmla="*/ 2147483647 w 63"/>
                <a:gd name="T7" fmla="*/ 0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104"/>
                <a:gd name="T14" fmla="*/ 63 w 63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104">
                  <a:moveTo>
                    <a:pt x="63" y="0"/>
                  </a:moveTo>
                  <a:lnTo>
                    <a:pt x="61" y="104"/>
                  </a:lnTo>
                  <a:lnTo>
                    <a:pt x="0" y="18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Oval 145"/>
            <p:cNvSpPr>
              <a:spLocks noChangeArrowheads="1"/>
            </p:cNvSpPr>
            <p:nvPr/>
          </p:nvSpPr>
          <p:spPr bwMode="auto">
            <a:xfrm>
              <a:off x="4556125" y="5988050"/>
              <a:ext cx="163513" cy="163513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Oval 146"/>
            <p:cNvSpPr>
              <a:spLocks noChangeArrowheads="1"/>
            </p:cNvSpPr>
            <p:nvPr/>
          </p:nvSpPr>
          <p:spPr bwMode="auto">
            <a:xfrm>
              <a:off x="4556125" y="5988050"/>
              <a:ext cx="163513" cy="163513"/>
            </a:xfrm>
            <a:prstGeom prst="ellipse">
              <a:avLst/>
            </a:prstGeom>
            <a:solidFill>
              <a:srgbClr val="FF0000"/>
            </a:solidFill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Freeform 147"/>
            <p:cNvSpPr>
              <a:spLocks/>
            </p:cNvSpPr>
            <p:nvPr/>
          </p:nvSpPr>
          <p:spPr bwMode="auto">
            <a:xfrm>
              <a:off x="4946650" y="4984750"/>
              <a:ext cx="457200" cy="463550"/>
            </a:xfrm>
            <a:custGeom>
              <a:avLst/>
              <a:gdLst>
                <a:gd name="T0" fmla="*/ 0 w 288"/>
                <a:gd name="T1" fmla="*/ 2147483647 h 292"/>
                <a:gd name="T2" fmla="*/ 2147483647 w 288"/>
                <a:gd name="T3" fmla="*/ 2147483647 h 292"/>
                <a:gd name="T4" fmla="*/ 2147483647 w 288"/>
                <a:gd name="T5" fmla="*/ 0 h 292"/>
                <a:gd name="T6" fmla="*/ 0 60000 65536"/>
                <a:gd name="T7" fmla="*/ 0 60000 65536"/>
                <a:gd name="T8" fmla="*/ 0 60000 65536"/>
                <a:gd name="T9" fmla="*/ 0 w 288"/>
                <a:gd name="T10" fmla="*/ 0 h 292"/>
                <a:gd name="T11" fmla="*/ 288 w 288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92">
                  <a:moveTo>
                    <a:pt x="0" y="289"/>
                  </a:moveTo>
                  <a:cubicBezTo>
                    <a:pt x="88" y="289"/>
                    <a:pt x="138" y="292"/>
                    <a:pt x="177" y="230"/>
                  </a:cubicBezTo>
                  <a:cubicBezTo>
                    <a:pt x="210" y="176"/>
                    <a:pt x="235" y="73"/>
                    <a:pt x="288" y="0"/>
                  </a:cubicBezTo>
                </a:path>
              </a:pathLst>
            </a:cu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Freeform 148"/>
            <p:cNvSpPr>
              <a:spLocks/>
            </p:cNvSpPr>
            <p:nvPr/>
          </p:nvSpPr>
          <p:spPr bwMode="auto">
            <a:xfrm>
              <a:off x="5359400" y="4884738"/>
              <a:ext cx="149225" cy="146050"/>
            </a:xfrm>
            <a:custGeom>
              <a:avLst/>
              <a:gdLst>
                <a:gd name="T0" fmla="*/ 0 w 94"/>
                <a:gd name="T1" fmla="*/ 2147483647 h 92"/>
                <a:gd name="T2" fmla="*/ 2147483647 w 94"/>
                <a:gd name="T3" fmla="*/ 0 h 92"/>
                <a:gd name="T4" fmla="*/ 2147483647 w 94"/>
                <a:gd name="T5" fmla="*/ 2147483647 h 92"/>
                <a:gd name="T6" fmla="*/ 0 w 94"/>
                <a:gd name="T7" fmla="*/ 2147483647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92"/>
                <a:gd name="T14" fmla="*/ 94 w 94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92">
                  <a:moveTo>
                    <a:pt x="0" y="44"/>
                  </a:moveTo>
                  <a:lnTo>
                    <a:pt x="94" y="0"/>
                  </a:lnTo>
                  <a:lnTo>
                    <a:pt x="45" y="9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Oval 149"/>
            <p:cNvSpPr>
              <a:spLocks noChangeArrowheads="1"/>
            </p:cNvSpPr>
            <p:nvPr/>
          </p:nvSpPr>
          <p:spPr bwMode="auto">
            <a:xfrm>
              <a:off x="5427663" y="4721225"/>
              <a:ext cx="163512" cy="163513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Oval 150"/>
            <p:cNvSpPr>
              <a:spLocks noChangeArrowheads="1"/>
            </p:cNvSpPr>
            <p:nvPr/>
          </p:nvSpPr>
          <p:spPr bwMode="auto">
            <a:xfrm>
              <a:off x="5427663" y="4721225"/>
              <a:ext cx="163512" cy="163513"/>
            </a:xfrm>
            <a:prstGeom prst="ellipse">
              <a:avLst/>
            </a:prstGeom>
            <a:solidFill>
              <a:srgbClr val="FF0000"/>
            </a:solidFill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Freeform 151"/>
            <p:cNvSpPr>
              <a:spLocks/>
            </p:cNvSpPr>
            <p:nvPr/>
          </p:nvSpPr>
          <p:spPr bwMode="auto">
            <a:xfrm>
              <a:off x="5780088" y="5443538"/>
              <a:ext cx="490537" cy="403225"/>
            </a:xfrm>
            <a:custGeom>
              <a:avLst/>
              <a:gdLst>
                <a:gd name="T0" fmla="*/ 0 w 309"/>
                <a:gd name="T1" fmla="*/ 0 h 254"/>
                <a:gd name="T2" fmla="*/ 2147483647 w 309"/>
                <a:gd name="T3" fmla="*/ 2147483647 h 254"/>
                <a:gd name="T4" fmla="*/ 2147483647 w 309"/>
                <a:gd name="T5" fmla="*/ 2147483647 h 254"/>
                <a:gd name="T6" fmla="*/ 0 60000 65536"/>
                <a:gd name="T7" fmla="*/ 0 60000 65536"/>
                <a:gd name="T8" fmla="*/ 0 60000 65536"/>
                <a:gd name="T9" fmla="*/ 0 w 309"/>
                <a:gd name="T10" fmla="*/ 0 h 254"/>
                <a:gd name="T11" fmla="*/ 309 w 309"/>
                <a:gd name="T12" fmla="*/ 254 h 2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9" h="254">
                  <a:moveTo>
                    <a:pt x="0" y="0"/>
                  </a:moveTo>
                  <a:cubicBezTo>
                    <a:pt x="82" y="0"/>
                    <a:pt x="145" y="21"/>
                    <a:pt x="205" y="84"/>
                  </a:cubicBezTo>
                  <a:cubicBezTo>
                    <a:pt x="247" y="127"/>
                    <a:pt x="287" y="191"/>
                    <a:pt x="309" y="254"/>
                  </a:cubicBezTo>
                </a:path>
              </a:pathLst>
            </a:cu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Freeform 152"/>
            <p:cNvSpPr>
              <a:spLocks/>
            </p:cNvSpPr>
            <p:nvPr/>
          </p:nvSpPr>
          <p:spPr bwMode="auto">
            <a:xfrm>
              <a:off x="6216650" y="5824538"/>
              <a:ext cx="101600" cy="163512"/>
            </a:xfrm>
            <a:custGeom>
              <a:avLst/>
              <a:gdLst>
                <a:gd name="T0" fmla="*/ 2147483647 w 64"/>
                <a:gd name="T1" fmla="*/ 0 h 103"/>
                <a:gd name="T2" fmla="*/ 2147483647 w 64"/>
                <a:gd name="T3" fmla="*/ 2147483647 h 103"/>
                <a:gd name="T4" fmla="*/ 0 w 64"/>
                <a:gd name="T5" fmla="*/ 2147483647 h 103"/>
                <a:gd name="T6" fmla="*/ 2147483647 w 64"/>
                <a:gd name="T7" fmla="*/ 0 h 1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103"/>
                <a:gd name="T14" fmla="*/ 64 w 64"/>
                <a:gd name="T15" fmla="*/ 103 h 1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103">
                  <a:moveTo>
                    <a:pt x="64" y="0"/>
                  </a:moveTo>
                  <a:lnTo>
                    <a:pt x="51" y="103"/>
                  </a:lnTo>
                  <a:lnTo>
                    <a:pt x="0" y="1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Oval 153"/>
            <p:cNvSpPr>
              <a:spLocks noChangeArrowheads="1"/>
            </p:cNvSpPr>
            <p:nvPr/>
          </p:nvSpPr>
          <p:spPr bwMode="auto">
            <a:xfrm>
              <a:off x="6215063" y="5988050"/>
              <a:ext cx="163512" cy="163513"/>
            </a:xfrm>
            <a:prstGeom prst="ellipse">
              <a:avLst/>
            </a:prstGeom>
            <a:solidFill>
              <a:srgbClr val="00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Oval 154"/>
            <p:cNvSpPr>
              <a:spLocks noChangeArrowheads="1"/>
            </p:cNvSpPr>
            <p:nvPr/>
          </p:nvSpPr>
          <p:spPr bwMode="auto">
            <a:xfrm>
              <a:off x="6215063" y="5988050"/>
              <a:ext cx="163512" cy="163513"/>
            </a:xfrm>
            <a:prstGeom prst="ellipse">
              <a:avLst/>
            </a:prstGeom>
            <a:solidFill>
              <a:srgbClr val="FF0000"/>
            </a:solidFill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Line 155"/>
            <p:cNvSpPr>
              <a:spLocks noChangeShapeType="1"/>
            </p:cNvSpPr>
            <p:nvPr/>
          </p:nvSpPr>
          <p:spPr bwMode="auto">
            <a:xfrm>
              <a:off x="2570163" y="5443538"/>
              <a:ext cx="400050" cy="1587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Freeform 156"/>
            <p:cNvSpPr>
              <a:spLocks/>
            </p:cNvSpPr>
            <p:nvPr/>
          </p:nvSpPr>
          <p:spPr bwMode="auto">
            <a:xfrm>
              <a:off x="2957513" y="5391150"/>
              <a:ext cx="157162" cy="104775"/>
            </a:xfrm>
            <a:custGeom>
              <a:avLst/>
              <a:gdLst>
                <a:gd name="T0" fmla="*/ 0 w 99"/>
                <a:gd name="T1" fmla="*/ 0 h 66"/>
                <a:gd name="T2" fmla="*/ 2147483647 w 99"/>
                <a:gd name="T3" fmla="*/ 2147483647 h 66"/>
                <a:gd name="T4" fmla="*/ 0 w 99"/>
                <a:gd name="T5" fmla="*/ 2147483647 h 66"/>
                <a:gd name="T6" fmla="*/ 0 w 99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66"/>
                <a:gd name="T14" fmla="*/ 99 w 99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66">
                  <a:moveTo>
                    <a:pt x="0" y="0"/>
                  </a:moveTo>
                  <a:lnTo>
                    <a:pt x="99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96" name="Group 157"/>
            <p:cNvGrpSpPr>
              <a:grpSpLocks/>
            </p:cNvGrpSpPr>
            <p:nvPr/>
          </p:nvGrpSpPr>
          <p:grpSpPr bwMode="auto">
            <a:xfrm>
              <a:off x="3278188" y="4752975"/>
              <a:ext cx="2936875" cy="1690688"/>
              <a:chOff x="2437" y="3109"/>
              <a:chExt cx="1850" cy="1065"/>
            </a:xfrm>
          </p:grpSpPr>
          <p:sp>
            <p:nvSpPr>
              <p:cNvPr id="19499" name="Freeform 158"/>
              <p:cNvSpPr>
                <a:spLocks/>
              </p:cNvSpPr>
              <p:nvPr/>
            </p:nvSpPr>
            <p:spPr bwMode="auto">
              <a:xfrm>
                <a:off x="2437" y="3544"/>
                <a:ext cx="714" cy="392"/>
              </a:xfrm>
              <a:custGeom>
                <a:avLst/>
                <a:gdLst>
                  <a:gd name="T0" fmla="*/ 0 w 714"/>
                  <a:gd name="T1" fmla="*/ 0 h 392"/>
                  <a:gd name="T2" fmla="*/ 714 w 714"/>
                  <a:gd name="T3" fmla="*/ 392 h 392"/>
                  <a:gd name="T4" fmla="*/ 0 60000 65536"/>
                  <a:gd name="T5" fmla="*/ 0 60000 65536"/>
                  <a:gd name="T6" fmla="*/ 0 w 714"/>
                  <a:gd name="T7" fmla="*/ 0 h 392"/>
                  <a:gd name="T8" fmla="*/ 714 w 714"/>
                  <a:gd name="T9" fmla="*/ 392 h 3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14" h="392">
                    <a:moveTo>
                      <a:pt x="0" y="0"/>
                    </a:moveTo>
                    <a:cubicBezTo>
                      <a:pt x="195" y="65"/>
                      <a:pt x="205" y="360"/>
                      <a:pt x="714" y="392"/>
                    </a:cubicBez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0" name="Freeform 159"/>
              <p:cNvSpPr>
                <a:spLocks/>
              </p:cNvSpPr>
              <p:nvPr/>
            </p:nvSpPr>
            <p:spPr bwMode="auto">
              <a:xfrm>
                <a:off x="3143" y="3902"/>
                <a:ext cx="99" cy="66"/>
              </a:xfrm>
              <a:custGeom>
                <a:avLst/>
                <a:gdLst>
                  <a:gd name="T0" fmla="*/ 2 w 99"/>
                  <a:gd name="T1" fmla="*/ 0 h 66"/>
                  <a:gd name="T2" fmla="*/ 99 w 99"/>
                  <a:gd name="T3" fmla="*/ 36 h 66"/>
                  <a:gd name="T4" fmla="*/ 0 w 99"/>
                  <a:gd name="T5" fmla="*/ 66 h 66"/>
                  <a:gd name="T6" fmla="*/ 2 w 99"/>
                  <a:gd name="T7" fmla="*/ 0 h 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9"/>
                  <a:gd name="T13" fmla="*/ 0 h 66"/>
                  <a:gd name="T14" fmla="*/ 99 w 99"/>
                  <a:gd name="T15" fmla="*/ 66 h 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9" h="66">
                    <a:moveTo>
                      <a:pt x="2" y="0"/>
                    </a:moveTo>
                    <a:lnTo>
                      <a:pt x="99" y="36"/>
                    </a:lnTo>
                    <a:lnTo>
                      <a:pt x="0" y="6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1" name="Freeform 160"/>
              <p:cNvSpPr>
                <a:spLocks/>
              </p:cNvSpPr>
              <p:nvPr/>
            </p:nvSpPr>
            <p:spPr bwMode="auto">
              <a:xfrm>
                <a:off x="2437" y="3142"/>
                <a:ext cx="1263" cy="402"/>
              </a:xfrm>
              <a:custGeom>
                <a:avLst/>
                <a:gdLst>
                  <a:gd name="T0" fmla="*/ 0 w 1263"/>
                  <a:gd name="T1" fmla="*/ 402 h 402"/>
                  <a:gd name="T2" fmla="*/ 1263 w 1263"/>
                  <a:gd name="T3" fmla="*/ 0 h 402"/>
                  <a:gd name="T4" fmla="*/ 0 60000 65536"/>
                  <a:gd name="T5" fmla="*/ 0 60000 65536"/>
                  <a:gd name="T6" fmla="*/ 0 w 1263"/>
                  <a:gd name="T7" fmla="*/ 0 h 402"/>
                  <a:gd name="T8" fmla="*/ 1263 w 1263"/>
                  <a:gd name="T9" fmla="*/ 402 h 40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63" h="402">
                    <a:moveTo>
                      <a:pt x="0" y="402"/>
                    </a:moveTo>
                    <a:cubicBezTo>
                      <a:pt x="200" y="402"/>
                      <a:pt x="205" y="20"/>
                      <a:pt x="1263" y="0"/>
                    </a:cubicBez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2" name="Freeform 161"/>
              <p:cNvSpPr>
                <a:spLocks/>
              </p:cNvSpPr>
              <p:nvPr/>
            </p:nvSpPr>
            <p:spPr bwMode="auto">
              <a:xfrm>
                <a:off x="3691" y="3109"/>
                <a:ext cx="100" cy="66"/>
              </a:xfrm>
              <a:custGeom>
                <a:avLst/>
                <a:gdLst>
                  <a:gd name="T0" fmla="*/ 0 w 100"/>
                  <a:gd name="T1" fmla="*/ 0 h 66"/>
                  <a:gd name="T2" fmla="*/ 100 w 100"/>
                  <a:gd name="T3" fmla="*/ 32 h 66"/>
                  <a:gd name="T4" fmla="*/ 1 w 100"/>
                  <a:gd name="T5" fmla="*/ 66 h 66"/>
                  <a:gd name="T6" fmla="*/ 0 w 100"/>
                  <a:gd name="T7" fmla="*/ 0 h 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66"/>
                  <a:gd name="T14" fmla="*/ 100 w 100"/>
                  <a:gd name="T15" fmla="*/ 66 h 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66">
                    <a:moveTo>
                      <a:pt x="0" y="0"/>
                    </a:moveTo>
                    <a:lnTo>
                      <a:pt x="100" y="32"/>
                    </a:lnTo>
                    <a:lnTo>
                      <a:pt x="1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3" name="Freeform 162"/>
              <p:cNvSpPr>
                <a:spLocks/>
              </p:cNvSpPr>
              <p:nvPr/>
            </p:nvSpPr>
            <p:spPr bwMode="auto">
              <a:xfrm>
                <a:off x="2437" y="3544"/>
                <a:ext cx="1760" cy="630"/>
              </a:xfrm>
              <a:custGeom>
                <a:avLst/>
                <a:gdLst>
                  <a:gd name="T0" fmla="*/ 0 w 1760"/>
                  <a:gd name="T1" fmla="*/ 0 h 630"/>
                  <a:gd name="T2" fmla="*/ 266 w 1760"/>
                  <a:gd name="T3" fmla="*/ 425 h 630"/>
                  <a:gd name="T4" fmla="*/ 985 w 1760"/>
                  <a:gd name="T5" fmla="*/ 606 h 630"/>
                  <a:gd name="T6" fmla="*/ 1760 w 1760"/>
                  <a:gd name="T7" fmla="*/ 403 h 6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60"/>
                  <a:gd name="T13" fmla="*/ 0 h 630"/>
                  <a:gd name="T14" fmla="*/ 1760 w 1760"/>
                  <a:gd name="T15" fmla="*/ 630 h 6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60" h="630">
                    <a:moveTo>
                      <a:pt x="0" y="0"/>
                    </a:moveTo>
                    <a:cubicBezTo>
                      <a:pt x="137" y="137"/>
                      <a:pt x="132" y="306"/>
                      <a:pt x="266" y="425"/>
                    </a:cubicBezTo>
                    <a:cubicBezTo>
                      <a:pt x="413" y="556"/>
                      <a:pt x="724" y="630"/>
                      <a:pt x="985" y="606"/>
                    </a:cubicBezTo>
                    <a:cubicBezTo>
                      <a:pt x="1268" y="581"/>
                      <a:pt x="1494" y="443"/>
                      <a:pt x="1760" y="403"/>
                    </a:cubicBez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4" name="Freeform 163"/>
              <p:cNvSpPr>
                <a:spLocks/>
              </p:cNvSpPr>
              <p:nvPr/>
            </p:nvSpPr>
            <p:spPr bwMode="auto">
              <a:xfrm>
                <a:off x="4186" y="3915"/>
                <a:ext cx="101" cy="66"/>
              </a:xfrm>
              <a:custGeom>
                <a:avLst/>
                <a:gdLst>
                  <a:gd name="T0" fmla="*/ 0 w 101"/>
                  <a:gd name="T1" fmla="*/ 0 h 66"/>
                  <a:gd name="T2" fmla="*/ 101 w 101"/>
                  <a:gd name="T3" fmla="*/ 23 h 66"/>
                  <a:gd name="T4" fmla="*/ 7 w 101"/>
                  <a:gd name="T5" fmla="*/ 66 h 66"/>
                  <a:gd name="T6" fmla="*/ 0 w 101"/>
                  <a:gd name="T7" fmla="*/ 0 h 6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1"/>
                  <a:gd name="T13" fmla="*/ 0 h 66"/>
                  <a:gd name="T14" fmla="*/ 101 w 101"/>
                  <a:gd name="T15" fmla="*/ 66 h 6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1" h="66">
                    <a:moveTo>
                      <a:pt x="0" y="0"/>
                    </a:moveTo>
                    <a:lnTo>
                      <a:pt x="101" y="23"/>
                    </a:lnTo>
                    <a:lnTo>
                      <a:pt x="7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97" name="Line 164"/>
            <p:cNvSpPr>
              <a:spLocks noChangeShapeType="1"/>
            </p:cNvSpPr>
            <p:nvPr/>
          </p:nvSpPr>
          <p:spPr bwMode="auto">
            <a:xfrm>
              <a:off x="5780088" y="5443538"/>
              <a:ext cx="782637" cy="1587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Freeform 165"/>
            <p:cNvSpPr>
              <a:spLocks/>
            </p:cNvSpPr>
            <p:nvPr/>
          </p:nvSpPr>
          <p:spPr bwMode="auto">
            <a:xfrm>
              <a:off x="6548438" y="5391150"/>
              <a:ext cx="157162" cy="104775"/>
            </a:xfrm>
            <a:custGeom>
              <a:avLst/>
              <a:gdLst>
                <a:gd name="T0" fmla="*/ 0 w 99"/>
                <a:gd name="T1" fmla="*/ 0 h 66"/>
                <a:gd name="T2" fmla="*/ 2147483647 w 99"/>
                <a:gd name="T3" fmla="*/ 2147483647 h 66"/>
                <a:gd name="T4" fmla="*/ 0 w 99"/>
                <a:gd name="T5" fmla="*/ 2147483647 h 66"/>
                <a:gd name="T6" fmla="*/ 0 w 99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66"/>
                <a:gd name="T14" fmla="*/ 99 w 99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66">
                  <a:moveTo>
                    <a:pt x="0" y="0"/>
                  </a:moveTo>
                  <a:lnTo>
                    <a:pt x="99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464" name="Picture 51" descr="OMPA_we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24001" r="26720"/>
          <a:stretch>
            <a:fillRect/>
          </a:stretch>
        </p:blipFill>
        <p:spPr bwMode="auto">
          <a:xfrm>
            <a:off x="7123113" y="3505200"/>
            <a:ext cx="186848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799" y="3429000"/>
            <a:ext cx="374395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4050" y="133350"/>
            <a:ext cx="8027988" cy="1085850"/>
          </a:xfrm>
        </p:spPr>
        <p:txBody>
          <a:bodyPr/>
          <a:lstStyle/>
          <a:p>
            <a:pPr eaLnBrk="1" hangingPunct="1">
              <a:defRPr/>
            </a:pPr>
            <a:r>
              <a:rPr lang="en-US" sz="3900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DejaVu Sans" charset="0"/>
              </a:rPr>
              <a:t>Discussion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863" y="2673350"/>
            <a:ext cx="8458200" cy="1293813"/>
          </a:xfrm>
        </p:spPr>
        <p:txBody>
          <a:bodyPr/>
          <a:lstStyle/>
          <a:p>
            <a:pPr eaLnBrk="1" hangingPunct="1"/>
            <a:r>
              <a:rPr lang="en-US" sz="2400" smtClean="0"/>
              <a:t>Synthesize a design for a precise, robust, programmable computation – with </a:t>
            </a:r>
            <a:r>
              <a:rPr lang="en-US" sz="2400" i="1" smtClean="0">
                <a:solidFill>
                  <a:srgbClr val="663300"/>
                </a:solidFill>
              </a:rPr>
              <a:t>abstract</a:t>
            </a:r>
            <a:r>
              <a:rPr lang="en-US" sz="2400" smtClean="0"/>
              <a:t> types and reactions.</a:t>
            </a:r>
          </a:p>
          <a:p>
            <a:pPr eaLnBrk="1" hangingPunct="1"/>
            <a:endParaRPr 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36513" y="1397000"/>
            <a:ext cx="9220201" cy="1071563"/>
            <a:chOff x="-23" y="880"/>
            <a:chExt cx="5808" cy="675"/>
          </a:xfrm>
        </p:grpSpPr>
        <p:sp>
          <p:nvSpPr>
            <p:cNvPr id="41994" name="Text Box 5"/>
            <p:cNvSpPr txBox="1">
              <a:spLocks noChangeArrowheads="1"/>
            </p:cNvSpPr>
            <p:nvPr/>
          </p:nvSpPr>
          <p:spPr bwMode="auto">
            <a:xfrm>
              <a:off x="0" y="880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 i="0">
                  <a:solidFill>
                    <a:srgbClr val="FF0000"/>
                  </a:solidFill>
                  <a:latin typeface="Arial" pitchFamily="34" charset="0"/>
                </a:rPr>
                <a:t>Computational Chemical Design</a:t>
              </a:r>
            </a:p>
          </p:txBody>
        </p:sp>
        <p:sp>
          <p:nvSpPr>
            <p:cNvPr id="41995" name="Text Box 6"/>
            <p:cNvSpPr txBox="1">
              <a:spLocks noChangeArrowheads="1"/>
            </p:cNvSpPr>
            <p:nvPr/>
          </p:nvSpPr>
          <p:spPr bwMode="auto">
            <a:xfrm>
              <a:off x="25" y="1074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663300"/>
                  </a:solidFill>
                  <a:latin typeface="Arial" pitchFamily="34" charset="0"/>
                </a:rPr>
                <a:t>vis-a-vis</a:t>
              </a:r>
            </a:p>
          </p:txBody>
        </p:sp>
        <p:sp>
          <p:nvSpPr>
            <p:cNvPr id="41996" name="Text Box 7"/>
            <p:cNvSpPr txBox="1">
              <a:spLocks noChangeArrowheads="1"/>
            </p:cNvSpPr>
            <p:nvPr/>
          </p:nvSpPr>
          <p:spPr bwMode="auto">
            <a:xfrm>
              <a:off x="-23" y="1267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 i="0" dirty="0">
                  <a:solidFill>
                    <a:srgbClr val="006600"/>
                  </a:solidFill>
                  <a:latin typeface="Arial" pitchFamily="34" charset="0"/>
                </a:rPr>
                <a:t>Technology-Independent </a:t>
              </a:r>
              <a:r>
                <a:rPr lang="en-US" sz="2400" i="0" dirty="0">
                  <a:solidFill>
                    <a:srgbClr val="000000"/>
                  </a:solidFill>
                  <a:latin typeface="Arial" pitchFamily="34" charset="0"/>
                </a:rPr>
                <a:t>Logic Synthesis</a:t>
              </a:r>
            </a:p>
          </p:txBody>
        </p:sp>
      </p:grp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423863" y="5349875"/>
            <a:ext cx="84137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0">
                <a:solidFill>
                  <a:srgbClr val="000000"/>
                </a:solidFill>
                <a:latin typeface="Arial" pitchFamily="34" charset="0"/>
              </a:rPr>
              <a:t>Implement design by selecting </a:t>
            </a:r>
            <a:r>
              <a:rPr lang="en-US" sz="2400" i="0">
                <a:solidFill>
                  <a:srgbClr val="663300"/>
                </a:solidFill>
                <a:latin typeface="Arial" pitchFamily="34" charset="0"/>
              </a:rPr>
              <a:t>specific</a:t>
            </a:r>
            <a:r>
              <a:rPr lang="en-US" sz="2400" i="0">
                <a:solidFill>
                  <a:srgbClr val="000000"/>
                </a:solidFill>
                <a:latin typeface="Arial" pitchFamily="34" charset="0"/>
              </a:rPr>
              <a:t> types and reactions –  say from “toolkit”.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-36513" y="4014788"/>
            <a:ext cx="9220201" cy="1103312"/>
            <a:chOff x="-23" y="2529"/>
            <a:chExt cx="5808" cy="695"/>
          </a:xfrm>
        </p:grpSpPr>
        <p:sp>
          <p:nvSpPr>
            <p:cNvPr id="41991" name="Text Box 10"/>
            <p:cNvSpPr txBox="1">
              <a:spLocks noChangeArrowheads="1"/>
            </p:cNvSpPr>
            <p:nvPr/>
          </p:nvSpPr>
          <p:spPr bwMode="auto">
            <a:xfrm>
              <a:off x="0" y="2529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 i="0">
                  <a:solidFill>
                    <a:srgbClr val="FF0000"/>
                  </a:solidFill>
                  <a:latin typeface="Arial" pitchFamily="34" charset="0"/>
                </a:rPr>
                <a:t>Experimental Design </a:t>
              </a:r>
            </a:p>
          </p:txBody>
        </p:sp>
        <p:sp>
          <p:nvSpPr>
            <p:cNvPr id="41992" name="Text Box 11"/>
            <p:cNvSpPr txBox="1">
              <a:spLocks noChangeArrowheads="1"/>
            </p:cNvSpPr>
            <p:nvPr/>
          </p:nvSpPr>
          <p:spPr bwMode="auto">
            <a:xfrm>
              <a:off x="25" y="2733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663300"/>
                  </a:solidFill>
                  <a:latin typeface="Arial" pitchFamily="34" charset="0"/>
                </a:rPr>
                <a:t>vis-a-vis</a:t>
              </a:r>
            </a:p>
          </p:txBody>
        </p:sp>
        <p:sp>
          <p:nvSpPr>
            <p:cNvPr id="41993" name="Text Box 12"/>
            <p:cNvSpPr txBox="1">
              <a:spLocks noChangeArrowheads="1"/>
            </p:cNvSpPr>
            <p:nvPr/>
          </p:nvSpPr>
          <p:spPr bwMode="auto">
            <a:xfrm>
              <a:off x="-23" y="2936"/>
              <a:ext cx="57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 i="0">
                  <a:solidFill>
                    <a:srgbClr val="006600"/>
                  </a:solidFill>
                  <a:latin typeface="Arial" pitchFamily="34" charset="0"/>
                </a:rPr>
                <a:t>Technology Mapping </a:t>
              </a:r>
              <a:r>
                <a:rPr lang="en-US" sz="2400" i="0">
                  <a:solidFill>
                    <a:srgbClr val="000000"/>
                  </a:solidFill>
                  <a:latin typeface="Arial" pitchFamily="34" charset="0"/>
                </a:rPr>
                <a:t>in Circuit Design 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  <p:bldP spid="2181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6"/>
          <p:cNvSpPr txBox="1"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400">
              <a:solidFill>
                <a:srgbClr val="663300"/>
              </a:solidFill>
              <a:latin typeface="Arial" pitchFamily="34" charset="0"/>
            </a:endParaRPr>
          </a:p>
        </p:txBody>
      </p:sp>
      <p:sp>
        <p:nvSpPr>
          <p:cNvPr id="82952" name="Rectangle 2"/>
          <p:cNvSpPr>
            <a:spLocks noChangeArrowheads="1"/>
          </p:cNvSpPr>
          <p:nvPr/>
        </p:nvSpPr>
        <p:spPr bwMode="auto">
          <a:xfrm>
            <a:off x="533400" y="838200"/>
            <a:ext cx="802798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0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DejaVu Sans" charset="0"/>
              </a:rPr>
              <a:t>Thanks (Advisors, Fellow Students, Funders, Audience…)</a:t>
            </a:r>
            <a:endParaRPr lang="en-US" sz="4000" i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DejaVu Sans" charset="0"/>
            </a:endParaRPr>
          </a:p>
        </p:txBody>
      </p:sp>
      <p:pic>
        <p:nvPicPr>
          <p:cNvPr id="7" name="Picture 19" descr="nsf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987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i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040063"/>
            <a:ext cx="15240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81000" y="4503738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i="0" dirty="0" smtClean="0">
                <a:solidFill>
                  <a:srgbClr val="000000"/>
                </a:solidFill>
                <a:latin typeface="Arial" pitchFamily="34" charset="0"/>
              </a:rPr>
              <a:t>NSF </a:t>
            </a:r>
            <a:r>
              <a:rPr lang="en-US" sz="2400" i="0" dirty="0">
                <a:solidFill>
                  <a:srgbClr val="000000"/>
                </a:solidFill>
                <a:latin typeface="Arial" pitchFamily="34" charset="0"/>
              </a:rPr>
              <a:t>EAGER Grant    #0946601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572000" y="4114800"/>
            <a:ext cx="449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i="0" dirty="0">
                <a:solidFill>
                  <a:srgbClr val="000000"/>
                </a:solidFill>
                <a:latin typeface="Arial" pitchFamily="34" charset="0"/>
              </a:rPr>
              <a:t>Biomedical Informatics &amp; Computational Biology</a:t>
            </a:r>
            <a:br>
              <a:rPr lang="en-US" sz="2400" i="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2400" i="0" dirty="0">
                <a:solidFill>
                  <a:srgbClr val="000000"/>
                </a:solidFill>
                <a:latin typeface="Arial" pitchFamily="34" charset="0"/>
              </a:rPr>
              <a:t>UMN / Mayo Clinic /  IBM</a:t>
            </a:r>
            <a:endParaRPr lang="en-US" sz="2000" i="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219200" y="0"/>
            <a:ext cx="67056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66600" tIns="33480" rIns="66600" bIns="33480" anchor="ctr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  <a:endParaRPr lang="en-US" sz="3600" b="1" i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1" name="Rectangle 96"/>
          <p:cNvSpPr>
            <a:spLocks noChangeArrowheads="1"/>
          </p:cNvSpPr>
          <p:nvPr/>
        </p:nvSpPr>
        <p:spPr bwMode="auto">
          <a:xfrm>
            <a:off x="609600" y="1295400"/>
            <a:ext cx="7543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t" anchorCtr="0"/>
          <a:lstStyle/>
          <a:p>
            <a:pPr lvl="1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Synchronous sequential computation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with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 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molecular 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reactions</a:t>
            </a: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: </a:t>
            </a:r>
          </a:p>
          <a:p>
            <a:pPr lvl="2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Synchronous</a:t>
            </a:r>
          </a:p>
          <a:p>
            <a:pPr lvl="2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Exact and rate-independent designs</a:t>
            </a:r>
          </a:p>
          <a:p>
            <a:pPr lvl="1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Technology-independent design (abstract chemical reactions)</a:t>
            </a:r>
          </a:p>
          <a:p>
            <a:pPr lvl="1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Technology-mapping (DNA strand displacement)</a:t>
            </a:r>
          </a:p>
          <a:p>
            <a:pPr lvl="1" indent="-339725" defTabSz="457200"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Examples: Counter and FFT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381000" y="3429000"/>
            <a:ext cx="2895600" cy="533400"/>
            <a:chOff x="-838200" y="4267200"/>
            <a:chExt cx="4419600" cy="857250"/>
          </a:xfrm>
        </p:grpSpPr>
        <p:sp>
          <p:nvSpPr>
            <p:cNvPr id="92" name="Oval 274"/>
            <p:cNvSpPr>
              <a:spLocks noChangeArrowheads="1"/>
            </p:cNvSpPr>
            <p:nvPr/>
          </p:nvSpPr>
          <p:spPr bwMode="auto">
            <a:xfrm>
              <a:off x="-8382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Oval 275"/>
            <p:cNvSpPr>
              <a:spLocks noChangeArrowheads="1"/>
            </p:cNvSpPr>
            <p:nvPr/>
          </p:nvSpPr>
          <p:spPr bwMode="auto">
            <a:xfrm>
              <a:off x="-76200" y="42672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Oval 276"/>
            <p:cNvSpPr>
              <a:spLocks noChangeArrowheads="1"/>
            </p:cNvSpPr>
            <p:nvPr/>
          </p:nvSpPr>
          <p:spPr bwMode="auto">
            <a:xfrm>
              <a:off x="-1524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Oval 277"/>
            <p:cNvSpPr>
              <a:spLocks noChangeArrowheads="1"/>
            </p:cNvSpPr>
            <p:nvPr/>
          </p:nvSpPr>
          <p:spPr bwMode="auto">
            <a:xfrm>
              <a:off x="762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6" name="Oval 278"/>
            <p:cNvSpPr>
              <a:spLocks noChangeArrowheads="1"/>
            </p:cNvSpPr>
            <p:nvPr/>
          </p:nvSpPr>
          <p:spPr bwMode="auto">
            <a:xfrm>
              <a:off x="838200" y="43434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7" name="Oval 279"/>
            <p:cNvSpPr>
              <a:spLocks noChangeArrowheads="1"/>
            </p:cNvSpPr>
            <p:nvPr/>
          </p:nvSpPr>
          <p:spPr bwMode="auto">
            <a:xfrm>
              <a:off x="7620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8" name="Oval 280"/>
            <p:cNvSpPr>
              <a:spLocks noChangeArrowheads="1"/>
            </p:cNvSpPr>
            <p:nvPr/>
          </p:nvSpPr>
          <p:spPr bwMode="auto">
            <a:xfrm>
              <a:off x="9906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Oval 281"/>
            <p:cNvSpPr>
              <a:spLocks noChangeArrowheads="1"/>
            </p:cNvSpPr>
            <p:nvPr/>
          </p:nvSpPr>
          <p:spPr bwMode="auto">
            <a:xfrm>
              <a:off x="1066800" y="43434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0" name="Oval 282"/>
            <p:cNvSpPr>
              <a:spLocks noChangeArrowheads="1"/>
            </p:cNvSpPr>
            <p:nvPr/>
          </p:nvSpPr>
          <p:spPr bwMode="auto">
            <a:xfrm>
              <a:off x="838200" y="46482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1" name="Oval 283"/>
            <p:cNvSpPr>
              <a:spLocks noChangeArrowheads="1"/>
            </p:cNvSpPr>
            <p:nvPr/>
          </p:nvSpPr>
          <p:spPr bwMode="auto">
            <a:xfrm>
              <a:off x="990600" y="47244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Oval 284"/>
            <p:cNvSpPr>
              <a:spLocks noChangeArrowheads="1"/>
            </p:cNvSpPr>
            <p:nvPr/>
          </p:nvSpPr>
          <p:spPr bwMode="auto">
            <a:xfrm>
              <a:off x="17526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" name="Oval 285"/>
            <p:cNvSpPr>
              <a:spLocks noChangeArrowheads="1"/>
            </p:cNvSpPr>
            <p:nvPr/>
          </p:nvSpPr>
          <p:spPr bwMode="auto">
            <a:xfrm>
              <a:off x="3124200" y="42672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Oval 286"/>
            <p:cNvSpPr>
              <a:spLocks noChangeArrowheads="1"/>
            </p:cNvSpPr>
            <p:nvPr/>
          </p:nvSpPr>
          <p:spPr bwMode="auto">
            <a:xfrm>
              <a:off x="2971800" y="45720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5" name="Oval 287"/>
            <p:cNvSpPr>
              <a:spLocks noChangeArrowheads="1"/>
            </p:cNvSpPr>
            <p:nvPr/>
          </p:nvSpPr>
          <p:spPr bwMode="auto">
            <a:xfrm>
              <a:off x="32004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Oval 288"/>
            <p:cNvSpPr>
              <a:spLocks noChangeArrowheads="1"/>
            </p:cNvSpPr>
            <p:nvPr/>
          </p:nvSpPr>
          <p:spPr bwMode="auto">
            <a:xfrm>
              <a:off x="3200400" y="46482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9" name="Rectangle 292"/>
            <p:cNvSpPr>
              <a:spLocks noChangeArrowheads="1"/>
            </p:cNvSpPr>
            <p:nvPr/>
          </p:nvSpPr>
          <p:spPr bwMode="auto">
            <a:xfrm>
              <a:off x="2362200" y="4495800"/>
              <a:ext cx="533400" cy="3810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66600" tIns="33480" rIns="66600" bIns="33480" anchor="ctr"/>
            <a:lstStyle/>
            <a:p>
              <a:pPr marL="339725" indent="-339725">
                <a:tabLst>
                  <a:tab pos="339725" algn="l"/>
                  <a:tab pos="796925" algn="l"/>
                  <a:tab pos="1254125" algn="l"/>
                  <a:tab pos="1711325" algn="l"/>
                  <a:tab pos="2168525" algn="l"/>
                  <a:tab pos="2625725" algn="l"/>
                  <a:tab pos="3082925" algn="l"/>
                  <a:tab pos="3540125" algn="l"/>
                  <a:tab pos="3997325" algn="l"/>
                  <a:tab pos="4454525" algn="l"/>
                  <a:tab pos="4911725" algn="l"/>
                  <a:tab pos="5368925" algn="l"/>
                  <a:tab pos="5826125" algn="l"/>
                  <a:tab pos="6283325" algn="l"/>
                  <a:tab pos="6740525" algn="l"/>
                  <a:tab pos="7197725" algn="l"/>
                  <a:tab pos="7654925" algn="l"/>
                  <a:tab pos="8112125" algn="l"/>
                  <a:tab pos="8569325" algn="l"/>
                  <a:tab pos="9026525" algn="l"/>
                  <a:tab pos="9483725" algn="l"/>
                </a:tabLst>
              </a:pPr>
              <a:r>
                <a:rPr lang="en-US" sz="2400" dirty="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" name="Group 125"/>
          <p:cNvGrpSpPr/>
          <p:nvPr/>
        </p:nvGrpSpPr>
        <p:grpSpPr>
          <a:xfrm>
            <a:off x="5638800" y="3505200"/>
            <a:ext cx="2895600" cy="381000"/>
            <a:chOff x="5334000" y="4343400"/>
            <a:chExt cx="4419600" cy="628650"/>
          </a:xfrm>
        </p:grpSpPr>
        <p:sp>
          <p:nvSpPr>
            <p:cNvPr id="115" name="Oval 293"/>
            <p:cNvSpPr>
              <a:spLocks noChangeArrowheads="1"/>
            </p:cNvSpPr>
            <p:nvPr/>
          </p:nvSpPr>
          <p:spPr bwMode="auto">
            <a:xfrm>
              <a:off x="53340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Oval 294"/>
            <p:cNvSpPr>
              <a:spLocks noChangeArrowheads="1"/>
            </p:cNvSpPr>
            <p:nvPr/>
          </p:nvSpPr>
          <p:spPr bwMode="auto">
            <a:xfrm>
              <a:off x="6172200" y="43434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" name="Oval 295"/>
            <p:cNvSpPr>
              <a:spLocks noChangeArrowheads="1"/>
            </p:cNvSpPr>
            <p:nvPr/>
          </p:nvSpPr>
          <p:spPr bwMode="auto">
            <a:xfrm>
              <a:off x="6172200" y="45720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" name="Oval 296"/>
            <p:cNvSpPr>
              <a:spLocks noChangeArrowheads="1"/>
            </p:cNvSpPr>
            <p:nvPr/>
          </p:nvSpPr>
          <p:spPr bwMode="auto">
            <a:xfrm>
              <a:off x="7162800" y="43434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" name="Oval 297"/>
            <p:cNvSpPr>
              <a:spLocks noChangeArrowheads="1"/>
            </p:cNvSpPr>
            <p:nvPr/>
          </p:nvSpPr>
          <p:spPr bwMode="auto">
            <a:xfrm>
              <a:off x="7086600" y="45720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" name="Oval 298"/>
            <p:cNvSpPr>
              <a:spLocks noChangeArrowheads="1"/>
            </p:cNvSpPr>
            <p:nvPr/>
          </p:nvSpPr>
          <p:spPr bwMode="auto">
            <a:xfrm>
              <a:off x="7315200" y="45720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" name="Oval 299"/>
            <p:cNvSpPr>
              <a:spLocks noChangeArrowheads="1"/>
            </p:cNvSpPr>
            <p:nvPr/>
          </p:nvSpPr>
          <p:spPr bwMode="auto">
            <a:xfrm>
              <a:off x="8229600" y="44196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" name="Oval 300"/>
            <p:cNvSpPr>
              <a:spLocks noChangeArrowheads="1"/>
            </p:cNvSpPr>
            <p:nvPr/>
          </p:nvSpPr>
          <p:spPr bwMode="auto">
            <a:xfrm>
              <a:off x="8229600" y="45720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" name="Oval 301"/>
            <p:cNvSpPr>
              <a:spLocks noChangeArrowheads="1"/>
            </p:cNvSpPr>
            <p:nvPr/>
          </p:nvSpPr>
          <p:spPr bwMode="auto">
            <a:xfrm>
              <a:off x="9372600" y="4495800"/>
              <a:ext cx="381000" cy="400050"/>
            </a:xfrm>
            <a:prstGeom prst="ellipse">
              <a:avLst/>
            </a:prstGeom>
            <a:gradFill rotWithShape="0">
              <a:gsLst>
                <a:gs pos="0">
                  <a:srgbClr val="FECBC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" name="Rectangle 302"/>
            <p:cNvSpPr>
              <a:spLocks noChangeArrowheads="1"/>
            </p:cNvSpPr>
            <p:nvPr/>
          </p:nvSpPr>
          <p:spPr bwMode="auto">
            <a:xfrm>
              <a:off x="8763000" y="4495800"/>
              <a:ext cx="533400" cy="3810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66600" tIns="33480" rIns="66600" bIns="33480" anchor="ctr"/>
            <a:lstStyle/>
            <a:p>
              <a:pPr marL="339725" indent="-339725">
                <a:tabLst>
                  <a:tab pos="339725" algn="l"/>
                  <a:tab pos="796925" algn="l"/>
                  <a:tab pos="1254125" algn="l"/>
                  <a:tab pos="1711325" algn="l"/>
                  <a:tab pos="2168525" algn="l"/>
                  <a:tab pos="2625725" algn="l"/>
                  <a:tab pos="3082925" algn="l"/>
                  <a:tab pos="3540125" algn="l"/>
                  <a:tab pos="3997325" algn="l"/>
                  <a:tab pos="4454525" algn="l"/>
                  <a:tab pos="4911725" algn="l"/>
                  <a:tab pos="5368925" algn="l"/>
                  <a:tab pos="5826125" algn="l"/>
                  <a:tab pos="6283325" algn="l"/>
                  <a:tab pos="6740525" algn="l"/>
                  <a:tab pos="7197725" algn="l"/>
                  <a:tab pos="7654925" algn="l"/>
                  <a:tab pos="8112125" algn="l"/>
                  <a:tab pos="8569325" algn="l"/>
                  <a:tab pos="9026525" algn="l"/>
                  <a:tab pos="9483725" algn="l"/>
                </a:tabLst>
              </a:pPr>
              <a:r>
                <a:rPr lang="en-US" sz="240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128" name="Text Box 134"/>
          <p:cNvSpPr txBox="1">
            <a:spLocks noChangeArrowheads="1"/>
          </p:cNvSpPr>
          <p:nvPr/>
        </p:nvSpPr>
        <p:spPr bwMode="auto">
          <a:xfrm>
            <a:off x="2684463" y="446088"/>
            <a:ext cx="3563937" cy="579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65520" tIns="63720" rIns="65520" bIns="32760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Molecular Computation </a:t>
            </a:r>
            <a:endParaRPr lang="en-US" sz="3600" b="1" i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3657600" y="2824163"/>
            <a:ext cx="1463675" cy="1671637"/>
          </a:xfrm>
          <a:prstGeom prst="rect">
            <a:avLst/>
          </a:prstGeom>
          <a:gradFill rotWithShape="0">
            <a:gsLst>
              <a:gs pos="0">
                <a:srgbClr val="A9CBA9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18900000" algn="ctr" rotWithShape="0">
              <a:srgbClr val="000000"/>
            </a:outerShdw>
          </a:effectLst>
        </p:spPr>
        <p:txBody>
          <a:bodyPr wrap="none" anchor="ctr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>
              <a:defRPr/>
            </a:pPr>
            <a:endParaRPr lang="en-US" i="0">
              <a:solidFill>
                <a:prstClr val="white"/>
              </a:solidFill>
            </a:endParaRPr>
          </a:p>
        </p:txBody>
      </p:sp>
      <p:sp>
        <p:nvSpPr>
          <p:cNvPr id="137" name="Oval 4"/>
          <p:cNvSpPr>
            <a:spLocks noChangeArrowheads="1"/>
          </p:cNvSpPr>
          <p:nvPr/>
        </p:nvSpPr>
        <p:spPr bwMode="auto">
          <a:xfrm>
            <a:off x="3733800" y="3128963"/>
            <a:ext cx="1295400" cy="1027112"/>
          </a:xfrm>
          <a:prstGeom prst="ellipse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5520" tIns="34200" rIns="65520" bIns="34200" anchor="ctr"/>
          <a:lstStyle/>
          <a:p>
            <a:pPr algn="ct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Molecular</a:t>
            </a: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/>
            </a:r>
            <a:b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</a:b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Reactions</a:t>
            </a:r>
            <a:endParaRPr lang="en-US" sz="1600" i="0" dirty="0">
              <a:solidFill>
                <a:srgbClr val="FF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138" name="Rectangle 98"/>
          <p:cNvSpPr>
            <a:spLocks noChangeArrowheads="1"/>
          </p:cNvSpPr>
          <p:nvPr/>
        </p:nvSpPr>
        <p:spPr bwMode="auto">
          <a:xfrm>
            <a:off x="609599" y="4343400"/>
            <a:ext cx="254218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Time-varying changes in concentrations of an input molecular type.</a:t>
            </a:r>
            <a:endParaRPr lang="en-US" i="0" dirty="0">
              <a:solidFill>
                <a:srgbClr val="00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139" name="Rectangle 98"/>
          <p:cNvSpPr>
            <a:spLocks noChangeArrowheads="1"/>
          </p:cNvSpPr>
          <p:nvPr/>
        </p:nvSpPr>
        <p:spPr bwMode="auto">
          <a:xfrm>
            <a:off x="6019800" y="44196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i="0" dirty="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Time-varying changes in concentrations of output molecular type.</a:t>
            </a:r>
            <a:endParaRPr lang="en-US" i="0" dirty="0">
              <a:solidFill>
                <a:srgbClr val="00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57200" y="28194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marL="339725"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b="1" i="0" dirty="0">
                <a:solidFill>
                  <a:srgbClr val="006600"/>
                </a:solidFill>
                <a:latin typeface="Arial" pitchFamily="34" charset="0"/>
                <a:ea typeface="DejaVu Sans"/>
                <a:cs typeface="DejaVu Sans"/>
              </a:rPr>
              <a:t>10, 2, 12, 8, 4, 8, 10, 2, …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867400" y="28956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marL="339725"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b="1" i="0" dirty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5, 6, 7, 10, 6, 6, 9, 6, …</a:t>
            </a:r>
          </a:p>
        </p:txBody>
      </p:sp>
      <p:sp>
        <p:nvSpPr>
          <p:cNvPr id="38" name="Rectangle 98"/>
          <p:cNvSpPr>
            <a:spLocks noChangeArrowheads="1"/>
          </p:cNvSpPr>
          <p:nvPr/>
        </p:nvSpPr>
        <p:spPr bwMode="auto">
          <a:xfrm>
            <a:off x="1371600" y="1905000"/>
            <a:ext cx="70682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Input</a:t>
            </a:r>
            <a:endParaRPr lang="en-US" i="0" dirty="0">
              <a:solidFill>
                <a:srgbClr val="FF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39" name="Rectangle 98"/>
          <p:cNvSpPr>
            <a:spLocks noChangeArrowheads="1"/>
          </p:cNvSpPr>
          <p:nvPr/>
        </p:nvSpPr>
        <p:spPr bwMode="auto">
          <a:xfrm>
            <a:off x="6683265" y="1905000"/>
            <a:ext cx="93673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6600" tIns="33480" rIns="66600" bIns="33480" anchor="ctr"/>
          <a:lstStyle/>
          <a:p>
            <a:pPr indent="-339725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Output</a:t>
            </a:r>
            <a:endParaRPr lang="en-US" i="0" dirty="0">
              <a:solidFill>
                <a:srgbClr val="FF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8994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 Chemical Reactions to Differential Equations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>
            <a:off x="3505200" y="3657600"/>
            <a:ext cx="410880" cy="495300"/>
          </a:xfrm>
          <a:prstGeom prst="rightArrow">
            <a:avLst/>
          </a:prstGeom>
          <a:solidFill>
            <a:srgbClr val="006600">
              <a:alpha val="7490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52800"/>
            <a:ext cx="24479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124200"/>
            <a:ext cx="2743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1981200"/>
            <a:ext cx="477320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Input/Output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Specification to Chemical Reactions?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 flipH="1">
            <a:off x="2819400" y="3657600"/>
            <a:ext cx="533400" cy="495300"/>
          </a:xfrm>
          <a:prstGeom prst="rightArrow">
            <a:avLst/>
          </a:prstGeom>
          <a:solidFill>
            <a:srgbClr val="006600">
              <a:alpha val="7490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3472542" y="1600200"/>
            <a:ext cx="5290458" cy="4191000"/>
            <a:chOff x="3472542" y="1600200"/>
            <a:chExt cx="5290458" cy="41910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2542" y="1600200"/>
              <a:ext cx="5290458" cy="419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 bwMode="auto">
            <a:xfrm>
              <a:off x="7444854" y="1828800"/>
              <a:ext cx="1089546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08312" y="1738750"/>
              <a:ext cx="516488" cy="304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0" dirty="0" smtClean="0">
                  <a:latin typeface="+mj-lt"/>
                </a:rPr>
                <a:t>input</a:t>
              </a:r>
              <a:endParaRPr lang="en-US" sz="1200" i="0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08676" y="1897954"/>
              <a:ext cx="6110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0" dirty="0" smtClean="0">
                  <a:latin typeface="+mj-lt"/>
                </a:rPr>
                <a:t>output</a:t>
              </a:r>
              <a:endParaRPr lang="en-US" sz="1200" i="0" dirty="0">
                <a:latin typeface="+mj-lt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895600" y="6019800"/>
            <a:ext cx="3323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latin typeface="+mj-lt"/>
              </a:rPr>
              <a:t>Low Pass Filtering?</a:t>
            </a:r>
            <a:endParaRPr lang="en-US" sz="2800" i="0" dirty="0">
              <a:latin typeface="+mj-lt"/>
            </a:endParaRPr>
          </a:p>
        </p:txBody>
      </p:sp>
      <p:grpSp>
        <p:nvGrpSpPr>
          <p:cNvPr id="4" name="Group 15"/>
          <p:cNvGrpSpPr/>
          <p:nvPr/>
        </p:nvGrpSpPr>
        <p:grpSpPr>
          <a:xfrm>
            <a:off x="304800" y="2971800"/>
            <a:ext cx="2352080" cy="1676400"/>
            <a:chOff x="304800" y="2971800"/>
            <a:chExt cx="2352080" cy="16764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304800" y="2971800"/>
              <a:ext cx="2286000" cy="1676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3048000"/>
              <a:ext cx="21996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0" dirty="0">
                  <a:latin typeface="+mj-lt"/>
                </a:rPr>
                <a:t>Chemical </a:t>
              </a:r>
              <a:r>
                <a:rPr lang="en-US" sz="2800" i="0" dirty="0" smtClean="0">
                  <a:latin typeface="+mj-lt"/>
                </a:rPr>
                <a:t>Reactions?</a:t>
              </a:r>
              <a:endParaRPr lang="en-US" sz="2800" i="0" dirty="0"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57200" y="3962400"/>
            <a:ext cx="2199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0" dirty="0" smtClean="0">
                <a:latin typeface="+mj-lt"/>
              </a:rPr>
              <a:t>Rates?</a:t>
            </a:r>
            <a:endParaRPr lang="en-US" sz="280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72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animBg="1"/>
      <p:bldP spid="13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134"/>
          <p:cNvSpPr txBox="1">
            <a:spLocks noChangeArrowheads="1"/>
          </p:cNvSpPr>
          <p:nvPr/>
        </p:nvSpPr>
        <p:spPr bwMode="auto">
          <a:xfrm>
            <a:off x="2684463" y="446088"/>
            <a:ext cx="3563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65520" tIns="63720" rIns="65520" bIns="32760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Synchronous Sequential Computation</a:t>
            </a:r>
          </a:p>
        </p:txBody>
      </p:sp>
      <p:pic>
        <p:nvPicPr>
          <p:cNvPr id="177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162016"/>
            <a:ext cx="6543675" cy="501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6172200" y="4495800"/>
            <a:ext cx="381000" cy="228600"/>
            <a:chOff x="685800" y="5410200"/>
            <a:chExt cx="381000" cy="228600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6858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8382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638800" y="2438400"/>
            <a:ext cx="762000" cy="533400"/>
            <a:chOff x="685800" y="2438400"/>
            <a:chExt cx="762000" cy="5334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0" y="2438400"/>
              <a:ext cx="381000" cy="228600"/>
              <a:chOff x="685800" y="5410200"/>
              <a:chExt cx="381000" cy="228600"/>
            </a:xfrm>
          </p:grpSpPr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14" name="Oval 13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85800" y="2590800"/>
              <a:ext cx="381000" cy="228600"/>
              <a:chOff x="685800" y="5410200"/>
              <a:chExt cx="381000" cy="228600"/>
            </a:xfrm>
          </p:grpSpPr>
          <p:sp>
            <p:nvSpPr>
              <p:cNvPr id="17" name="Oval 16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18" name="Oval 17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685800" y="2667000"/>
              <a:ext cx="381000" cy="228600"/>
              <a:chOff x="685800" y="5410200"/>
              <a:chExt cx="381000" cy="228600"/>
            </a:xfrm>
          </p:grpSpPr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1066800" y="2514600"/>
              <a:ext cx="381000" cy="228600"/>
              <a:chOff x="685800" y="5410200"/>
              <a:chExt cx="381000" cy="228600"/>
            </a:xfrm>
          </p:grpSpPr>
          <p:sp>
            <p:nvSpPr>
              <p:cNvPr id="26" name="Oval 25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990600" y="2667000"/>
              <a:ext cx="381000" cy="228600"/>
              <a:chOff x="685800" y="5410200"/>
              <a:chExt cx="381000" cy="228600"/>
            </a:xfrm>
          </p:grpSpPr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30" name="Oval 29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990600" y="2743200"/>
              <a:ext cx="381000" cy="228600"/>
              <a:chOff x="685800" y="5410200"/>
              <a:chExt cx="381000" cy="228600"/>
            </a:xfrm>
          </p:grpSpPr>
          <p:sp>
            <p:nvSpPr>
              <p:cNvPr id="32" name="Oval 31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33" name="Oval 32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7086600" y="5562600"/>
            <a:ext cx="762000" cy="381000"/>
            <a:chOff x="2438400" y="6248400"/>
            <a:chExt cx="762000" cy="381000"/>
          </a:xfrm>
        </p:grpSpPr>
        <p:grpSp>
          <p:nvGrpSpPr>
            <p:cNvPr id="12" name="Group 11"/>
            <p:cNvGrpSpPr/>
            <p:nvPr/>
          </p:nvGrpSpPr>
          <p:grpSpPr>
            <a:xfrm>
              <a:off x="2590800" y="6248400"/>
              <a:ext cx="381000" cy="228600"/>
              <a:chOff x="457200" y="4419600"/>
              <a:chExt cx="381000" cy="228600"/>
            </a:xfrm>
          </p:grpSpPr>
          <p:sp>
            <p:nvSpPr>
              <p:cNvPr id="10" name="Oval 9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590800" y="6400800"/>
              <a:ext cx="381000" cy="228600"/>
              <a:chOff x="457200" y="4419600"/>
              <a:chExt cx="381000" cy="228600"/>
            </a:xfrm>
          </p:grpSpPr>
          <p:sp>
            <p:nvSpPr>
              <p:cNvPr id="49" name="Oval 48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38400" y="6324600"/>
              <a:ext cx="381000" cy="228600"/>
              <a:chOff x="457200" y="4419600"/>
              <a:chExt cx="381000" cy="228600"/>
            </a:xfrm>
          </p:grpSpPr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Oval 52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819400" y="6248400"/>
              <a:ext cx="381000" cy="228600"/>
              <a:chOff x="457200" y="4419600"/>
              <a:chExt cx="381000" cy="228600"/>
            </a:xfrm>
          </p:grpSpPr>
          <p:sp>
            <p:nvSpPr>
              <p:cNvPr id="55" name="Oval 54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Oval 55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743200" y="6400800"/>
              <a:ext cx="381000" cy="228600"/>
              <a:chOff x="457200" y="4419600"/>
              <a:chExt cx="381000" cy="228600"/>
            </a:xfrm>
          </p:grpSpPr>
          <p:sp>
            <p:nvSpPr>
              <p:cNvPr id="58" name="Oval 57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Oval 58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6019800" y="5562600"/>
            <a:ext cx="685800" cy="381000"/>
            <a:chOff x="1066800" y="6172200"/>
            <a:chExt cx="685800" cy="381000"/>
          </a:xfrm>
        </p:grpSpPr>
        <p:grpSp>
          <p:nvGrpSpPr>
            <p:cNvPr id="47" name="Group 46"/>
            <p:cNvGrpSpPr/>
            <p:nvPr/>
          </p:nvGrpSpPr>
          <p:grpSpPr>
            <a:xfrm>
              <a:off x="1295400" y="6172200"/>
              <a:ext cx="457200" cy="381000"/>
              <a:chOff x="1295400" y="6172200"/>
              <a:chExt cx="457200" cy="381000"/>
            </a:xfrm>
          </p:grpSpPr>
          <p:grpSp>
            <p:nvGrpSpPr>
              <p:cNvPr id="7" name="Group 66"/>
              <p:cNvGrpSpPr>
                <a:grpSpLocks/>
              </p:cNvGrpSpPr>
              <p:nvPr/>
            </p:nvGrpSpPr>
            <p:grpSpPr bwMode="auto">
              <a:xfrm>
                <a:off x="1371600" y="6248400"/>
                <a:ext cx="304800" cy="228600"/>
                <a:chOff x="1524000" y="5638800"/>
                <a:chExt cx="304800" cy="228600"/>
              </a:xfrm>
            </p:grpSpPr>
            <p:sp>
              <p:nvSpPr>
                <p:cNvPr id="8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9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35" name="Group 66"/>
              <p:cNvGrpSpPr>
                <a:grpSpLocks/>
              </p:cNvGrpSpPr>
              <p:nvPr/>
            </p:nvGrpSpPr>
            <p:grpSpPr bwMode="auto">
              <a:xfrm>
                <a:off x="13716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36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37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38" name="Group 66"/>
              <p:cNvGrpSpPr>
                <a:grpSpLocks/>
              </p:cNvGrpSpPr>
              <p:nvPr/>
            </p:nvGrpSpPr>
            <p:grpSpPr bwMode="auto">
              <a:xfrm>
                <a:off x="14478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39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40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41" name="Group 66"/>
              <p:cNvGrpSpPr>
                <a:grpSpLocks/>
              </p:cNvGrpSpPr>
              <p:nvPr/>
            </p:nvGrpSpPr>
            <p:grpSpPr bwMode="auto">
              <a:xfrm>
                <a:off x="14478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42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43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44" name="Group 66"/>
              <p:cNvGrpSpPr>
                <a:grpSpLocks/>
              </p:cNvGrpSpPr>
              <p:nvPr/>
            </p:nvGrpSpPr>
            <p:grpSpPr bwMode="auto">
              <a:xfrm>
                <a:off x="12954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45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46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  <p:grpSp>
          <p:nvGrpSpPr>
            <p:cNvPr id="61" name="Group 60"/>
            <p:cNvGrpSpPr/>
            <p:nvPr/>
          </p:nvGrpSpPr>
          <p:grpSpPr>
            <a:xfrm>
              <a:off x="1066800" y="6172200"/>
              <a:ext cx="457200" cy="381000"/>
              <a:chOff x="1295400" y="6172200"/>
              <a:chExt cx="457200" cy="381000"/>
            </a:xfrm>
          </p:grpSpPr>
          <p:grpSp>
            <p:nvGrpSpPr>
              <p:cNvPr id="62" name="Group 66"/>
              <p:cNvGrpSpPr>
                <a:grpSpLocks/>
              </p:cNvGrpSpPr>
              <p:nvPr/>
            </p:nvGrpSpPr>
            <p:grpSpPr bwMode="auto">
              <a:xfrm>
                <a:off x="1371600" y="6248400"/>
                <a:ext cx="304800" cy="228600"/>
                <a:chOff x="1524000" y="5638800"/>
                <a:chExt cx="304800" cy="228600"/>
              </a:xfrm>
            </p:grpSpPr>
            <p:sp>
              <p:nvSpPr>
                <p:cNvPr id="75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76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63" name="Group 66"/>
              <p:cNvGrpSpPr>
                <a:grpSpLocks/>
              </p:cNvGrpSpPr>
              <p:nvPr/>
            </p:nvGrpSpPr>
            <p:grpSpPr bwMode="auto">
              <a:xfrm>
                <a:off x="13716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73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74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64" name="Group 66"/>
              <p:cNvGrpSpPr>
                <a:grpSpLocks/>
              </p:cNvGrpSpPr>
              <p:nvPr/>
            </p:nvGrpSpPr>
            <p:grpSpPr bwMode="auto">
              <a:xfrm>
                <a:off x="14478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71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72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65" name="Group 66"/>
              <p:cNvGrpSpPr>
                <a:grpSpLocks/>
              </p:cNvGrpSpPr>
              <p:nvPr/>
            </p:nvGrpSpPr>
            <p:grpSpPr bwMode="auto">
              <a:xfrm>
                <a:off x="14478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69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70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66" name="Group 66"/>
              <p:cNvGrpSpPr>
                <a:grpSpLocks/>
              </p:cNvGrpSpPr>
              <p:nvPr/>
            </p:nvGrpSpPr>
            <p:grpSpPr bwMode="auto">
              <a:xfrm>
                <a:off x="12954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67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68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</p:grpSp>
      <p:grpSp>
        <p:nvGrpSpPr>
          <p:cNvPr id="78" name="Group 77"/>
          <p:cNvGrpSpPr/>
          <p:nvPr/>
        </p:nvGrpSpPr>
        <p:grpSpPr>
          <a:xfrm>
            <a:off x="2743200" y="4495800"/>
            <a:ext cx="381000" cy="228600"/>
            <a:chOff x="685800" y="5410200"/>
            <a:chExt cx="381000" cy="228600"/>
          </a:xfrm>
        </p:grpSpPr>
        <p:sp>
          <p:nvSpPr>
            <p:cNvPr id="79" name="Oval 78"/>
            <p:cNvSpPr>
              <a:spLocks noChangeArrowheads="1"/>
            </p:cNvSpPr>
            <p:nvPr/>
          </p:nvSpPr>
          <p:spPr bwMode="auto">
            <a:xfrm>
              <a:off x="6858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  <p:sp>
          <p:nvSpPr>
            <p:cNvPr id="80" name="Oval 79"/>
            <p:cNvSpPr>
              <a:spLocks noChangeArrowheads="1"/>
            </p:cNvSpPr>
            <p:nvPr/>
          </p:nvSpPr>
          <p:spPr bwMode="auto">
            <a:xfrm>
              <a:off x="8382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172200" y="4495800"/>
            <a:ext cx="381000" cy="381000"/>
            <a:chOff x="685800" y="4800600"/>
            <a:chExt cx="381000" cy="381000"/>
          </a:xfrm>
        </p:grpSpPr>
        <p:grpSp>
          <p:nvGrpSpPr>
            <p:cNvPr id="81" name="Group 80"/>
            <p:cNvGrpSpPr/>
            <p:nvPr/>
          </p:nvGrpSpPr>
          <p:grpSpPr>
            <a:xfrm>
              <a:off x="685800" y="4953000"/>
              <a:ext cx="381000" cy="228600"/>
              <a:chOff x="685800" y="5410200"/>
              <a:chExt cx="381000" cy="228600"/>
            </a:xfrm>
          </p:grpSpPr>
          <p:sp>
            <p:nvSpPr>
              <p:cNvPr id="82" name="Oval 81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83" name="Oval 82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685800" y="4800600"/>
              <a:ext cx="381000" cy="228600"/>
              <a:chOff x="685800" y="5410200"/>
              <a:chExt cx="381000" cy="228600"/>
            </a:xfrm>
          </p:grpSpPr>
          <p:sp>
            <p:nvSpPr>
              <p:cNvPr id="85" name="Oval 84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86" name="Oval 85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743200" y="4495800"/>
            <a:ext cx="381000" cy="381000"/>
            <a:chOff x="685800" y="4800600"/>
            <a:chExt cx="381000" cy="381000"/>
          </a:xfrm>
        </p:grpSpPr>
        <p:grpSp>
          <p:nvGrpSpPr>
            <p:cNvPr id="89" name="Group 88"/>
            <p:cNvGrpSpPr/>
            <p:nvPr/>
          </p:nvGrpSpPr>
          <p:grpSpPr>
            <a:xfrm>
              <a:off x="685800" y="4953000"/>
              <a:ext cx="381000" cy="228600"/>
              <a:chOff x="685800" y="5410200"/>
              <a:chExt cx="381000" cy="228600"/>
            </a:xfrm>
          </p:grpSpPr>
          <p:sp>
            <p:nvSpPr>
              <p:cNvPr id="93" name="Oval 92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94" name="Oval 93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685800" y="4800600"/>
              <a:ext cx="381000" cy="228600"/>
              <a:chOff x="685800" y="5410200"/>
              <a:chExt cx="381000" cy="228600"/>
            </a:xfrm>
          </p:grpSpPr>
          <p:sp>
            <p:nvSpPr>
              <p:cNvPr id="91" name="Oval 90"/>
              <p:cNvSpPr>
                <a:spLocks noChangeArrowheads="1"/>
              </p:cNvSpPr>
              <p:nvPr/>
            </p:nvSpPr>
            <p:spPr bwMode="auto">
              <a:xfrm>
                <a:off x="6858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  <p:sp>
            <p:nvSpPr>
              <p:cNvPr id="92" name="Oval 91"/>
              <p:cNvSpPr>
                <a:spLocks noChangeArrowheads="1"/>
              </p:cNvSpPr>
              <p:nvPr/>
            </p:nvSpPr>
            <p:spPr bwMode="auto">
              <a:xfrm>
                <a:off x="838200" y="5410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BDFCB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i="0">
                  <a:solidFill>
                    <a:srgbClr val="FFFFFF"/>
                  </a:solidFill>
                  <a:latin typeface="Arial" pitchFamily="34" charset="0"/>
                  <a:ea typeface="DejaVu Sans"/>
                  <a:cs typeface="DejaVu Sans"/>
                </a:endParaRPr>
              </a:p>
            </p:txBody>
          </p:sp>
        </p:grpSp>
      </p:grpSp>
      <p:grpSp>
        <p:nvGrpSpPr>
          <p:cNvPr id="109" name="Group 108"/>
          <p:cNvGrpSpPr/>
          <p:nvPr/>
        </p:nvGrpSpPr>
        <p:grpSpPr>
          <a:xfrm>
            <a:off x="6172200" y="4495800"/>
            <a:ext cx="685800" cy="381000"/>
            <a:chOff x="1752600" y="4876800"/>
            <a:chExt cx="685800" cy="381000"/>
          </a:xfrm>
        </p:grpSpPr>
        <p:grpSp>
          <p:nvGrpSpPr>
            <p:cNvPr id="95" name="Group 94"/>
            <p:cNvGrpSpPr/>
            <p:nvPr/>
          </p:nvGrpSpPr>
          <p:grpSpPr>
            <a:xfrm>
              <a:off x="1752600" y="4876800"/>
              <a:ext cx="381000" cy="381000"/>
              <a:chOff x="685800" y="4800600"/>
              <a:chExt cx="381000" cy="381000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685800" y="4953000"/>
                <a:ext cx="381000" cy="228600"/>
                <a:chOff x="685800" y="5410200"/>
                <a:chExt cx="381000" cy="228600"/>
              </a:xfrm>
            </p:grpSpPr>
            <p:sp>
              <p:nvSpPr>
                <p:cNvPr id="100" name="Oval 99"/>
                <p:cNvSpPr>
                  <a:spLocks noChangeArrowheads="1"/>
                </p:cNvSpPr>
                <p:nvPr/>
              </p:nvSpPr>
              <p:spPr bwMode="auto">
                <a:xfrm>
                  <a:off x="6858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01" name="Oval 100"/>
                <p:cNvSpPr>
                  <a:spLocks noChangeArrowheads="1"/>
                </p:cNvSpPr>
                <p:nvPr/>
              </p:nvSpPr>
              <p:spPr bwMode="auto">
                <a:xfrm>
                  <a:off x="8382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97" name="Group 96"/>
              <p:cNvGrpSpPr/>
              <p:nvPr/>
            </p:nvGrpSpPr>
            <p:grpSpPr>
              <a:xfrm>
                <a:off x="685800" y="4800600"/>
                <a:ext cx="381000" cy="228600"/>
                <a:chOff x="685800" y="5410200"/>
                <a:chExt cx="381000" cy="228600"/>
              </a:xfrm>
            </p:grpSpPr>
            <p:sp>
              <p:nvSpPr>
                <p:cNvPr id="98" name="Oval 97"/>
                <p:cNvSpPr>
                  <a:spLocks noChangeArrowheads="1"/>
                </p:cNvSpPr>
                <p:nvPr/>
              </p:nvSpPr>
              <p:spPr bwMode="auto">
                <a:xfrm>
                  <a:off x="6858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99" name="Oval 98"/>
                <p:cNvSpPr>
                  <a:spLocks noChangeArrowheads="1"/>
                </p:cNvSpPr>
                <p:nvPr/>
              </p:nvSpPr>
              <p:spPr bwMode="auto">
                <a:xfrm>
                  <a:off x="8382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  <p:grpSp>
          <p:nvGrpSpPr>
            <p:cNvPr id="102" name="Group 101"/>
            <p:cNvGrpSpPr/>
            <p:nvPr/>
          </p:nvGrpSpPr>
          <p:grpSpPr>
            <a:xfrm>
              <a:off x="2057400" y="4876800"/>
              <a:ext cx="381000" cy="381000"/>
              <a:chOff x="685800" y="4800600"/>
              <a:chExt cx="381000" cy="381000"/>
            </a:xfrm>
          </p:grpSpPr>
          <p:grpSp>
            <p:nvGrpSpPr>
              <p:cNvPr id="103" name="Group 102"/>
              <p:cNvGrpSpPr/>
              <p:nvPr/>
            </p:nvGrpSpPr>
            <p:grpSpPr>
              <a:xfrm>
                <a:off x="685800" y="4953000"/>
                <a:ext cx="381000" cy="228600"/>
                <a:chOff x="685800" y="5410200"/>
                <a:chExt cx="381000" cy="228600"/>
              </a:xfrm>
            </p:grpSpPr>
            <p:sp>
              <p:nvSpPr>
                <p:cNvPr id="107" name="Oval 106"/>
                <p:cNvSpPr>
                  <a:spLocks noChangeArrowheads="1"/>
                </p:cNvSpPr>
                <p:nvPr/>
              </p:nvSpPr>
              <p:spPr bwMode="auto">
                <a:xfrm>
                  <a:off x="6858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08" name="Oval 107"/>
                <p:cNvSpPr>
                  <a:spLocks noChangeArrowheads="1"/>
                </p:cNvSpPr>
                <p:nvPr/>
              </p:nvSpPr>
              <p:spPr bwMode="auto">
                <a:xfrm>
                  <a:off x="8382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>
                <a:off x="685800" y="4800600"/>
                <a:ext cx="381000" cy="228600"/>
                <a:chOff x="685800" y="5410200"/>
                <a:chExt cx="381000" cy="228600"/>
              </a:xfrm>
            </p:grpSpPr>
            <p:sp>
              <p:nvSpPr>
                <p:cNvPr id="105" name="Oval 104"/>
                <p:cNvSpPr>
                  <a:spLocks noChangeArrowheads="1"/>
                </p:cNvSpPr>
                <p:nvPr/>
              </p:nvSpPr>
              <p:spPr bwMode="auto">
                <a:xfrm>
                  <a:off x="6858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06" name="Oval 105"/>
                <p:cNvSpPr>
                  <a:spLocks noChangeArrowheads="1"/>
                </p:cNvSpPr>
                <p:nvPr/>
              </p:nvSpPr>
              <p:spPr bwMode="auto">
                <a:xfrm>
                  <a:off x="838200" y="54102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BDFCB"/>
                    </a:gs>
                    <a:gs pos="100000">
                      <a:srgbClr val="00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</p:grpSp>
      <p:grpSp>
        <p:nvGrpSpPr>
          <p:cNvPr id="125" name="Group 124"/>
          <p:cNvGrpSpPr/>
          <p:nvPr/>
        </p:nvGrpSpPr>
        <p:grpSpPr>
          <a:xfrm>
            <a:off x="2895600" y="2590800"/>
            <a:ext cx="381000" cy="228600"/>
            <a:chOff x="685800" y="5410200"/>
            <a:chExt cx="381000" cy="228600"/>
          </a:xfrm>
        </p:grpSpPr>
        <p:sp>
          <p:nvSpPr>
            <p:cNvPr id="126" name="Oval 125"/>
            <p:cNvSpPr>
              <a:spLocks noChangeArrowheads="1"/>
            </p:cNvSpPr>
            <p:nvPr/>
          </p:nvSpPr>
          <p:spPr bwMode="auto">
            <a:xfrm>
              <a:off x="6858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  <p:sp>
          <p:nvSpPr>
            <p:cNvPr id="127" name="Oval 126"/>
            <p:cNvSpPr>
              <a:spLocks noChangeArrowheads="1"/>
            </p:cNvSpPr>
            <p:nvPr/>
          </p:nvSpPr>
          <p:spPr bwMode="auto">
            <a:xfrm>
              <a:off x="838200" y="5410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BDFCB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i="0">
                <a:solidFill>
                  <a:srgbClr val="FFFFFF"/>
                </a:solidFill>
                <a:latin typeface="Arial" pitchFamily="34" charset="0"/>
                <a:ea typeface="DejaVu Sans"/>
                <a:cs typeface="DejaVu Sans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134"/>
          <p:cNvSpPr txBox="1">
            <a:spLocks noChangeArrowheads="1"/>
          </p:cNvSpPr>
          <p:nvPr/>
        </p:nvSpPr>
        <p:spPr bwMode="auto">
          <a:xfrm>
            <a:off x="2684463" y="446088"/>
            <a:ext cx="3563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65520" tIns="63720" rIns="65520" bIns="32760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Implementing Clock</a:t>
            </a:r>
          </a:p>
        </p:txBody>
      </p:sp>
      <p:pic>
        <p:nvPicPr>
          <p:cNvPr id="178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4288487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3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133600"/>
            <a:ext cx="2882803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447800"/>
            <a:ext cx="14763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1447800"/>
            <a:ext cx="18954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3733801"/>
            <a:ext cx="17004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3327706"/>
            <a:ext cx="2133600" cy="353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134"/>
          <p:cNvSpPr txBox="1">
            <a:spLocks noChangeArrowheads="1"/>
          </p:cNvSpPr>
          <p:nvPr/>
        </p:nvSpPr>
        <p:spPr bwMode="auto">
          <a:xfrm>
            <a:off x="2684463" y="446088"/>
            <a:ext cx="3563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65520" tIns="63720" rIns="65520" bIns="32760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Implementing Memory</a:t>
            </a:r>
          </a:p>
        </p:txBody>
      </p:sp>
      <p:pic>
        <p:nvPicPr>
          <p:cNvPr id="179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085639"/>
            <a:ext cx="4800600" cy="86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65"/>
          <p:cNvSpPr txBox="1">
            <a:spLocks noChangeArrowheads="1"/>
          </p:cNvSpPr>
          <p:nvPr/>
        </p:nvSpPr>
        <p:spPr bwMode="auto">
          <a:xfrm>
            <a:off x="2057400" y="3733800"/>
            <a:ext cx="1447800" cy="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i="0" dirty="0" smtClean="0">
                <a:solidFill>
                  <a:srgbClr val="1F497D"/>
                </a:solidFill>
                <a:latin typeface="Arial" pitchFamily="34" charset="0"/>
                <a:ea typeface="DejaVu Sans"/>
                <a:cs typeface="DejaVu Sans"/>
              </a:rPr>
              <a:t>Blue phase:</a:t>
            </a:r>
            <a:endParaRPr lang="en-US" i="0" dirty="0">
              <a:solidFill>
                <a:srgbClr val="1F497D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7" name="Text Box 265"/>
          <p:cNvSpPr txBox="1">
            <a:spLocks noChangeArrowheads="1"/>
          </p:cNvSpPr>
          <p:nvPr/>
        </p:nvSpPr>
        <p:spPr bwMode="auto">
          <a:xfrm>
            <a:off x="2057400" y="5029200"/>
            <a:ext cx="1447800" cy="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i="0" dirty="0" smtClean="0">
                <a:solidFill>
                  <a:srgbClr val="FF0000"/>
                </a:solidFill>
                <a:latin typeface="Arial" pitchFamily="34" charset="0"/>
                <a:ea typeface="DejaVu Sans"/>
                <a:cs typeface="DejaVu Sans"/>
              </a:rPr>
              <a:t>Red phase:</a:t>
            </a:r>
            <a:endParaRPr lang="en-US" i="0" dirty="0">
              <a:solidFill>
                <a:srgbClr val="FF0000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828800"/>
            <a:ext cx="4371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" name="Text Box 265"/>
          <p:cNvSpPr txBox="1">
            <a:spLocks noChangeArrowheads="1"/>
          </p:cNvSpPr>
          <p:nvPr/>
        </p:nvSpPr>
        <p:spPr bwMode="auto">
          <a:xfrm>
            <a:off x="2971800" y="2550987"/>
            <a:ext cx="533400" cy="37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D</a:t>
            </a:r>
            <a:r>
              <a:rPr lang="en-US" sz="2000" i="0" baseline="-25000" dirty="0" smtClean="0">
                <a:latin typeface="Arial" pitchFamily="34" charset="0"/>
                <a:ea typeface="DejaVu Sans"/>
                <a:cs typeface="DejaVu Sans"/>
              </a:rPr>
              <a:t>1</a:t>
            </a: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’</a:t>
            </a:r>
            <a:endParaRPr lang="en-US" sz="2000" i="0" dirty="0"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108" name="Text Box 265"/>
          <p:cNvSpPr txBox="1">
            <a:spLocks noChangeArrowheads="1"/>
          </p:cNvSpPr>
          <p:nvPr/>
        </p:nvSpPr>
        <p:spPr bwMode="auto">
          <a:xfrm>
            <a:off x="3581400" y="2550987"/>
            <a:ext cx="457200" cy="37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D</a:t>
            </a:r>
            <a:r>
              <a:rPr lang="en-US" sz="2000" i="0" baseline="-25000" dirty="0" smtClean="0">
                <a:latin typeface="Arial" pitchFamily="34" charset="0"/>
                <a:ea typeface="DejaVu Sans"/>
                <a:cs typeface="DejaVu Sans"/>
              </a:rPr>
              <a:t>1</a:t>
            </a:r>
            <a:endParaRPr lang="en-US" sz="2000" i="0" dirty="0"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109" name="Text Box 265"/>
          <p:cNvSpPr txBox="1">
            <a:spLocks noChangeArrowheads="1"/>
          </p:cNvSpPr>
          <p:nvPr/>
        </p:nvSpPr>
        <p:spPr bwMode="auto">
          <a:xfrm>
            <a:off x="4572000" y="2550987"/>
            <a:ext cx="533400" cy="37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D</a:t>
            </a:r>
            <a:r>
              <a:rPr lang="en-US" sz="2000" i="0" baseline="-25000" dirty="0" smtClean="0">
                <a:latin typeface="Arial" pitchFamily="34" charset="0"/>
                <a:ea typeface="DejaVu Sans"/>
                <a:cs typeface="DejaVu Sans"/>
              </a:rPr>
              <a:t>2</a:t>
            </a: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’</a:t>
            </a:r>
            <a:endParaRPr lang="en-US" sz="2000" i="0" dirty="0"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110" name="Text Box 265"/>
          <p:cNvSpPr txBox="1">
            <a:spLocks noChangeArrowheads="1"/>
          </p:cNvSpPr>
          <p:nvPr/>
        </p:nvSpPr>
        <p:spPr bwMode="auto">
          <a:xfrm>
            <a:off x="5181600" y="2550987"/>
            <a:ext cx="457200" cy="37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i="0" dirty="0" smtClean="0">
                <a:latin typeface="Arial" pitchFamily="34" charset="0"/>
                <a:ea typeface="DejaVu Sans"/>
                <a:cs typeface="DejaVu Sans"/>
              </a:rPr>
              <a:t>D</a:t>
            </a:r>
            <a:r>
              <a:rPr lang="en-US" sz="2000" i="0" baseline="-25000" dirty="0" smtClean="0">
                <a:latin typeface="Arial" pitchFamily="34" charset="0"/>
                <a:ea typeface="DejaVu Sans"/>
                <a:cs typeface="DejaVu Sans"/>
              </a:rPr>
              <a:t>2</a:t>
            </a:r>
            <a:endParaRPr lang="en-US" sz="2000" i="0" dirty="0">
              <a:latin typeface="Arial" pitchFamily="34" charset="0"/>
              <a:ea typeface="DejaVu Sans"/>
              <a:cs typeface="DejaVu San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95925"/>
            <a:ext cx="2781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1" name="Group 110"/>
          <p:cNvGrpSpPr/>
          <p:nvPr/>
        </p:nvGrpSpPr>
        <p:grpSpPr>
          <a:xfrm>
            <a:off x="457200" y="2133600"/>
            <a:ext cx="762000" cy="381000"/>
            <a:chOff x="2438400" y="6248400"/>
            <a:chExt cx="762000" cy="381000"/>
          </a:xfrm>
        </p:grpSpPr>
        <p:grpSp>
          <p:nvGrpSpPr>
            <p:cNvPr id="112" name="Group 11"/>
            <p:cNvGrpSpPr/>
            <p:nvPr/>
          </p:nvGrpSpPr>
          <p:grpSpPr>
            <a:xfrm>
              <a:off x="2590800" y="6248400"/>
              <a:ext cx="381000" cy="228600"/>
              <a:chOff x="457200" y="4419600"/>
              <a:chExt cx="381000" cy="228600"/>
            </a:xfrm>
          </p:grpSpPr>
          <p:sp>
            <p:nvSpPr>
              <p:cNvPr id="125" name="Oval 124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Oval 125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3" name="Group 47"/>
            <p:cNvGrpSpPr/>
            <p:nvPr/>
          </p:nvGrpSpPr>
          <p:grpSpPr>
            <a:xfrm>
              <a:off x="2590800" y="6400800"/>
              <a:ext cx="381000" cy="228600"/>
              <a:chOff x="457200" y="4419600"/>
              <a:chExt cx="381000" cy="228600"/>
            </a:xfrm>
          </p:grpSpPr>
          <p:sp>
            <p:nvSpPr>
              <p:cNvPr id="123" name="Oval 122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" name="Oval 123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4" name="Group 50"/>
            <p:cNvGrpSpPr/>
            <p:nvPr/>
          </p:nvGrpSpPr>
          <p:grpSpPr>
            <a:xfrm>
              <a:off x="2438400" y="6324600"/>
              <a:ext cx="381000" cy="228600"/>
              <a:chOff x="457200" y="4419600"/>
              <a:chExt cx="381000" cy="228600"/>
            </a:xfrm>
          </p:grpSpPr>
          <p:sp>
            <p:nvSpPr>
              <p:cNvPr id="121" name="Oval 120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2" name="Oval 121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" name="Group 53"/>
            <p:cNvGrpSpPr/>
            <p:nvPr/>
          </p:nvGrpSpPr>
          <p:grpSpPr>
            <a:xfrm>
              <a:off x="2819400" y="6248400"/>
              <a:ext cx="381000" cy="228600"/>
              <a:chOff x="457200" y="4419600"/>
              <a:chExt cx="381000" cy="228600"/>
            </a:xfrm>
          </p:grpSpPr>
          <p:sp>
            <p:nvSpPr>
              <p:cNvPr id="119" name="Oval 118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Oval 119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6" name="Group 56"/>
            <p:cNvGrpSpPr/>
            <p:nvPr/>
          </p:nvGrpSpPr>
          <p:grpSpPr>
            <a:xfrm>
              <a:off x="2743200" y="6400800"/>
              <a:ext cx="381000" cy="228600"/>
              <a:chOff x="457200" y="4419600"/>
              <a:chExt cx="381000" cy="228600"/>
            </a:xfrm>
          </p:grpSpPr>
          <p:sp>
            <p:nvSpPr>
              <p:cNvPr id="117" name="Oval 116"/>
              <p:cNvSpPr>
                <a:spLocks noChangeArrowheads="1"/>
              </p:cNvSpPr>
              <p:nvPr/>
            </p:nvSpPr>
            <p:spPr bwMode="auto">
              <a:xfrm>
                <a:off x="4572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Oval 117"/>
              <p:cNvSpPr>
                <a:spLocks noChangeArrowheads="1"/>
              </p:cNvSpPr>
              <p:nvPr/>
            </p:nvSpPr>
            <p:spPr bwMode="auto">
              <a:xfrm>
                <a:off x="609600" y="44196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1pPr>
                <a:lvl2pPr marL="739775" indent="-282575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2pPr>
                <a:lvl3pPr marL="11430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3pPr>
                <a:lvl4pPr marL="16002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4pPr>
                <a:lvl5pPr marL="2057400" indent="-228600" algn="l" defTabSz="457200" rtl="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bg1"/>
                    </a:solidFill>
                    <a:latin typeface="Arial" charset="0"/>
                    <a:ea typeface="+mn-ea"/>
                    <a:cs typeface="DejaVu Sans" charset="0"/>
                  </a:defRPr>
                </a:lvl9pPr>
              </a:lstStyle>
              <a:p>
                <a:pPr>
                  <a:defRPr/>
                </a:pPr>
                <a:endParaRPr lang="en-US" i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457200" y="1219200"/>
            <a:ext cx="685800" cy="381000"/>
            <a:chOff x="1066800" y="6172200"/>
            <a:chExt cx="685800" cy="381000"/>
          </a:xfrm>
        </p:grpSpPr>
        <p:grpSp>
          <p:nvGrpSpPr>
            <p:cNvPr id="129" name="Group 46"/>
            <p:cNvGrpSpPr/>
            <p:nvPr/>
          </p:nvGrpSpPr>
          <p:grpSpPr>
            <a:xfrm>
              <a:off x="1295400" y="6172200"/>
              <a:ext cx="457200" cy="381000"/>
              <a:chOff x="1295400" y="6172200"/>
              <a:chExt cx="457200" cy="381000"/>
            </a:xfrm>
          </p:grpSpPr>
          <p:grpSp>
            <p:nvGrpSpPr>
              <p:cNvPr id="146" name="Group 66"/>
              <p:cNvGrpSpPr>
                <a:grpSpLocks/>
              </p:cNvGrpSpPr>
              <p:nvPr/>
            </p:nvGrpSpPr>
            <p:grpSpPr bwMode="auto">
              <a:xfrm>
                <a:off x="1371600" y="62484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59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60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47" name="Group 66"/>
              <p:cNvGrpSpPr>
                <a:grpSpLocks/>
              </p:cNvGrpSpPr>
              <p:nvPr/>
            </p:nvGrpSpPr>
            <p:grpSpPr bwMode="auto">
              <a:xfrm>
                <a:off x="13716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57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58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48" name="Group 66"/>
              <p:cNvGrpSpPr>
                <a:grpSpLocks/>
              </p:cNvGrpSpPr>
              <p:nvPr/>
            </p:nvGrpSpPr>
            <p:grpSpPr bwMode="auto">
              <a:xfrm>
                <a:off x="14478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55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56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49" name="Group 66"/>
              <p:cNvGrpSpPr>
                <a:grpSpLocks/>
              </p:cNvGrpSpPr>
              <p:nvPr/>
            </p:nvGrpSpPr>
            <p:grpSpPr bwMode="auto">
              <a:xfrm>
                <a:off x="14478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53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54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50" name="Group 66"/>
              <p:cNvGrpSpPr>
                <a:grpSpLocks/>
              </p:cNvGrpSpPr>
              <p:nvPr/>
            </p:nvGrpSpPr>
            <p:grpSpPr bwMode="auto">
              <a:xfrm>
                <a:off x="12954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51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52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  <p:grpSp>
          <p:nvGrpSpPr>
            <p:cNvPr id="130" name="Group 60"/>
            <p:cNvGrpSpPr/>
            <p:nvPr/>
          </p:nvGrpSpPr>
          <p:grpSpPr>
            <a:xfrm>
              <a:off x="1066800" y="6172200"/>
              <a:ext cx="457200" cy="381000"/>
              <a:chOff x="1295400" y="6172200"/>
              <a:chExt cx="457200" cy="381000"/>
            </a:xfrm>
          </p:grpSpPr>
          <p:grpSp>
            <p:nvGrpSpPr>
              <p:cNvPr id="131" name="Group 66"/>
              <p:cNvGrpSpPr>
                <a:grpSpLocks/>
              </p:cNvGrpSpPr>
              <p:nvPr/>
            </p:nvGrpSpPr>
            <p:grpSpPr bwMode="auto">
              <a:xfrm>
                <a:off x="1371600" y="62484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44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45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32" name="Group 66"/>
              <p:cNvGrpSpPr>
                <a:grpSpLocks/>
              </p:cNvGrpSpPr>
              <p:nvPr/>
            </p:nvGrpSpPr>
            <p:grpSpPr bwMode="auto">
              <a:xfrm>
                <a:off x="13716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42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43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33" name="Group 66"/>
              <p:cNvGrpSpPr>
                <a:grpSpLocks/>
              </p:cNvGrpSpPr>
              <p:nvPr/>
            </p:nvGrpSpPr>
            <p:grpSpPr bwMode="auto">
              <a:xfrm>
                <a:off x="1447800" y="61722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40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41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34" name="Group 66"/>
              <p:cNvGrpSpPr>
                <a:grpSpLocks/>
              </p:cNvGrpSpPr>
              <p:nvPr/>
            </p:nvGrpSpPr>
            <p:grpSpPr bwMode="auto">
              <a:xfrm>
                <a:off x="14478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38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39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  <p:grpSp>
            <p:nvGrpSpPr>
              <p:cNvPr id="135" name="Group 66"/>
              <p:cNvGrpSpPr>
                <a:grpSpLocks/>
              </p:cNvGrpSpPr>
              <p:nvPr/>
            </p:nvGrpSpPr>
            <p:grpSpPr bwMode="auto">
              <a:xfrm>
                <a:off x="1295400" y="6324600"/>
                <a:ext cx="304800" cy="228600"/>
                <a:chOff x="1524000" y="5638800"/>
                <a:chExt cx="304800" cy="228600"/>
              </a:xfrm>
            </p:grpSpPr>
            <p:sp>
              <p:nvSpPr>
                <p:cNvPr id="136" name="Oval 33"/>
                <p:cNvSpPr>
                  <a:spLocks noChangeArrowheads="1"/>
                </p:cNvSpPr>
                <p:nvPr/>
              </p:nvSpPr>
              <p:spPr bwMode="auto">
                <a:xfrm>
                  <a:off x="15240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  <p:sp>
              <p:nvSpPr>
                <p:cNvPr id="137" name="Oval 65"/>
                <p:cNvSpPr>
                  <a:spLocks noChangeArrowheads="1"/>
                </p:cNvSpPr>
                <p:nvPr/>
              </p:nvSpPr>
              <p:spPr bwMode="auto">
                <a:xfrm>
                  <a:off x="1600200" y="5638800"/>
                  <a:ext cx="228600" cy="2286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ECBCB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i="0">
                    <a:solidFill>
                      <a:srgbClr val="FFFFFF"/>
                    </a:solidFill>
                    <a:latin typeface="Arial" pitchFamily="34" charset="0"/>
                    <a:ea typeface="DejaVu Sans"/>
                    <a:cs typeface="DejaVu Sans"/>
                  </a:endParaRPr>
                </a:p>
              </p:txBody>
            </p:sp>
          </p:grpSp>
        </p:grpSp>
      </p:grpSp>
      <p:grpSp>
        <p:nvGrpSpPr>
          <p:cNvPr id="46" name="Group 45"/>
          <p:cNvGrpSpPr/>
          <p:nvPr/>
        </p:nvGrpSpPr>
        <p:grpSpPr>
          <a:xfrm>
            <a:off x="2971800" y="1295400"/>
            <a:ext cx="304800" cy="457200"/>
            <a:chOff x="3124200" y="6019800"/>
            <a:chExt cx="304800" cy="457200"/>
          </a:xfrm>
        </p:grpSpPr>
        <p:grpSp>
          <p:nvGrpSpPr>
            <p:cNvPr id="47" name="Group 64"/>
            <p:cNvGrpSpPr>
              <a:grpSpLocks/>
            </p:cNvGrpSpPr>
            <p:nvPr/>
          </p:nvGrpSpPr>
          <p:grpSpPr bwMode="auto">
            <a:xfrm>
              <a:off x="3124200" y="6019800"/>
              <a:ext cx="304800" cy="304800"/>
              <a:chOff x="7620000" y="1905000"/>
              <a:chExt cx="304800" cy="304800"/>
            </a:xfrm>
          </p:grpSpPr>
          <p:sp>
            <p:nvSpPr>
              <p:cNvPr id="53" name="Oval 26"/>
              <p:cNvSpPr>
                <a:spLocks noChangeArrowheads="1"/>
              </p:cNvSpPr>
              <p:nvPr/>
            </p:nvSpPr>
            <p:spPr bwMode="auto">
              <a:xfrm>
                <a:off x="76200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4" name="Oval 26"/>
              <p:cNvSpPr>
                <a:spLocks noChangeArrowheads="1"/>
              </p:cNvSpPr>
              <p:nvPr/>
            </p:nvSpPr>
            <p:spPr bwMode="auto">
              <a:xfrm>
                <a:off x="76962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5" name="Oval 26"/>
              <p:cNvSpPr>
                <a:spLocks noChangeArrowheads="1"/>
              </p:cNvSpPr>
              <p:nvPr/>
            </p:nvSpPr>
            <p:spPr bwMode="auto">
              <a:xfrm>
                <a:off x="76962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6" name="Oval 26"/>
              <p:cNvSpPr>
                <a:spLocks noChangeArrowheads="1"/>
              </p:cNvSpPr>
              <p:nvPr/>
            </p:nvSpPr>
            <p:spPr bwMode="auto">
              <a:xfrm>
                <a:off x="76200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48" name="Group 64"/>
            <p:cNvGrpSpPr>
              <a:grpSpLocks/>
            </p:cNvGrpSpPr>
            <p:nvPr/>
          </p:nvGrpSpPr>
          <p:grpSpPr bwMode="auto">
            <a:xfrm>
              <a:off x="3124200" y="6172200"/>
              <a:ext cx="304800" cy="304800"/>
              <a:chOff x="7620000" y="1905000"/>
              <a:chExt cx="304800" cy="304800"/>
            </a:xfrm>
          </p:grpSpPr>
          <p:sp>
            <p:nvSpPr>
              <p:cNvPr id="49" name="Oval 26"/>
              <p:cNvSpPr>
                <a:spLocks noChangeArrowheads="1"/>
              </p:cNvSpPr>
              <p:nvPr/>
            </p:nvSpPr>
            <p:spPr bwMode="auto">
              <a:xfrm>
                <a:off x="76200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0" name="Oval 26"/>
              <p:cNvSpPr>
                <a:spLocks noChangeArrowheads="1"/>
              </p:cNvSpPr>
              <p:nvPr/>
            </p:nvSpPr>
            <p:spPr bwMode="auto">
              <a:xfrm>
                <a:off x="76962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1" name="Oval 26"/>
              <p:cNvSpPr>
                <a:spLocks noChangeArrowheads="1"/>
              </p:cNvSpPr>
              <p:nvPr/>
            </p:nvSpPr>
            <p:spPr bwMode="auto">
              <a:xfrm>
                <a:off x="76962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52" name="Oval 26"/>
              <p:cNvSpPr>
                <a:spLocks noChangeArrowheads="1"/>
              </p:cNvSpPr>
              <p:nvPr/>
            </p:nvSpPr>
            <p:spPr bwMode="auto">
              <a:xfrm>
                <a:off x="76200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85" name="Group 84"/>
          <p:cNvGrpSpPr/>
          <p:nvPr/>
        </p:nvGrpSpPr>
        <p:grpSpPr>
          <a:xfrm>
            <a:off x="2819400" y="1295400"/>
            <a:ext cx="533400" cy="457200"/>
            <a:chOff x="762000" y="2667000"/>
            <a:chExt cx="533400" cy="457200"/>
          </a:xfrm>
        </p:grpSpPr>
        <p:grpSp>
          <p:nvGrpSpPr>
            <p:cNvPr id="70" name="Group 64"/>
            <p:cNvGrpSpPr>
              <a:grpSpLocks/>
            </p:cNvGrpSpPr>
            <p:nvPr/>
          </p:nvGrpSpPr>
          <p:grpSpPr bwMode="auto">
            <a:xfrm>
              <a:off x="914400" y="2667000"/>
              <a:ext cx="304800" cy="304800"/>
              <a:chOff x="7620000" y="1905000"/>
              <a:chExt cx="304800" cy="304800"/>
            </a:xfrm>
          </p:grpSpPr>
          <p:sp>
            <p:nvSpPr>
              <p:cNvPr id="71" name="Oval 26"/>
              <p:cNvSpPr>
                <a:spLocks noChangeArrowheads="1"/>
              </p:cNvSpPr>
              <p:nvPr/>
            </p:nvSpPr>
            <p:spPr bwMode="auto">
              <a:xfrm>
                <a:off x="76200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2" name="Oval 26"/>
              <p:cNvSpPr>
                <a:spLocks noChangeArrowheads="1"/>
              </p:cNvSpPr>
              <p:nvPr/>
            </p:nvSpPr>
            <p:spPr bwMode="auto">
              <a:xfrm>
                <a:off x="76962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3" name="Oval 26"/>
              <p:cNvSpPr>
                <a:spLocks noChangeArrowheads="1"/>
              </p:cNvSpPr>
              <p:nvPr/>
            </p:nvSpPr>
            <p:spPr bwMode="auto">
              <a:xfrm>
                <a:off x="76962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4" name="Oval 26"/>
              <p:cNvSpPr>
                <a:spLocks noChangeArrowheads="1"/>
              </p:cNvSpPr>
              <p:nvPr/>
            </p:nvSpPr>
            <p:spPr bwMode="auto">
              <a:xfrm>
                <a:off x="76200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75" name="Group 64"/>
            <p:cNvGrpSpPr>
              <a:grpSpLocks/>
            </p:cNvGrpSpPr>
            <p:nvPr/>
          </p:nvGrpSpPr>
          <p:grpSpPr bwMode="auto">
            <a:xfrm>
              <a:off x="762000" y="2743200"/>
              <a:ext cx="304800" cy="304800"/>
              <a:chOff x="7620000" y="1905000"/>
              <a:chExt cx="304800" cy="304800"/>
            </a:xfrm>
          </p:grpSpPr>
          <p:sp>
            <p:nvSpPr>
              <p:cNvPr id="76" name="Oval 26"/>
              <p:cNvSpPr>
                <a:spLocks noChangeArrowheads="1"/>
              </p:cNvSpPr>
              <p:nvPr/>
            </p:nvSpPr>
            <p:spPr bwMode="auto">
              <a:xfrm>
                <a:off x="76200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7" name="Oval 26"/>
              <p:cNvSpPr>
                <a:spLocks noChangeArrowheads="1"/>
              </p:cNvSpPr>
              <p:nvPr/>
            </p:nvSpPr>
            <p:spPr bwMode="auto">
              <a:xfrm>
                <a:off x="76962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8" name="Oval 26"/>
              <p:cNvSpPr>
                <a:spLocks noChangeArrowheads="1"/>
              </p:cNvSpPr>
              <p:nvPr/>
            </p:nvSpPr>
            <p:spPr bwMode="auto">
              <a:xfrm>
                <a:off x="76962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9" name="Oval 26"/>
              <p:cNvSpPr>
                <a:spLocks noChangeArrowheads="1"/>
              </p:cNvSpPr>
              <p:nvPr/>
            </p:nvSpPr>
            <p:spPr bwMode="auto">
              <a:xfrm>
                <a:off x="76200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80" name="Group 64"/>
            <p:cNvGrpSpPr>
              <a:grpSpLocks/>
            </p:cNvGrpSpPr>
            <p:nvPr/>
          </p:nvGrpSpPr>
          <p:grpSpPr bwMode="auto">
            <a:xfrm>
              <a:off x="990600" y="2819400"/>
              <a:ext cx="304800" cy="304800"/>
              <a:chOff x="7620000" y="1905000"/>
              <a:chExt cx="304800" cy="304800"/>
            </a:xfrm>
          </p:grpSpPr>
          <p:sp>
            <p:nvSpPr>
              <p:cNvPr id="81" name="Oval 26"/>
              <p:cNvSpPr>
                <a:spLocks noChangeArrowheads="1"/>
              </p:cNvSpPr>
              <p:nvPr/>
            </p:nvSpPr>
            <p:spPr bwMode="auto">
              <a:xfrm>
                <a:off x="76200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2" name="Oval 26"/>
              <p:cNvSpPr>
                <a:spLocks noChangeArrowheads="1"/>
              </p:cNvSpPr>
              <p:nvPr/>
            </p:nvSpPr>
            <p:spPr bwMode="auto">
              <a:xfrm>
                <a:off x="7696200" y="19050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3" name="Oval 26"/>
              <p:cNvSpPr>
                <a:spLocks noChangeArrowheads="1"/>
              </p:cNvSpPr>
              <p:nvPr/>
            </p:nvSpPr>
            <p:spPr bwMode="auto">
              <a:xfrm>
                <a:off x="76962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4" name="Oval 26"/>
              <p:cNvSpPr>
                <a:spLocks noChangeArrowheads="1"/>
              </p:cNvSpPr>
              <p:nvPr/>
            </p:nvSpPr>
            <p:spPr bwMode="auto">
              <a:xfrm>
                <a:off x="7620000" y="1981200"/>
                <a:ext cx="228600" cy="228600"/>
              </a:xfrm>
              <a:prstGeom prst="ellipse">
                <a:avLst/>
              </a:prstGeom>
              <a:gradFill rotWithShape="0">
                <a:gsLst>
                  <a:gs pos="0">
                    <a:srgbClr val="CCE0CC"/>
                  </a:gs>
                  <a:gs pos="100000">
                    <a:srgbClr val="0066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102" name="Group 101"/>
          <p:cNvGrpSpPr>
            <a:grpSpLocks/>
          </p:cNvGrpSpPr>
          <p:nvPr/>
        </p:nvGrpSpPr>
        <p:grpSpPr bwMode="auto">
          <a:xfrm>
            <a:off x="4648200" y="1371600"/>
            <a:ext cx="304800" cy="304800"/>
            <a:chOff x="7620000" y="1905000"/>
            <a:chExt cx="304800" cy="304800"/>
          </a:xfrm>
        </p:grpSpPr>
        <p:sp>
          <p:nvSpPr>
            <p:cNvPr id="103" name="Oval 26"/>
            <p:cNvSpPr>
              <a:spLocks noChangeArrowheads="1"/>
            </p:cNvSpPr>
            <p:nvPr/>
          </p:nvSpPr>
          <p:spPr bwMode="auto">
            <a:xfrm>
              <a:off x="7620000" y="19050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CE0CC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" name="Oval 26"/>
            <p:cNvSpPr>
              <a:spLocks noChangeArrowheads="1"/>
            </p:cNvSpPr>
            <p:nvPr/>
          </p:nvSpPr>
          <p:spPr bwMode="auto">
            <a:xfrm>
              <a:off x="7696200" y="19050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CE0CC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5" name="Oval 26"/>
            <p:cNvSpPr>
              <a:spLocks noChangeArrowheads="1"/>
            </p:cNvSpPr>
            <p:nvPr/>
          </p:nvSpPr>
          <p:spPr bwMode="auto">
            <a:xfrm>
              <a:off x="7696200" y="1981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CE0CC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6" name="Oval 26"/>
            <p:cNvSpPr>
              <a:spLocks noChangeArrowheads="1"/>
            </p:cNvSpPr>
            <p:nvPr/>
          </p:nvSpPr>
          <p:spPr bwMode="auto">
            <a:xfrm>
              <a:off x="7620000" y="1981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CCE0CC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4875E-6 L 0.06667 3.34875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875E-6 L 0.075 3.34875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3.34875E-6 L 0.2 3.34875E-6 " pathEditMode="relative" ptsTypes="AA">
                                      <p:cBhvr>
                                        <p:cTn id="2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134"/>
          <p:cNvSpPr txBox="1">
            <a:spLocks noChangeArrowheads="1"/>
          </p:cNvSpPr>
          <p:nvPr/>
        </p:nvSpPr>
        <p:spPr bwMode="auto">
          <a:xfrm>
            <a:off x="2684463" y="228600"/>
            <a:ext cx="3563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65520" tIns="63720" rIns="65520" bIns="32760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1pPr>
            <a:lvl2pPr marL="739775" indent="-282575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defRPr/>
            </a:pPr>
            <a:r>
              <a:rPr lang="en-US" sz="36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Examples</a:t>
            </a:r>
          </a:p>
        </p:txBody>
      </p:sp>
      <p:sp>
        <p:nvSpPr>
          <p:cNvPr id="27" name="Text Box 265"/>
          <p:cNvSpPr txBox="1">
            <a:spLocks noChangeArrowheads="1"/>
          </p:cNvSpPr>
          <p:nvPr/>
        </p:nvSpPr>
        <p:spPr bwMode="auto">
          <a:xfrm>
            <a:off x="1524000" y="762000"/>
            <a:ext cx="1066800" cy="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i="0" dirty="0" smtClean="0">
                <a:solidFill>
                  <a:srgbClr val="1F497D"/>
                </a:solidFill>
                <a:latin typeface="Arial" pitchFamily="34" charset="0"/>
                <a:ea typeface="DejaVu Sans"/>
                <a:cs typeface="DejaVu Sans"/>
              </a:rPr>
              <a:t>Counter</a:t>
            </a:r>
            <a:endParaRPr lang="en-US" i="0" dirty="0">
              <a:solidFill>
                <a:srgbClr val="1F497D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28" name="Text Box 265"/>
          <p:cNvSpPr txBox="1">
            <a:spLocks noChangeArrowheads="1"/>
          </p:cNvSpPr>
          <p:nvPr/>
        </p:nvSpPr>
        <p:spPr bwMode="auto">
          <a:xfrm>
            <a:off x="6553200" y="762000"/>
            <a:ext cx="1371600" cy="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600" tIns="33480" rIns="66600" bIns="3348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i="0" dirty="0" smtClean="0">
                <a:solidFill>
                  <a:srgbClr val="1F497D"/>
                </a:solidFill>
                <a:latin typeface="Arial" pitchFamily="34" charset="0"/>
                <a:ea typeface="DejaVu Sans"/>
                <a:cs typeface="DejaVu Sans"/>
              </a:rPr>
              <a:t>4-point FFT</a:t>
            </a:r>
            <a:endParaRPr lang="en-US" i="0" dirty="0">
              <a:solidFill>
                <a:srgbClr val="1F497D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325234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2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114800"/>
            <a:ext cx="3367088" cy="259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2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1447800"/>
            <a:ext cx="5029200" cy="95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2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2819400"/>
            <a:ext cx="4572000" cy="36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UA@EEMIMCNFUVWXY5MJ" val="3714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6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8AA"/>
      </a:accent5>
      <a:accent6>
        <a:srgbClr val="2D2D8A"/>
      </a:accent6>
      <a:hlink>
        <a:srgbClr val="0000FF"/>
      </a:hlink>
      <a:folHlink>
        <a:srgbClr val="6633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6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2D2D8A"/>
        </a:accent6>
        <a:hlink>
          <a:srgbClr val="0000FF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78999"/>
              </a:schemeClr>
            </a:gs>
            <a:gs pos="50000">
              <a:srgbClr val="FFFFFF">
                <a:alpha val="50999"/>
              </a:srgbClr>
            </a:gs>
            <a:gs pos="100000">
              <a:schemeClr val="accent1">
                <a:alpha val="78999"/>
              </a:schemeClr>
            </a:gs>
          </a:gsLst>
          <a:lin ang="189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78999"/>
              </a:schemeClr>
            </a:gs>
            <a:gs pos="50000">
              <a:srgbClr val="FFFFFF">
                <a:alpha val="50999"/>
              </a:srgbClr>
            </a:gs>
            <a:gs pos="100000">
              <a:schemeClr val="accent1">
                <a:alpha val="78999"/>
              </a:schemeClr>
            </a:gs>
          </a:gsLst>
          <a:lin ang="189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Default Design">
  <a:themeElements>
    <a:clrScheme name="Default Design 13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0066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8AA"/>
      </a:accent5>
      <a:accent6>
        <a:srgbClr val="2D2D8A"/>
      </a:accent6>
      <a:hlink>
        <a:srgbClr val="0000FF"/>
      </a:hlink>
      <a:folHlink>
        <a:srgbClr val="6633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i="0"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0066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2D2D8A"/>
        </a:accent6>
        <a:hlink>
          <a:srgbClr val="0000FF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21434</TotalTime>
  <Words>243</Words>
  <Application>Microsoft Office PowerPoint</Application>
  <PresentationFormat>On-screen Show (4:3)</PresentationFormat>
  <Paragraphs>60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Default Design</vt:lpstr>
      <vt:lpstr>1_Default Design</vt:lpstr>
      <vt:lpstr>4_Default Design</vt:lpstr>
      <vt:lpstr>Office Theme</vt:lpstr>
      <vt:lpstr>Synchronous Sequential Computation with Molecular Reactions</vt:lpstr>
      <vt:lpstr>Slide 2</vt:lpstr>
      <vt:lpstr>Slide 3</vt:lpstr>
      <vt:lpstr>From Chemical Reactions to Differential Equations</vt:lpstr>
      <vt:lpstr>From Input/Output Specification to Chemical Reactions?</vt:lpstr>
      <vt:lpstr>Slide 6</vt:lpstr>
      <vt:lpstr>Slide 7</vt:lpstr>
      <vt:lpstr>Slide 8</vt:lpstr>
      <vt:lpstr>Slide 9</vt:lpstr>
      <vt:lpstr>Discussion</vt:lpstr>
      <vt:lpstr>Slide 11</vt:lpstr>
    </vt:vector>
  </TitlesOfParts>
  <Company>University of Minnesota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Engineers Doing Biology</dc:title>
  <dc:creator>Marc Riedel</dc:creator>
  <cp:lastModifiedBy>Admin</cp:lastModifiedBy>
  <cp:revision>755</cp:revision>
  <dcterms:created xsi:type="dcterms:W3CDTF">2007-11-18T20:43:42Z</dcterms:created>
  <dcterms:modified xsi:type="dcterms:W3CDTF">2011-06-09T20:12:12Z</dcterms:modified>
</cp:coreProperties>
</file>