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9" r:id="rId3"/>
    <p:sldMasterId id="2147484113" r:id="rId4"/>
    <p:sldMasterId id="2147484203" r:id="rId5"/>
    <p:sldMasterId id="2147484215" r:id="rId6"/>
    <p:sldMasterId id="2147484227" r:id="rId7"/>
  </p:sldMasterIdLst>
  <p:notesMasterIdLst>
    <p:notesMasterId r:id="rId64"/>
  </p:notesMasterIdLst>
  <p:handoutMasterIdLst>
    <p:handoutMasterId r:id="rId65"/>
  </p:handoutMasterIdLst>
  <p:sldIdLst>
    <p:sldId id="536" r:id="rId8"/>
    <p:sldId id="911" r:id="rId9"/>
    <p:sldId id="926" r:id="rId10"/>
    <p:sldId id="907" r:id="rId11"/>
    <p:sldId id="908" r:id="rId12"/>
    <p:sldId id="913" r:id="rId13"/>
    <p:sldId id="914" r:id="rId14"/>
    <p:sldId id="915" r:id="rId15"/>
    <p:sldId id="916" r:id="rId16"/>
    <p:sldId id="917" r:id="rId17"/>
    <p:sldId id="918" r:id="rId18"/>
    <p:sldId id="919" r:id="rId19"/>
    <p:sldId id="920" r:id="rId20"/>
    <p:sldId id="921" r:id="rId21"/>
    <p:sldId id="922" r:id="rId22"/>
    <p:sldId id="923" r:id="rId23"/>
    <p:sldId id="924" r:id="rId24"/>
    <p:sldId id="925" r:id="rId25"/>
    <p:sldId id="952" r:id="rId26"/>
    <p:sldId id="953" r:id="rId27"/>
    <p:sldId id="951" r:id="rId28"/>
    <p:sldId id="954" r:id="rId29"/>
    <p:sldId id="928" r:id="rId30"/>
    <p:sldId id="929" r:id="rId31"/>
    <p:sldId id="930" r:id="rId32"/>
    <p:sldId id="955" r:id="rId33"/>
    <p:sldId id="956" r:id="rId34"/>
    <p:sldId id="932" r:id="rId35"/>
    <p:sldId id="884" r:id="rId36"/>
    <p:sldId id="904" r:id="rId37"/>
    <p:sldId id="901" r:id="rId38"/>
    <p:sldId id="909" r:id="rId39"/>
    <p:sldId id="910" r:id="rId40"/>
    <p:sldId id="898" r:id="rId41"/>
    <p:sldId id="957" r:id="rId42"/>
    <p:sldId id="958" r:id="rId43"/>
    <p:sldId id="933" r:id="rId44"/>
    <p:sldId id="934" r:id="rId45"/>
    <p:sldId id="935" r:id="rId46"/>
    <p:sldId id="936" r:id="rId47"/>
    <p:sldId id="937" r:id="rId48"/>
    <p:sldId id="938" r:id="rId49"/>
    <p:sldId id="939" r:id="rId50"/>
    <p:sldId id="940" r:id="rId51"/>
    <p:sldId id="941" r:id="rId52"/>
    <p:sldId id="943" r:id="rId53"/>
    <p:sldId id="944" r:id="rId54"/>
    <p:sldId id="945" r:id="rId55"/>
    <p:sldId id="946" r:id="rId56"/>
    <p:sldId id="897" r:id="rId57"/>
    <p:sldId id="947" r:id="rId58"/>
    <p:sldId id="948" r:id="rId59"/>
    <p:sldId id="949" r:id="rId60"/>
    <p:sldId id="959" r:id="rId61"/>
    <p:sldId id="950" r:id="rId62"/>
    <p:sldId id="960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  <a:srgbClr val="663300"/>
    <a:srgbClr val="FFFFCC"/>
    <a:srgbClr val="FFCC00"/>
    <a:srgbClr val="FF33CC"/>
    <a:srgbClr val="80808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0" autoAdjust="0"/>
    <p:restoredTop sz="92353" autoAdjust="0"/>
  </p:normalViewPr>
  <p:slideViewPr>
    <p:cSldViewPr>
      <p:cViewPr>
        <p:scale>
          <a:sx n="70" d="100"/>
          <a:sy n="70" d="100"/>
        </p:scale>
        <p:origin x="-1008" y="-7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472" y="-113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9CBCBF08-395B-44FB-8C03-C51EB285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05823E95-6C7D-45DC-B98E-2D0CC68F1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320A61-D36D-4811-B0C7-B81AC96244AC}" type="slidenum">
              <a:rPr lang="en-US" sz="1200" i="0">
                <a:latin typeface="Arial" pitchFamily="34" charset="0"/>
              </a:rPr>
              <a:pPr algn="r"/>
              <a:t>1</a:t>
            </a:fld>
            <a:endParaRPr lang="en-US" sz="1200" i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animation;</a:t>
            </a:r>
            <a:r>
              <a:rPr lang="en-US" baseline="0" dirty="0" smtClean="0"/>
              <a:t>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on “Concentration”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Spend less time; get the LF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Color-code</a:t>
            </a:r>
            <a:r>
              <a:rPr lang="en-US" baseline="0" dirty="0" smtClean="0"/>
              <a:t>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synchronization.</a:t>
            </a:r>
            <a:r>
              <a:rPr lang="en-US" baseline="0" dirty="0" smtClean="0"/>
              <a:t> Put y[n]=.5x[n-1]+.5[n]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SPECIFIC</a:t>
            </a:r>
            <a:r>
              <a:rPr lang="en-US" baseline="0" dirty="0" smtClean="0"/>
              <a:t>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fire to completion/subscripts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</a:t>
            </a:r>
            <a:r>
              <a:rPr lang="en-US" dirty="0" err="1" smtClean="0"/>
              <a:t>sth</a:t>
            </a:r>
            <a:r>
              <a:rPr lang="en-US" baseline="0" dirty="0" smtClean="0"/>
              <a:t> about \phi  / animation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513-8F36-4344-B588-9C66C980A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8A-5F78-4CA3-995B-39E8A0FB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2AC-6FD0-4724-B510-EC8C5F548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BCF2-9AFD-46E2-9CC1-AE272C258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766F-A8CB-422E-B3A2-EBBB3B01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9F93-21E2-4960-A9F6-1E0D3900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17AC-1FEA-4941-A640-F7D3361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2B90F-3D8D-4A08-92E7-DA8B034F1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352A-7DE7-44B9-BC12-F3DC5390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E05B-90DB-4AF2-9BF8-CAAA6EB66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3972-906F-4FD1-8598-0661BFF09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F8F-6B2E-4D73-B598-6D5FEC28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7489-1598-42BB-9ECE-16331005C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FCE0-6899-4DA3-AAF9-FD52D45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CE0C-860F-4DC2-8441-830BA4457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7571-7F4C-4FE9-BF5D-7EE0F27E9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4B65-716C-4222-BB39-5D7DB880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742-0715-4FD6-915A-6AAE5A88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8DE4-54CD-4251-BEAE-4DD18D9D5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EB40-0213-48A9-B4BC-757741659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03AA0-9A6F-46B4-A77B-2AF69D60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1D36-02F7-4CF5-A871-B250F14C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1A1C-DD57-4A38-ACE6-8DD04C1A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35D8-949C-4F6A-BAE9-3DE2C0B4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04E7-030C-4F48-B43A-DDAF08483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952D-BA95-462A-B368-E985BCE23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0D46-51A4-466B-9A9A-E34AC1B8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4F913AF2-B5D5-45E5-9B89-5EBA3DDFF5B4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DDE58F0-88F4-47C9-98CD-90137822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1AAF9E2-A8A2-4A10-A4CE-8224D3A0042F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904D088-602C-4900-8BC2-F9D83D04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B825B83E-B4F1-43B6-89D8-51F9304F2FFB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3F12DB12-5456-40A2-9EE2-471CD3EB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A1B35075-E935-41A4-8D33-D9B57466E608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FFE30A8-1ECF-4CD6-B20F-DE02CEACA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58CB10CE-7ED6-41DB-A7BE-0F471D653296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99FB1BD-5910-4BD4-88BD-47DB25588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C9EAF69C-45ED-4DA5-A7FC-4A890B71189B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C1DF50FB-814F-4E89-A8DC-D37E030B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E22-993C-4EF8-96EB-04CC62DE8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57863BCE-A843-43B7-8788-91039FA7C6D3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00CD2F9E-7297-4A9E-9C86-66D5B95F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79E3AB3-42E7-44A8-8117-98C7EE51FB87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9B2DF78-4E6A-4CFC-A7DF-5AA0F959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2CC7833D-C1BF-4BBA-A3DF-D53D9787DF08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E300C94A-5798-4687-9C77-BDD3BB6C8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0F792D04-2BF7-482F-9324-3D5218B4A823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3DC12434-284C-4783-8801-1E8FF487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8A4D1A66-648C-4B09-AEFC-452AC04131E0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Constantia" pitchFamily="18" charset="0"/>
              </a:defRPr>
            </a:lvl1pPr>
          </a:lstStyle>
          <a:p>
            <a:pPr>
              <a:defRPr/>
            </a:pPr>
            <a:fld id="{6516B947-7DC8-4F03-9C20-698D63D0B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513-8F36-4344-B588-9C66C980A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F8F-6B2E-4D73-B598-6D5FEC28A0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1A1C-DD57-4A38-ACE6-8DD04C1A3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E22-993C-4EF8-96EB-04CC62DE8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29B-F4D5-46B7-8E13-856002C31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29B-F4D5-46B7-8E13-856002C3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DED-F568-4071-8F0C-09DAEDD7D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8BCB-89BB-4202-8367-259CC8973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E059-8FA9-4040-B0C5-136AE6738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8599-0301-4663-BCE6-19FBFDEDB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8A-5F78-4CA3-995B-39E8A0FB2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2AC-6FD0-4724-B510-EC8C5F548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513-8F36-4344-B588-9C66C980A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F8F-6B2E-4D73-B598-6D5FEC28A0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1A1C-DD57-4A38-ACE6-8DD04C1A3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E22-993C-4EF8-96EB-04CC62DE8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DED-F568-4071-8F0C-09DAEDD7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29B-F4D5-46B7-8E13-856002C31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DED-F568-4071-8F0C-09DAEDD7D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8BCB-89BB-4202-8367-259CC8973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E059-8FA9-4040-B0C5-136AE6738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8599-0301-4663-BCE6-19FBFDEDB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8A-5F78-4CA3-995B-39E8A0FB2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2AC-6FD0-4724-B510-EC8C5F548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513-8F36-4344-B588-9C66C980A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F8F-6B2E-4D73-B598-6D5FEC28A0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1A1C-DD57-4A38-ACE6-8DD04C1A3C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8BCB-89BB-4202-8367-259CC897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E22-993C-4EF8-96EB-04CC62DE8C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29B-F4D5-46B7-8E13-856002C31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DED-F568-4071-8F0C-09DAEDD7D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8BCB-89BB-4202-8367-259CC8973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E059-8FA9-4040-B0C5-136AE6738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8599-0301-4663-BCE6-19FBFDEDB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C78A-5F78-4CA3-995B-39E8A0FB2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A2AC-6FD0-4724-B510-EC8C5F548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E059-8FA9-4040-B0C5-136AE6738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8599-0301-4663-BCE6-19FBFDED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97EF1379-EACC-4301-A09F-6B4101BF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80279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latin typeface="Times New Roman" pitchFamily="18" charset="0"/>
              </a:defRPr>
            </a:lvl1pPr>
          </a:lstStyle>
          <a:p>
            <a:pPr>
              <a:defRPr/>
            </a:pPr>
            <a:fld id="{8CAE49FA-9AB3-4C39-BC72-58D34D60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1" name="Group 46"/>
          <p:cNvGrpSpPr>
            <a:grpSpLocks/>
          </p:cNvGrpSpPr>
          <p:nvPr/>
        </p:nvGrpSpPr>
        <p:grpSpPr bwMode="auto">
          <a:xfrm>
            <a:off x="11113" y="1103313"/>
            <a:ext cx="9132887" cy="98425"/>
            <a:chOff x="3" y="1092"/>
            <a:chExt cx="5753" cy="96"/>
          </a:xfrm>
        </p:grpSpPr>
        <p:sp>
          <p:nvSpPr>
            <p:cNvPr id="1322031" name="Rectangle 47"/>
            <p:cNvSpPr>
              <a:spLocks noChangeArrowheads="1"/>
            </p:cNvSpPr>
            <p:nvPr/>
          </p:nvSpPr>
          <p:spPr bwMode="auto">
            <a:xfrm>
              <a:off x="3" y="1092"/>
              <a:ext cx="5753" cy="4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32" name="Rectangle 48"/>
            <p:cNvSpPr>
              <a:spLocks noChangeArrowheads="1"/>
            </p:cNvSpPr>
            <p:nvPr/>
          </p:nvSpPr>
          <p:spPr bwMode="auto">
            <a:xfrm>
              <a:off x="3" y="1165"/>
              <a:ext cx="5753" cy="23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rgbClr val="33660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4102" name="Picture 90" descr="DNA_thumbnail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68011">
            <a:off x="-228600" y="115888"/>
            <a:ext cx="8937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3" name="Group 91"/>
          <p:cNvGrpSpPr>
            <a:grpSpLocks noChangeAspect="1"/>
          </p:cNvGrpSpPr>
          <p:nvPr/>
        </p:nvGrpSpPr>
        <p:grpSpPr bwMode="auto">
          <a:xfrm rot="-8816">
            <a:off x="422275" y="109538"/>
            <a:ext cx="606425" cy="346075"/>
            <a:chOff x="1584" y="2544"/>
            <a:chExt cx="956" cy="543"/>
          </a:xfrm>
        </p:grpSpPr>
        <p:sp>
          <p:nvSpPr>
            <p:cNvPr id="1322076" name="Freeform 92"/>
            <p:cNvSpPr>
              <a:spLocks noChangeAspect="1" noEditPoints="1"/>
            </p:cNvSpPr>
            <p:nvPr/>
          </p:nvSpPr>
          <p:spPr bwMode="auto">
            <a:xfrm>
              <a:off x="1807" y="2691"/>
              <a:ext cx="706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3" y="0"/>
                </a:cxn>
                <a:cxn ang="0">
                  <a:pos x="0" y="177"/>
                </a:cxn>
                <a:cxn ang="0">
                  <a:pos x="353" y="177"/>
                </a:cxn>
                <a:cxn ang="0">
                  <a:pos x="705" y="88"/>
                </a:cxn>
                <a:cxn ang="0">
                  <a:pos x="353" y="88"/>
                </a:cxn>
              </a:cxnLst>
              <a:rect l="0" t="0" r="r" b="b"/>
              <a:pathLst>
                <a:path w="705" h="177">
                  <a:moveTo>
                    <a:pt x="0" y="0"/>
                  </a:moveTo>
                  <a:lnTo>
                    <a:pt x="353" y="0"/>
                  </a:lnTo>
                  <a:moveTo>
                    <a:pt x="0" y="177"/>
                  </a:moveTo>
                  <a:lnTo>
                    <a:pt x="353" y="177"/>
                  </a:lnTo>
                  <a:moveTo>
                    <a:pt x="705" y="88"/>
                  </a:moveTo>
                  <a:lnTo>
                    <a:pt x="353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7" name="Freeform 93"/>
            <p:cNvSpPr>
              <a:spLocks noChangeAspect="1"/>
            </p:cNvSpPr>
            <p:nvPr/>
          </p:nvSpPr>
          <p:spPr bwMode="auto">
            <a:xfrm>
              <a:off x="1932" y="2604"/>
              <a:ext cx="458" cy="354"/>
            </a:xfrm>
            <a:custGeom>
              <a:avLst/>
              <a:gdLst/>
              <a:ahLst/>
              <a:cxnLst>
                <a:cxn ang="0">
                  <a:pos x="592" y="227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7"/>
                </a:cxn>
              </a:cxnLst>
              <a:rect l="0" t="0" r="r" b="b"/>
              <a:pathLst>
                <a:path w="592" h="455">
                  <a:moveTo>
                    <a:pt x="592" y="227"/>
                  </a:moveTo>
                  <a:cubicBezTo>
                    <a:pt x="521" y="339"/>
                    <a:pt x="367" y="424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gamma/>
                    <a:tint val="43922"/>
                    <a:invGamma/>
                  </a:srgb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8" name="Freeform 94"/>
            <p:cNvSpPr>
              <a:spLocks noChangeAspect="1" noEditPoints="1"/>
            </p:cNvSpPr>
            <p:nvPr/>
          </p:nvSpPr>
          <p:spPr bwMode="auto">
            <a:xfrm>
              <a:off x="1884" y="2604"/>
              <a:ext cx="506" cy="354"/>
            </a:xfrm>
            <a:custGeom>
              <a:avLst/>
              <a:gdLst/>
              <a:ahLst/>
              <a:cxnLst>
                <a:cxn ang="0">
                  <a:pos x="651" y="227"/>
                </a:cxn>
                <a:cxn ang="0">
                  <a:pos x="237" y="455"/>
                </a:cxn>
                <a:cxn ang="0">
                  <a:pos x="237" y="455"/>
                </a:cxn>
                <a:cxn ang="0">
                  <a:pos x="59" y="455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237" y="0"/>
                </a:cxn>
                <a:cxn ang="0">
                  <a:pos x="651" y="227"/>
                </a:cxn>
                <a:cxn ang="0">
                  <a:pos x="0" y="455"/>
                </a:cxn>
                <a:cxn ang="0">
                  <a:pos x="0" y="0"/>
                </a:cxn>
              </a:cxnLst>
              <a:rect l="0" t="0" r="r" b="b"/>
              <a:pathLst>
                <a:path w="651" h="455">
                  <a:moveTo>
                    <a:pt x="651" y="227"/>
                  </a:moveTo>
                  <a:cubicBezTo>
                    <a:pt x="580" y="339"/>
                    <a:pt x="426" y="424"/>
                    <a:pt x="237" y="455"/>
                  </a:cubicBezTo>
                  <a:lnTo>
                    <a:pt x="237" y="455"/>
                  </a:lnTo>
                  <a:lnTo>
                    <a:pt x="59" y="455"/>
                  </a:lnTo>
                  <a:cubicBezTo>
                    <a:pt x="169" y="311"/>
                    <a:pt x="169" y="144"/>
                    <a:pt x="59" y="0"/>
                  </a:cubicBezTo>
                  <a:lnTo>
                    <a:pt x="59" y="0"/>
                  </a:lnTo>
                  <a:lnTo>
                    <a:pt x="237" y="0"/>
                  </a:lnTo>
                  <a:cubicBezTo>
                    <a:pt x="427" y="30"/>
                    <a:pt x="582" y="115"/>
                    <a:pt x="651" y="227"/>
                  </a:cubicBezTo>
                  <a:moveTo>
                    <a:pt x="0" y="455"/>
                  </a:moveTo>
                  <a:cubicBezTo>
                    <a:pt x="110" y="311"/>
                    <a:pt x="110" y="144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79" name="Freeform 95"/>
            <p:cNvSpPr>
              <a:spLocks noChangeAspect="1"/>
            </p:cNvSpPr>
            <p:nvPr/>
          </p:nvSpPr>
          <p:spPr bwMode="auto">
            <a:xfrm>
              <a:off x="1557" y="2543"/>
              <a:ext cx="250" cy="172"/>
            </a:xfrm>
            <a:custGeom>
              <a:avLst/>
              <a:gdLst/>
              <a:ahLst/>
              <a:cxnLst>
                <a:cxn ang="0">
                  <a:pos x="251" y="175"/>
                </a:cxn>
                <a:cxn ang="0">
                  <a:pos x="0" y="0"/>
                </a:cxn>
              </a:cxnLst>
              <a:rect l="0" t="0" r="r" b="b"/>
              <a:pathLst>
                <a:path w="251" h="175">
                  <a:moveTo>
                    <a:pt x="251" y="175"/>
                  </a:moveTo>
                  <a:cubicBezTo>
                    <a:pt x="125" y="175"/>
                    <a:pt x="125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0" name="Freeform 96"/>
            <p:cNvSpPr>
              <a:spLocks noChangeAspect="1"/>
            </p:cNvSpPr>
            <p:nvPr/>
          </p:nvSpPr>
          <p:spPr bwMode="auto">
            <a:xfrm>
              <a:off x="1584" y="2894"/>
              <a:ext cx="250" cy="19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191"/>
                </a:cxn>
              </a:cxnLst>
              <a:rect l="0" t="0" r="r" b="b"/>
              <a:pathLst>
                <a:path w="251" h="191">
                  <a:moveTo>
                    <a:pt x="251" y="0"/>
                  </a:moveTo>
                  <a:cubicBezTo>
                    <a:pt x="125" y="0"/>
                    <a:pt x="125" y="191"/>
                    <a:pt x="0" y="191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4104" name="Group 97"/>
          <p:cNvGrpSpPr>
            <a:grpSpLocks noChangeAspect="1"/>
          </p:cNvGrpSpPr>
          <p:nvPr/>
        </p:nvGrpSpPr>
        <p:grpSpPr bwMode="auto">
          <a:xfrm>
            <a:off x="420688" y="654050"/>
            <a:ext cx="582612" cy="342900"/>
            <a:chOff x="1163" y="3454"/>
            <a:chExt cx="917" cy="539"/>
          </a:xfrm>
        </p:grpSpPr>
        <p:sp>
          <p:nvSpPr>
            <p:cNvPr id="1322082" name="Freeform 98"/>
            <p:cNvSpPr>
              <a:spLocks noChangeAspect="1"/>
            </p:cNvSpPr>
            <p:nvPr/>
          </p:nvSpPr>
          <p:spPr bwMode="auto">
            <a:xfrm flipV="1">
              <a:off x="1928" y="3654"/>
              <a:ext cx="152" cy="75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0" y="0"/>
                </a:cxn>
              </a:cxnLst>
              <a:rect l="0" t="0" r="r" b="b"/>
              <a:pathLst>
                <a:path w="191">
                  <a:moveTo>
                    <a:pt x="191" y="0"/>
                  </a:moveTo>
                  <a:cubicBezTo>
                    <a:pt x="126" y="0"/>
                    <a:pt x="47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3" name="Freeform 99"/>
            <p:cNvSpPr>
              <a:spLocks noChangeAspect="1" noEditPoints="1"/>
            </p:cNvSpPr>
            <p:nvPr/>
          </p:nvSpPr>
          <p:spPr bwMode="auto">
            <a:xfrm>
              <a:off x="1363" y="3641"/>
              <a:ext cx="530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3" y="0"/>
                </a:cxn>
                <a:cxn ang="0">
                  <a:pos x="0" y="176"/>
                </a:cxn>
                <a:cxn ang="0">
                  <a:pos x="353" y="176"/>
                </a:cxn>
                <a:cxn ang="0">
                  <a:pos x="705" y="88"/>
                </a:cxn>
                <a:cxn ang="0">
                  <a:pos x="353" y="88"/>
                </a:cxn>
              </a:cxnLst>
              <a:rect l="0" t="0" r="r" b="b"/>
              <a:pathLst>
                <a:path w="705" h="176">
                  <a:moveTo>
                    <a:pt x="0" y="0"/>
                  </a:moveTo>
                  <a:lnTo>
                    <a:pt x="353" y="0"/>
                  </a:lnTo>
                  <a:moveTo>
                    <a:pt x="0" y="176"/>
                  </a:moveTo>
                  <a:lnTo>
                    <a:pt x="353" y="176"/>
                  </a:lnTo>
                  <a:moveTo>
                    <a:pt x="705" y="88"/>
                  </a:moveTo>
                  <a:lnTo>
                    <a:pt x="353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4" name="Freeform 100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592" y="228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8"/>
                </a:cxn>
              </a:cxnLst>
              <a:rect l="0" t="0" r="r" b="b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5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8"/>
                  </a:cubicBez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5" name="Freeform 101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592" y="228"/>
                </a:cxn>
                <a:cxn ang="0">
                  <a:pos x="178" y="455"/>
                </a:cxn>
                <a:cxn ang="0">
                  <a:pos x="178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592" y="228"/>
                </a:cxn>
              </a:cxnLst>
              <a:rect l="0" t="0" r="r" b="b"/>
              <a:pathLst>
                <a:path w="592" h="455">
                  <a:moveTo>
                    <a:pt x="592" y="228"/>
                  </a:moveTo>
                  <a:cubicBezTo>
                    <a:pt x="521" y="340"/>
                    <a:pt x="367" y="425"/>
                    <a:pt x="178" y="455"/>
                  </a:cubicBezTo>
                  <a:lnTo>
                    <a:pt x="178" y="455"/>
                  </a:lnTo>
                  <a:lnTo>
                    <a:pt x="0" y="455"/>
                  </a:lnTo>
                  <a:cubicBezTo>
                    <a:pt x="110" y="311"/>
                    <a:pt x="110" y="144"/>
                    <a:pt x="0" y="0"/>
                  </a:cubicBezTo>
                  <a:lnTo>
                    <a:pt x="0" y="0"/>
                  </a:lnTo>
                  <a:lnTo>
                    <a:pt x="178" y="0"/>
                  </a:lnTo>
                  <a:cubicBezTo>
                    <a:pt x="368" y="30"/>
                    <a:pt x="523" y="115"/>
                    <a:pt x="592" y="228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6" name="Freeform 102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365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365" y="0"/>
                </a:cxn>
                <a:cxn ang="0">
                  <a:pos x="592" y="228"/>
                </a:cxn>
                <a:cxn ang="0">
                  <a:pos x="365" y="455"/>
                </a:cxn>
                <a:cxn ang="0">
                  <a:pos x="365" y="455"/>
                </a:cxn>
              </a:cxnLst>
              <a:rect l="0" t="0" r="r" b="b"/>
              <a:pathLst>
                <a:path w="592" h="455">
                  <a:moveTo>
                    <a:pt x="365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5" y="0"/>
                  </a:lnTo>
                  <a:cubicBezTo>
                    <a:pt x="490" y="0"/>
                    <a:pt x="592" y="102"/>
                    <a:pt x="592" y="228"/>
                  </a:cubicBezTo>
                  <a:cubicBezTo>
                    <a:pt x="592" y="354"/>
                    <a:pt x="490" y="455"/>
                    <a:pt x="365" y="455"/>
                  </a:cubicBezTo>
                  <a:cubicBezTo>
                    <a:pt x="365" y="455"/>
                    <a:pt x="365" y="455"/>
                    <a:pt x="365" y="45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gamma/>
                    <a:tint val="43922"/>
                    <a:invGamma/>
                  </a:srgbClr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7" name="Freeform 103"/>
            <p:cNvSpPr>
              <a:spLocks noChangeAspect="1"/>
            </p:cNvSpPr>
            <p:nvPr/>
          </p:nvSpPr>
          <p:spPr bwMode="auto">
            <a:xfrm>
              <a:off x="1488" y="3551"/>
              <a:ext cx="457" cy="352"/>
            </a:xfrm>
            <a:custGeom>
              <a:avLst/>
              <a:gdLst/>
              <a:ahLst/>
              <a:cxnLst>
                <a:cxn ang="0">
                  <a:pos x="365" y="455"/>
                </a:cxn>
                <a:cxn ang="0">
                  <a:pos x="0" y="455"/>
                </a:cxn>
                <a:cxn ang="0">
                  <a:pos x="0" y="0"/>
                </a:cxn>
                <a:cxn ang="0">
                  <a:pos x="365" y="0"/>
                </a:cxn>
                <a:cxn ang="0">
                  <a:pos x="592" y="228"/>
                </a:cxn>
                <a:cxn ang="0">
                  <a:pos x="365" y="455"/>
                </a:cxn>
                <a:cxn ang="0">
                  <a:pos x="365" y="455"/>
                </a:cxn>
              </a:cxnLst>
              <a:rect l="0" t="0" r="r" b="b"/>
              <a:pathLst>
                <a:path w="592" h="455">
                  <a:moveTo>
                    <a:pt x="365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365" y="0"/>
                  </a:lnTo>
                  <a:cubicBezTo>
                    <a:pt x="490" y="0"/>
                    <a:pt x="592" y="102"/>
                    <a:pt x="592" y="228"/>
                  </a:cubicBezTo>
                  <a:cubicBezTo>
                    <a:pt x="592" y="354"/>
                    <a:pt x="490" y="455"/>
                    <a:pt x="365" y="455"/>
                  </a:cubicBezTo>
                  <a:cubicBezTo>
                    <a:pt x="365" y="455"/>
                    <a:pt x="365" y="455"/>
                    <a:pt x="365" y="455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8" name="Freeform 104"/>
            <p:cNvSpPr>
              <a:spLocks noChangeAspect="1"/>
            </p:cNvSpPr>
            <p:nvPr/>
          </p:nvSpPr>
          <p:spPr bwMode="auto">
            <a:xfrm>
              <a:off x="1163" y="3454"/>
              <a:ext cx="200" cy="187"/>
            </a:xfrm>
            <a:custGeom>
              <a:avLst/>
              <a:gdLst/>
              <a:ahLst/>
              <a:cxnLst>
                <a:cxn ang="0">
                  <a:pos x="201" y="187"/>
                </a:cxn>
                <a:cxn ang="0">
                  <a:pos x="0" y="0"/>
                </a:cxn>
              </a:cxnLst>
              <a:rect l="0" t="0" r="r" b="b"/>
              <a:pathLst>
                <a:path w="201" h="187">
                  <a:moveTo>
                    <a:pt x="201" y="187"/>
                  </a:moveTo>
                  <a:cubicBezTo>
                    <a:pt x="126" y="187"/>
                    <a:pt x="126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22089" name="Freeform 105"/>
            <p:cNvSpPr>
              <a:spLocks noChangeAspect="1"/>
            </p:cNvSpPr>
            <p:nvPr/>
          </p:nvSpPr>
          <p:spPr bwMode="auto">
            <a:xfrm>
              <a:off x="1163" y="3816"/>
              <a:ext cx="200" cy="17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0" y="176"/>
                </a:cxn>
              </a:cxnLst>
              <a:rect l="0" t="0" r="r" b="b"/>
              <a:pathLst>
                <a:path w="201" h="176">
                  <a:moveTo>
                    <a:pt x="201" y="0"/>
                  </a:moveTo>
                  <a:cubicBezTo>
                    <a:pt x="126" y="0"/>
                    <a:pt x="126" y="176"/>
                    <a:pt x="0" y="176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EB46ADC-F0A3-4BC7-A441-4C1A1555F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E5BF017-9DB9-45AB-93D0-912444406D16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2820A35-111F-4B5A-AC97-4ECA047E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97EF1379-EACC-4301-A09F-6B4101BF1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97EF1379-EACC-4301-A09F-6B4101BF1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Nov. 28,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Marc Riedel, DARPA LIBRA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97EF1379-EACC-4301-A09F-6B4101BF1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Digital Logic and Signal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Processing Computations with </a:t>
            </a:r>
            <a:r>
              <a:rPr lang="en-US" sz="3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Molecular Reactions</a:t>
            </a:r>
          </a:p>
        </p:txBody>
      </p: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11113" y="1371600"/>
            <a:ext cx="9132887" cy="152400"/>
            <a:chOff x="3" y="1092"/>
            <a:chExt cx="5753" cy="96"/>
          </a:xfrm>
        </p:grpSpPr>
        <p:sp>
          <p:nvSpPr>
            <p:cNvPr id="19505" name="Rectangle 17"/>
            <p:cNvSpPr>
              <a:spLocks noChangeArrowheads="1"/>
            </p:cNvSpPr>
            <p:nvPr/>
          </p:nvSpPr>
          <p:spPr bwMode="auto">
            <a:xfrm>
              <a:off x="3" y="1092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3366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pitchFamily="34" charset="0"/>
              </a:endParaRPr>
            </a:p>
          </p:txBody>
        </p:sp>
        <p:sp>
          <p:nvSpPr>
            <p:cNvPr id="19506" name="Rectangle 18"/>
            <p:cNvSpPr>
              <a:spLocks noChangeArrowheads="1"/>
            </p:cNvSpPr>
            <p:nvPr/>
          </p:nvSpPr>
          <p:spPr bwMode="auto">
            <a:xfrm>
              <a:off x="3" y="1164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3366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i="0">
                <a:latin typeface="Arial" pitchFamily="34" charset="0"/>
              </a:endParaRPr>
            </a:p>
          </p:txBody>
        </p:sp>
      </p:grpSp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 dirty="0" err="1" smtClean="0">
                <a:solidFill>
                  <a:srgbClr val="000000"/>
                </a:solidFill>
                <a:latin typeface="Arial" pitchFamily="34" charset="0"/>
              </a:rPr>
              <a:t>Hua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</a:rPr>
              <a:t> Jiang</a:t>
            </a:r>
            <a:endParaRPr lang="en-US" sz="24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0" y="2057400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336600"/>
                </a:solidFill>
                <a:latin typeface="Arial" pitchFamily="34" charset="0"/>
              </a:rPr>
              <a:t>PhD Candidate, Electrical Engineering </a:t>
            </a:r>
            <a:r>
              <a:rPr lang="en-US" sz="2000" dirty="0">
                <a:solidFill>
                  <a:srgbClr val="336600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rgbClr val="336600"/>
                </a:solidFill>
                <a:latin typeface="Arial" pitchFamily="34" charset="0"/>
              </a:rPr>
            </a:br>
            <a:r>
              <a:rPr lang="en-US" sz="2000" dirty="0" smtClean="0">
                <a:solidFill>
                  <a:srgbClr val="336600"/>
                </a:solidFill>
                <a:latin typeface="Arial" pitchFamily="34" charset="0"/>
              </a:rPr>
              <a:t>University </a:t>
            </a:r>
            <a:r>
              <a:rPr lang="en-US" sz="2000" dirty="0">
                <a:solidFill>
                  <a:srgbClr val="336600"/>
                </a:solidFill>
                <a:latin typeface="Arial" pitchFamily="34" charset="0"/>
              </a:rPr>
              <a:t>of </a:t>
            </a:r>
            <a:r>
              <a:rPr lang="en-US" sz="2000" dirty="0" smtClean="0">
                <a:solidFill>
                  <a:srgbClr val="336600"/>
                </a:solidFill>
                <a:latin typeface="Arial" pitchFamily="34" charset="0"/>
              </a:rPr>
              <a:t>Minnesota</a:t>
            </a:r>
          </a:p>
          <a:p>
            <a:pPr algn="ctr" eaLnBrk="0" hangingPunct="0"/>
            <a:r>
              <a:rPr lang="en-US" sz="1200" dirty="0" smtClean="0">
                <a:solidFill>
                  <a:srgbClr val="336600"/>
                </a:solidFill>
                <a:latin typeface="Arial" pitchFamily="34" charset="0"/>
              </a:rPr>
              <a:t> </a:t>
            </a:r>
            <a:endParaRPr lang="en-US" sz="1100" dirty="0" smtClean="0">
              <a:solidFill>
                <a:srgbClr val="336600"/>
              </a:solidFill>
              <a:latin typeface="Arial" pitchFamily="34" charset="0"/>
            </a:endParaRPr>
          </a:p>
          <a:p>
            <a:pPr algn="ctr" eaLnBrk="0" hangingPunct="0"/>
            <a:r>
              <a:rPr lang="en-US" sz="2000" i="0" dirty="0" smtClean="0">
                <a:latin typeface="Arial" pitchFamily="34" charset="0"/>
              </a:rPr>
              <a:t>Advisors</a:t>
            </a:r>
          </a:p>
          <a:p>
            <a:pPr algn="ctr" eaLnBrk="0" hangingPunct="0"/>
            <a:r>
              <a:rPr lang="en-US" sz="2000" i="0" dirty="0" smtClean="0">
                <a:latin typeface="Arial" pitchFamily="34" charset="0"/>
              </a:rPr>
              <a:t> Professor </a:t>
            </a:r>
            <a:r>
              <a:rPr lang="en-US" sz="2000" i="0" dirty="0" err="1" smtClean="0">
                <a:latin typeface="Arial" pitchFamily="34" charset="0"/>
              </a:rPr>
              <a:t>Keshab</a:t>
            </a:r>
            <a:r>
              <a:rPr lang="en-US" sz="2000" i="0" dirty="0" smtClean="0">
                <a:latin typeface="Arial" pitchFamily="34" charset="0"/>
              </a:rPr>
              <a:t> </a:t>
            </a:r>
            <a:r>
              <a:rPr lang="en-US" sz="2000" i="0" dirty="0" err="1" smtClean="0">
                <a:latin typeface="Arial" pitchFamily="34" charset="0"/>
              </a:rPr>
              <a:t>Parhi</a:t>
            </a:r>
            <a:r>
              <a:rPr lang="en-US" sz="2000" i="0" dirty="0" smtClean="0">
                <a:latin typeface="Arial" pitchFamily="34" charset="0"/>
              </a:rPr>
              <a:t> and Professor Marc Riedel</a:t>
            </a:r>
            <a:endParaRPr lang="en-US" sz="2000" i="0" dirty="0">
              <a:latin typeface="Arial" pitchFamily="34" charset="0"/>
            </a:endParaRPr>
          </a:p>
        </p:txBody>
      </p:sp>
      <p:grpSp>
        <p:nvGrpSpPr>
          <p:cNvPr id="19463" name="Group 69"/>
          <p:cNvGrpSpPr>
            <a:grpSpLocks/>
          </p:cNvGrpSpPr>
          <p:nvPr/>
        </p:nvGrpSpPr>
        <p:grpSpPr bwMode="auto">
          <a:xfrm>
            <a:off x="228600" y="4224338"/>
            <a:ext cx="2957513" cy="1338262"/>
            <a:chOff x="2570163" y="4572000"/>
            <a:chExt cx="4135437" cy="1871663"/>
          </a:xfrm>
        </p:grpSpPr>
        <p:sp>
          <p:nvSpPr>
            <p:cNvPr id="19466" name="Oval 127"/>
            <p:cNvSpPr>
              <a:spLocks noChangeArrowheads="1"/>
            </p:cNvSpPr>
            <p:nvPr/>
          </p:nvSpPr>
          <p:spPr bwMode="auto">
            <a:xfrm>
              <a:off x="3114675" y="5362575"/>
              <a:ext cx="163513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Oval 128"/>
            <p:cNvSpPr>
              <a:spLocks noChangeArrowheads="1"/>
            </p:cNvSpPr>
            <p:nvPr/>
          </p:nvSpPr>
          <p:spPr bwMode="auto">
            <a:xfrm>
              <a:off x="3114675" y="5362575"/>
              <a:ext cx="163513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9"/>
            <p:cNvSpPr>
              <a:spLocks noChangeShapeType="1"/>
            </p:cNvSpPr>
            <p:nvPr/>
          </p:nvSpPr>
          <p:spPr bwMode="auto">
            <a:xfrm>
              <a:off x="3278188" y="5443538"/>
              <a:ext cx="5270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0"/>
            <p:cNvSpPr>
              <a:spLocks/>
            </p:cNvSpPr>
            <p:nvPr/>
          </p:nvSpPr>
          <p:spPr bwMode="auto">
            <a:xfrm>
              <a:off x="3792538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Oval 131"/>
            <p:cNvSpPr>
              <a:spLocks noChangeArrowheads="1"/>
            </p:cNvSpPr>
            <p:nvPr/>
          </p:nvSpPr>
          <p:spPr bwMode="auto">
            <a:xfrm>
              <a:off x="3949700" y="5362575"/>
              <a:ext cx="161925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Oval 132"/>
            <p:cNvSpPr>
              <a:spLocks noChangeArrowheads="1"/>
            </p:cNvSpPr>
            <p:nvPr/>
          </p:nvSpPr>
          <p:spPr bwMode="auto">
            <a:xfrm>
              <a:off x="3949700" y="5362575"/>
              <a:ext cx="161925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Oval 133"/>
            <p:cNvSpPr>
              <a:spLocks noChangeArrowheads="1"/>
            </p:cNvSpPr>
            <p:nvPr/>
          </p:nvSpPr>
          <p:spPr bwMode="auto">
            <a:xfrm>
              <a:off x="4783138" y="5362575"/>
              <a:ext cx="163512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Oval 134"/>
            <p:cNvSpPr>
              <a:spLocks noChangeArrowheads="1"/>
            </p:cNvSpPr>
            <p:nvPr/>
          </p:nvSpPr>
          <p:spPr bwMode="auto">
            <a:xfrm>
              <a:off x="4783138" y="5362575"/>
              <a:ext cx="163512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Oval 135"/>
            <p:cNvSpPr>
              <a:spLocks noChangeArrowheads="1"/>
            </p:cNvSpPr>
            <p:nvPr/>
          </p:nvSpPr>
          <p:spPr bwMode="auto">
            <a:xfrm>
              <a:off x="5616575" y="5362575"/>
              <a:ext cx="163513" cy="161925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Oval 136"/>
            <p:cNvSpPr>
              <a:spLocks noChangeArrowheads="1"/>
            </p:cNvSpPr>
            <p:nvPr/>
          </p:nvSpPr>
          <p:spPr bwMode="auto">
            <a:xfrm>
              <a:off x="5616575" y="5362575"/>
              <a:ext cx="163513" cy="161925"/>
            </a:xfrm>
            <a:prstGeom prst="ellips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37"/>
            <p:cNvSpPr>
              <a:spLocks noChangeShapeType="1"/>
            </p:cNvSpPr>
            <p:nvPr/>
          </p:nvSpPr>
          <p:spPr bwMode="auto">
            <a:xfrm>
              <a:off x="4111625" y="5443538"/>
              <a:ext cx="52863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38"/>
            <p:cNvSpPr>
              <a:spLocks/>
            </p:cNvSpPr>
            <p:nvPr/>
          </p:nvSpPr>
          <p:spPr bwMode="auto">
            <a:xfrm>
              <a:off x="4625975" y="5391150"/>
              <a:ext cx="157163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39"/>
            <p:cNvSpPr>
              <a:spLocks noChangeShapeType="1"/>
            </p:cNvSpPr>
            <p:nvPr/>
          </p:nvSpPr>
          <p:spPr bwMode="auto">
            <a:xfrm>
              <a:off x="4946650" y="5443538"/>
              <a:ext cx="52705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140"/>
            <p:cNvSpPr>
              <a:spLocks/>
            </p:cNvSpPr>
            <p:nvPr/>
          </p:nvSpPr>
          <p:spPr bwMode="auto">
            <a:xfrm>
              <a:off x="5461000" y="5391150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2147483647 w 98"/>
                <a:gd name="T3" fmla="*/ 2147483647 h 66"/>
                <a:gd name="T4" fmla="*/ 0 w 98"/>
                <a:gd name="T5" fmla="*/ 2147483647 h 66"/>
                <a:gd name="T6" fmla="*/ 0 w 98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66"/>
                <a:gd name="T14" fmla="*/ 98 w 98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66">
                  <a:moveTo>
                    <a:pt x="0" y="0"/>
                  </a:moveTo>
                  <a:lnTo>
                    <a:pt x="98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141"/>
            <p:cNvSpPr>
              <a:spLocks/>
            </p:cNvSpPr>
            <p:nvPr/>
          </p:nvSpPr>
          <p:spPr bwMode="auto">
            <a:xfrm>
              <a:off x="2787650" y="4572000"/>
              <a:ext cx="3646488" cy="871538"/>
            </a:xfrm>
            <a:custGeom>
              <a:avLst/>
              <a:gdLst>
                <a:gd name="T0" fmla="*/ 2147483647 w 2723"/>
                <a:gd name="T1" fmla="*/ 2147483647 h 651"/>
                <a:gd name="T2" fmla="*/ 2147483647 w 2723"/>
                <a:gd name="T3" fmla="*/ 2147483647 h 651"/>
                <a:gd name="T4" fmla="*/ 2147483647 w 2723"/>
                <a:gd name="T5" fmla="*/ 2147483647 h 651"/>
                <a:gd name="T6" fmla="*/ 2147483647 w 2723"/>
                <a:gd name="T7" fmla="*/ 2147483647 h 651"/>
                <a:gd name="T8" fmla="*/ 2147483647 w 2723"/>
                <a:gd name="T9" fmla="*/ 2147483647 h 651"/>
                <a:gd name="T10" fmla="*/ 2147483647 w 2723"/>
                <a:gd name="T11" fmla="*/ 2147483647 h 651"/>
                <a:gd name="T12" fmla="*/ 2147483647 w 2723"/>
                <a:gd name="T13" fmla="*/ 0 h 651"/>
                <a:gd name="T14" fmla="*/ 2147483647 w 2723"/>
                <a:gd name="T15" fmla="*/ 0 h 651"/>
                <a:gd name="T16" fmla="*/ 2147483647 w 2723"/>
                <a:gd name="T17" fmla="*/ 0 h 651"/>
                <a:gd name="T18" fmla="*/ 0 w 2723"/>
                <a:gd name="T19" fmla="*/ 2147483647 h 651"/>
                <a:gd name="T20" fmla="*/ 0 w 2723"/>
                <a:gd name="T21" fmla="*/ 2147483647 h 651"/>
                <a:gd name="T22" fmla="*/ 0 w 2723"/>
                <a:gd name="T23" fmla="*/ 2147483647 h 651"/>
                <a:gd name="T24" fmla="*/ 2147483647 w 2723"/>
                <a:gd name="T25" fmla="*/ 2147483647 h 651"/>
                <a:gd name="T26" fmla="*/ 2147483647 w 2723"/>
                <a:gd name="T27" fmla="*/ 2147483647 h 651"/>
                <a:gd name="T28" fmla="*/ 2147483647 w 2723"/>
                <a:gd name="T29" fmla="*/ 2147483647 h 6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3"/>
                <a:gd name="T46" fmla="*/ 0 h 651"/>
                <a:gd name="T47" fmla="*/ 2723 w 2723"/>
                <a:gd name="T48" fmla="*/ 651 h 6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3" h="651">
                  <a:moveTo>
                    <a:pt x="2235" y="651"/>
                  </a:moveTo>
                  <a:lnTo>
                    <a:pt x="2479" y="651"/>
                  </a:lnTo>
                  <a:cubicBezTo>
                    <a:pt x="2614" y="651"/>
                    <a:pt x="2723" y="541"/>
                    <a:pt x="2723" y="407"/>
                  </a:cubicBezTo>
                  <a:cubicBezTo>
                    <a:pt x="2723" y="407"/>
                    <a:pt x="2723" y="407"/>
                    <a:pt x="2723" y="407"/>
                  </a:cubicBezTo>
                  <a:lnTo>
                    <a:pt x="2723" y="325"/>
                  </a:lnTo>
                  <a:cubicBezTo>
                    <a:pt x="2723" y="146"/>
                    <a:pt x="2577" y="0"/>
                    <a:pt x="2398" y="0"/>
                  </a:cubicBezTo>
                  <a:lnTo>
                    <a:pt x="325" y="0"/>
                  </a:lnTo>
                  <a:cubicBezTo>
                    <a:pt x="145" y="0"/>
                    <a:pt x="0" y="146"/>
                    <a:pt x="0" y="325"/>
                  </a:cubicBezTo>
                  <a:lnTo>
                    <a:pt x="0" y="529"/>
                  </a:lnTo>
                  <a:cubicBezTo>
                    <a:pt x="0" y="596"/>
                    <a:pt x="54" y="651"/>
                    <a:pt x="122" y="651"/>
                  </a:cubicBezTo>
                  <a:lnTo>
                    <a:pt x="136" y="65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142"/>
            <p:cNvSpPr>
              <a:spLocks/>
            </p:cNvSpPr>
            <p:nvPr/>
          </p:nvSpPr>
          <p:spPr bwMode="auto">
            <a:xfrm>
              <a:off x="2957513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43"/>
            <p:cNvSpPr>
              <a:spLocks/>
            </p:cNvSpPr>
            <p:nvPr/>
          </p:nvSpPr>
          <p:spPr bwMode="auto">
            <a:xfrm>
              <a:off x="4111625" y="5443538"/>
              <a:ext cx="484188" cy="406400"/>
            </a:xfrm>
            <a:custGeom>
              <a:avLst/>
              <a:gdLst>
                <a:gd name="T0" fmla="*/ 0 w 305"/>
                <a:gd name="T1" fmla="*/ 0 h 256"/>
                <a:gd name="T2" fmla="*/ 2147483647 w 305"/>
                <a:gd name="T3" fmla="*/ 2147483647 h 256"/>
                <a:gd name="T4" fmla="*/ 0 60000 65536"/>
                <a:gd name="T5" fmla="*/ 0 60000 65536"/>
                <a:gd name="T6" fmla="*/ 0 w 305"/>
                <a:gd name="T7" fmla="*/ 0 h 256"/>
                <a:gd name="T8" fmla="*/ 305 w 305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5" h="256">
                  <a:moveTo>
                    <a:pt x="0" y="0"/>
                  </a:moveTo>
                  <a:cubicBezTo>
                    <a:pt x="111" y="0"/>
                    <a:pt x="248" y="144"/>
                    <a:pt x="305" y="25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44"/>
            <p:cNvSpPr>
              <a:spLocks/>
            </p:cNvSpPr>
            <p:nvPr/>
          </p:nvSpPr>
          <p:spPr bwMode="auto">
            <a:xfrm>
              <a:off x="4541838" y="5822950"/>
              <a:ext cx="100012" cy="165100"/>
            </a:xfrm>
            <a:custGeom>
              <a:avLst/>
              <a:gdLst>
                <a:gd name="T0" fmla="*/ 2147483647 w 63"/>
                <a:gd name="T1" fmla="*/ 0 h 104"/>
                <a:gd name="T2" fmla="*/ 2147483647 w 63"/>
                <a:gd name="T3" fmla="*/ 2147483647 h 104"/>
                <a:gd name="T4" fmla="*/ 0 w 63"/>
                <a:gd name="T5" fmla="*/ 2147483647 h 104"/>
                <a:gd name="T6" fmla="*/ 2147483647 w 63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04"/>
                <a:gd name="T14" fmla="*/ 63 w 63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04">
                  <a:moveTo>
                    <a:pt x="63" y="0"/>
                  </a:moveTo>
                  <a:lnTo>
                    <a:pt x="61" y="104"/>
                  </a:lnTo>
                  <a:lnTo>
                    <a:pt x="0" y="1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Oval 145"/>
            <p:cNvSpPr>
              <a:spLocks noChangeArrowheads="1"/>
            </p:cNvSpPr>
            <p:nvPr/>
          </p:nvSpPr>
          <p:spPr bwMode="auto">
            <a:xfrm>
              <a:off x="4556125" y="5988050"/>
              <a:ext cx="163513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Oval 146"/>
            <p:cNvSpPr>
              <a:spLocks noChangeArrowheads="1"/>
            </p:cNvSpPr>
            <p:nvPr/>
          </p:nvSpPr>
          <p:spPr bwMode="auto">
            <a:xfrm>
              <a:off x="4556125" y="5988050"/>
              <a:ext cx="163513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47"/>
            <p:cNvSpPr>
              <a:spLocks/>
            </p:cNvSpPr>
            <p:nvPr/>
          </p:nvSpPr>
          <p:spPr bwMode="auto">
            <a:xfrm>
              <a:off x="4946650" y="4984750"/>
              <a:ext cx="457200" cy="463550"/>
            </a:xfrm>
            <a:custGeom>
              <a:avLst/>
              <a:gdLst>
                <a:gd name="T0" fmla="*/ 0 w 288"/>
                <a:gd name="T1" fmla="*/ 2147483647 h 292"/>
                <a:gd name="T2" fmla="*/ 2147483647 w 288"/>
                <a:gd name="T3" fmla="*/ 2147483647 h 292"/>
                <a:gd name="T4" fmla="*/ 2147483647 w 288"/>
                <a:gd name="T5" fmla="*/ 0 h 292"/>
                <a:gd name="T6" fmla="*/ 0 60000 65536"/>
                <a:gd name="T7" fmla="*/ 0 60000 65536"/>
                <a:gd name="T8" fmla="*/ 0 60000 65536"/>
                <a:gd name="T9" fmla="*/ 0 w 288"/>
                <a:gd name="T10" fmla="*/ 0 h 292"/>
                <a:gd name="T11" fmla="*/ 288 w 288"/>
                <a:gd name="T12" fmla="*/ 292 h 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92">
                  <a:moveTo>
                    <a:pt x="0" y="289"/>
                  </a:moveTo>
                  <a:cubicBezTo>
                    <a:pt x="88" y="289"/>
                    <a:pt x="138" y="292"/>
                    <a:pt x="177" y="230"/>
                  </a:cubicBezTo>
                  <a:cubicBezTo>
                    <a:pt x="210" y="176"/>
                    <a:pt x="235" y="73"/>
                    <a:pt x="288" y="0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48"/>
            <p:cNvSpPr>
              <a:spLocks/>
            </p:cNvSpPr>
            <p:nvPr/>
          </p:nvSpPr>
          <p:spPr bwMode="auto">
            <a:xfrm>
              <a:off x="5359400" y="4884738"/>
              <a:ext cx="149225" cy="146050"/>
            </a:xfrm>
            <a:custGeom>
              <a:avLst/>
              <a:gdLst>
                <a:gd name="T0" fmla="*/ 0 w 94"/>
                <a:gd name="T1" fmla="*/ 2147483647 h 92"/>
                <a:gd name="T2" fmla="*/ 2147483647 w 94"/>
                <a:gd name="T3" fmla="*/ 0 h 92"/>
                <a:gd name="T4" fmla="*/ 2147483647 w 94"/>
                <a:gd name="T5" fmla="*/ 2147483647 h 92"/>
                <a:gd name="T6" fmla="*/ 0 w 94"/>
                <a:gd name="T7" fmla="*/ 2147483647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2"/>
                <a:gd name="T14" fmla="*/ 94 w 94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2">
                  <a:moveTo>
                    <a:pt x="0" y="44"/>
                  </a:moveTo>
                  <a:lnTo>
                    <a:pt x="94" y="0"/>
                  </a:lnTo>
                  <a:lnTo>
                    <a:pt x="45" y="9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Oval 149"/>
            <p:cNvSpPr>
              <a:spLocks noChangeArrowheads="1"/>
            </p:cNvSpPr>
            <p:nvPr/>
          </p:nvSpPr>
          <p:spPr bwMode="auto">
            <a:xfrm>
              <a:off x="5427663" y="4721225"/>
              <a:ext cx="163512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Oval 150"/>
            <p:cNvSpPr>
              <a:spLocks noChangeArrowheads="1"/>
            </p:cNvSpPr>
            <p:nvPr/>
          </p:nvSpPr>
          <p:spPr bwMode="auto">
            <a:xfrm>
              <a:off x="5427663" y="4721225"/>
              <a:ext cx="163512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51"/>
            <p:cNvSpPr>
              <a:spLocks/>
            </p:cNvSpPr>
            <p:nvPr/>
          </p:nvSpPr>
          <p:spPr bwMode="auto">
            <a:xfrm>
              <a:off x="5780088" y="5443538"/>
              <a:ext cx="490537" cy="403225"/>
            </a:xfrm>
            <a:custGeom>
              <a:avLst/>
              <a:gdLst>
                <a:gd name="T0" fmla="*/ 0 w 309"/>
                <a:gd name="T1" fmla="*/ 0 h 254"/>
                <a:gd name="T2" fmla="*/ 2147483647 w 309"/>
                <a:gd name="T3" fmla="*/ 2147483647 h 254"/>
                <a:gd name="T4" fmla="*/ 2147483647 w 309"/>
                <a:gd name="T5" fmla="*/ 2147483647 h 254"/>
                <a:gd name="T6" fmla="*/ 0 60000 65536"/>
                <a:gd name="T7" fmla="*/ 0 60000 65536"/>
                <a:gd name="T8" fmla="*/ 0 60000 65536"/>
                <a:gd name="T9" fmla="*/ 0 w 309"/>
                <a:gd name="T10" fmla="*/ 0 h 254"/>
                <a:gd name="T11" fmla="*/ 309 w 309"/>
                <a:gd name="T12" fmla="*/ 254 h 2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254">
                  <a:moveTo>
                    <a:pt x="0" y="0"/>
                  </a:moveTo>
                  <a:cubicBezTo>
                    <a:pt x="82" y="0"/>
                    <a:pt x="145" y="21"/>
                    <a:pt x="205" y="84"/>
                  </a:cubicBezTo>
                  <a:cubicBezTo>
                    <a:pt x="247" y="127"/>
                    <a:pt x="287" y="191"/>
                    <a:pt x="309" y="254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52"/>
            <p:cNvSpPr>
              <a:spLocks/>
            </p:cNvSpPr>
            <p:nvPr/>
          </p:nvSpPr>
          <p:spPr bwMode="auto">
            <a:xfrm>
              <a:off x="6216650" y="5824538"/>
              <a:ext cx="101600" cy="163512"/>
            </a:xfrm>
            <a:custGeom>
              <a:avLst/>
              <a:gdLst>
                <a:gd name="T0" fmla="*/ 2147483647 w 64"/>
                <a:gd name="T1" fmla="*/ 0 h 103"/>
                <a:gd name="T2" fmla="*/ 2147483647 w 64"/>
                <a:gd name="T3" fmla="*/ 2147483647 h 103"/>
                <a:gd name="T4" fmla="*/ 0 w 64"/>
                <a:gd name="T5" fmla="*/ 2147483647 h 103"/>
                <a:gd name="T6" fmla="*/ 2147483647 w 64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03"/>
                <a:gd name="T14" fmla="*/ 64 w 64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03">
                  <a:moveTo>
                    <a:pt x="64" y="0"/>
                  </a:moveTo>
                  <a:lnTo>
                    <a:pt x="51" y="103"/>
                  </a:lnTo>
                  <a:lnTo>
                    <a:pt x="0" y="1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Oval 153"/>
            <p:cNvSpPr>
              <a:spLocks noChangeArrowheads="1"/>
            </p:cNvSpPr>
            <p:nvPr/>
          </p:nvSpPr>
          <p:spPr bwMode="auto">
            <a:xfrm>
              <a:off x="6215063" y="5988050"/>
              <a:ext cx="163512" cy="163513"/>
            </a:xfrm>
            <a:prstGeom prst="ellipse">
              <a:avLst/>
            </a:prstGeom>
            <a:solidFill>
              <a:srgbClr val="0066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Oval 154"/>
            <p:cNvSpPr>
              <a:spLocks noChangeArrowheads="1"/>
            </p:cNvSpPr>
            <p:nvPr/>
          </p:nvSpPr>
          <p:spPr bwMode="auto">
            <a:xfrm>
              <a:off x="6215063" y="5988050"/>
              <a:ext cx="163512" cy="163513"/>
            </a:xfrm>
            <a:prstGeom prst="ellipse">
              <a:avLst/>
            </a:prstGeom>
            <a:solidFill>
              <a:srgbClr val="FF0000"/>
            </a:solidFill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155"/>
            <p:cNvSpPr>
              <a:spLocks noChangeShapeType="1"/>
            </p:cNvSpPr>
            <p:nvPr/>
          </p:nvSpPr>
          <p:spPr bwMode="auto">
            <a:xfrm>
              <a:off x="2570163" y="5443538"/>
              <a:ext cx="40005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156"/>
            <p:cNvSpPr>
              <a:spLocks/>
            </p:cNvSpPr>
            <p:nvPr/>
          </p:nvSpPr>
          <p:spPr bwMode="auto">
            <a:xfrm>
              <a:off x="2957513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6" name="Group 157"/>
            <p:cNvGrpSpPr>
              <a:grpSpLocks/>
            </p:cNvGrpSpPr>
            <p:nvPr/>
          </p:nvGrpSpPr>
          <p:grpSpPr bwMode="auto">
            <a:xfrm>
              <a:off x="3278188" y="4752975"/>
              <a:ext cx="2936875" cy="1690688"/>
              <a:chOff x="2437" y="3109"/>
              <a:chExt cx="1850" cy="1065"/>
            </a:xfrm>
          </p:grpSpPr>
          <p:sp>
            <p:nvSpPr>
              <p:cNvPr id="19499" name="Freeform 158"/>
              <p:cNvSpPr>
                <a:spLocks/>
              </p:cNvSpPr>
              <p:nvPr/>
            </p:nvSpPr>
            <p:spPr bwMode="auto">
              <a:xfrm>
                <a:off x="2437" y="3544"/>
                <a:ext cx="714" cy="392"/>
              </a:xfrm>
              <a:custGeom>
                <a:avLst/>
                <a:gdLst>
                  <a:gd name="T0" fmla="*/ 0 w 714"/>
                  <a:gd name="T1" fmla="*/ 0 h 392"/>
                  <a:gd name="T2" fmla="*/ 714 w 714"/>
                  <a:gd name="T3" fmla="*/ 392 h 392"/>
                  <a:gd name="T4" fmla="*/ 0 60000 65536"/>
                  <a:gd name="T5" fmla="*/ 0 60000 65536"/>
                  <a:gd name="T6" fmla="*/ 0 w 714"/>
                  <a:gd name="T7" fmla="*/ 0 h 392"/>
                  <a:gd name="T8" fmla="*/ 714 w 714"/>
                  <a:gd name="T9" fmla="*/ 392 h 3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4" h="392">
                    <a:moveTo>
                      <a:pt x="0" y="0"/>
                    </a:moveTo>
                    <a:cubicBezTo>
                      <a:pt x="195" y="65"/>
                      <a:pt x="205" y="360"/>
                      <a:pt x="714" y="392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59"/>
              <p:cNvSpPr>
                <a:spLocks/>
              </p:cNvSpPr>
              <p:nvPr/>
            </p:nvSpPr>
            <p:spPr bwMode="auto">
              <a:xfrm>
                <a:off x="3143" y="3902"/>
                <a:ext cx="99" cy="66"/>
              </a:xfrm>
              <a:custGeom>
                <a:avLst/>
                <a:gdLst>
                  <a:gd name="T0" fmla="*/ 2 w 99"/>
                  <a:gd name="T1" fmla="*/ 0 h 66"/>
                  <a:gd name="T2" fmla="*/ 99 w 99"/>
                  <a:gd name="T3" fmla="*/ 36 h 66"/>
                  <a:gd name="T4" fmla="*/ 0 w 99"/>
                  <a:gd name="T5" fmla="*/ 66 h 66"/>
                  <a:gd name="T6" fmla="*/ 2 w 99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66"/>
                  <a:gd name="T14" fmla="*/ 99 w 99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66">
                    <a:moveTo>
                      <a:pt x="2" y="0"/>
                    </a:moveTo>
                    <a:lnTo>
                      <a:pt x="99" y="36"/>
                    </a:lnTo>
                    <a:lnTo>
                      <a:pt x="0" y="6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160"/>
              <p:cNvSpPr>
                <a:spLocks/>
              </p:cNvSpPr>
              <p:nvPr/>
            </p:nvSpPr>
            <p:spPr bwMode="auto">
              <a:xfrm>
                <a:off x="2437" y="3142"/>
                <a:ext cx="1263" cy="402"/>
              </a:xfrm>
              <a:custGeom>
                <a:avLst/>
                <a:gdLst>
                  <a:gd name="T0" fmla="*/ 0 w 1263"/>
                  <a:gd name="T1" fmla="*/ 402 h 402"/>
                  <a:gd name="T2" fmla="*/ 1263 w 1263"/>
                  <a:gd name="T3" fmla="*/ 0 h 402"/>
                  <a:gd name="T4" fmla="*/ 0 60000 65536"/>
                  <a:gd name="T5" fmla="*/ 0 60000 65536"/>
                  <a:gd name="T6" fmla="*/ 0 w 1263"/>
                  <a:gd name="T7" fmla="*/ 0 h 402"/>
                  <a:gd name="T8" fmla="*/ 1263 w 1263"/>
                  <a:gd name="T9" fmla="*/ 402 h 4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3" h="402">
                    <a:moveTo>
                      <a:pt x="0" y="402"/>
                    </a:moveTo>
                    <a:cubicBezTo>
                      <a:pt x="200" y="402"/>
                      <a:pt x="205" y="20"/>
                      <a:pt x="1263" y="0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161"/>
              <p:cNvSpPr>
                <a:spLocks/>
              </p:cNvSpPr>
              <p:nvPr/>
            </p:nvSpPr>
            <p:spPr bwMode="auto">
              <a:xfrm>
                <a:off x="3691" y="3109"/>
                <a:ext cx="100" cy="66"/>
              </a:xfrm>
              <a:custGeom>
                <a:avLst/>
                <a:gdLst>
                  <a:gd name="T0" fmla="*/ 0 w 100"/>
                  <a:gd name="T1" fmla="*/ 0 h 66"/>
                  <a:gd name="T2" fmla="*/ 100 w 100"/>
                  <a:gd name="T3" fmla="*/ 32 h 66"/>
                  <a:gd name="T4" fmla="*/ 1 w 100"/>
                  <a:gd name="T5" fmla="*/ 66 h 66"/>
                  <a:gd name="T6" fmla="*/ 0 w 100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6"/>
                  <a:gd name="T14" fmla="*/ 100 w 10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6">
                    <a:moveTo>
                      <a:pt x="0" y="0"/>
                    </a:moveTo>
                    <a:lnTo>
                      <a:pt x="100" y="32"/>
                    </a:lnTo>
                    <a:lnTo>
                      <a:pt x="1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162"/>
              <p:cNvSpPr>
                <a:spLocks/>
              </p:cNvSpPr>
              <p:nvPr/>
            </p:nvSpPr>
            <p:spPr bwMode="auto">
              <a:xfrm>
                <a:off x="2437" y="3544"/>
                <a:ext cx="1760" cy="630"/>
              </a:xfrm>
              <a:custGeom>
                <a:avLst/>
                <a:gdLst>
                  <a:gd name="T0" fmla="*/ 0 w 1760"/>
                  <a:gd name="T1" fmla="*/ 0 h 630"/>
                  <a:gd name="T2" fmla="*/ 266 w 1760"/>
                  <a:gd name="T3" fmla="*/ 425 h 630"/>
                  <a:gd name="T4" fmla="*/ 985 w 1760"/>
                  <a:gd name="T5" fmla="*/ 606 h 630"/>
                  <a:gd name="T6" fmla="*/ 1760 w 1760"/>
                  <a:gd name="T7" fmla="*/ 403 h 6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0"/>
                  <a:gd name="T13" fmla="*/ 0 h 630"/>
                  <a:gd name="T14" fmla="*/ 1760 w 1760"/>
                  <a:gd name="T15" fmla="*/ 630 h 6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0" h="630">
                    <a:moveTo>
                      <a:pt x="0" y="0"/>
                    </a:moveTo>
                    <a:cubicBezTo>
                      <a:pt x="137" y="137"/>
                      <a:pt x="132" y="306"/>
                      <a:pt x="266" y="425"/>
                    </a:cubicBezTo>
                    <a:cubicBezTo>
                      <a:pt x="413" y="556"/>
                      <a:pt x="724" y="630"/>
                      <a:pt x="985" y="606"/>
                    </a:cubicBezTo>
                    <a:cubicBezTo>
                      <a:pt x="1268" y="581"/>
                      <a:pt x="1494" y="443"/>
                      <a:pt x="1760" y="403"/>
                    </a:cubicBez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163"/>
              <p:cNvSpPr>
                <a:spLocks/>
              </p:cNvSpPr>
              <p:nvPr/>
            </p:nvSpPr>
            <p:spPr bwMode="auto">
              <a:xfrm>
                <a:off x="4186" y="3915"/>
                <a:ext cx="101" cy="66"/>
              </a:xfrm>
              <a:custGeom>
                <a:avLst/>
                <a:gdLst>
                  <a:gd name="T0" fmla="*/ 0 w 101"/>
                  <a:gd name="T1" fmla="*/ 0 h 66"/>
                  <a:gd name="T2" fmla="*/ 101 w 101"/>
                  <a:gd name="T3" fmla="*/ 23 h 66"/>
                  <a:gd name="T4" fmla="*/ 7 w 101"/>
                  <a:gd name="T5" fmla="*/ 66 h 66"/>
                  <a:gd name="T6" fmla="*/ 0 w 101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66"/>
                  <a:gd name="T14" fmla="*/ 101 w 101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66">
                    <a:moveTo>
                      <a:pt x="0" y="0"/>
                    </a:moveTo>
                    <a:lnTo>
                      <a:pt x="101" y="23"/>
                    </a:lnTo>
                    <a:lnTo>
                      <a:pt x="7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7" name="Line 164"/>
            <p:cNvSpPr>
              <a:spLocks noChangeShapeType="1"/>
            </p:cNvSpPr>
            <p:nvPr/>
          </p:nvSpPr>
          <p:spPr bwMode="auto">
            <a:xfrm>
              <a:off x="5780088" y="5443538"/>
              <a:ext cx="782637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165"/>
            <p:cNvSpPr>
              <a:spLocks/>
            </p:cNvSpPr>
            <p:nvPr/>
          </p:nvSpPr>
          <p:spPr bwMode="auto">
            <a:xfrm>
              <a:off x="6548438" y="5391150"/>
              <a:ext cx="157162" cy="104775"/>
            </a:xfrm>
            <a:custGeom>
              <a:avLst/>
              <a:gdLst>
                <a:gd name="T0" fmla="*/ 0 w 99"/>
                <a:gd name="T1" fmla="*/ 0 h 66"/>
                <a:gd name="T2" fmla="*/ 2147483647 w 99"/>
                <a:gd name="T3" fmla="*/ 2147483647 h 66"/>
                <a:gd name="T4" fmla="*/ 0 w 99"/>
                <a:gd name="T5" fmla="*/ 2147483647 h 66"/>
                <a:gd name="T6" fmla="*/ 0 w 9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66"/>
                <a:gd name="T14" fmla="*/ 99 w 9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66">
                  <a:moveTo>
                    <a:pt x="0" y="0"/>
                  </a:moveTo>
                  <a:lnTo>
                    <a:pt x="99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4" name="Picture 51" descr="OMPA_we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001" r="26720"/>
          <a:stretch>
            <a:fillRect/>
          </a:stretch>
        </p:blipFill>
        <p:spPr bwMode="auto">
          <a:xfrm>
            <a:off x="7123113" y="3505200"/>
            <a:ext cx="18684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799" y="3810000"/>
            <a:ext cx="37439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2" descr="sch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3052763"/>
            <a:ext cx="4887912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57600" y="14525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733800" y="17573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Molecular</a:t>
            </a: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</a:p>
        </p:txBody>
      </p:sp>
      <p:cxnSp>
        <p:nvCxnSpPr>
          <p:cNvPr id="22533" name="AutoShape 272"/>
          <p:cNvCxnSpPr>
            <a:cxnSpLocks noChangeShapeType="1"/>
          </p:cNvCxnSpPr>
          <p:nvPr/>
        </p:nvCxnSpPr>
        <p:spPr bwMode="auto">
          <a:xfrm>
            <a:off x="228600" y="2678113"/>
            <a:ext cx="2438400" cy="1587"/>
          </a:xfrm>
          <a:prstGeom prst="straightConnector1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1219200" y="266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</a:t>
            </a:r>
          </a:p>
        </p:txBody>
      </p:sp>
      <p:sp>
        <p:nvSpPr>
          <p:cNvPr id="22535" name="AutoShape 304"/>
          <p:cNvSpPr>
            <a:spLocks noChangeArrowheads="1"/>
          </p:cNvSpPr>
          <p:nvPr/>
        </p:nvSpPr>
        <p:spPr bwMode="auto">
          <a:xfrm>
            <a:off x="27432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6888" y="1533525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22537" name="AutoShape 272"/>
          <p:cNvCxnSpPr>
            <a:cxnSpLocks noChangeShapeType="1"/>
          </p:cNvCxnSpPr>
          <p:nvPr/>
        </p:nvCxnSpPr>
        <p:spPr bwMode="auto">
          <a:xfrm>
            <a:off x="6324600" y="2735263"/>
            <a:ext cx="2438400" cy="1587"/>
          </a:xfrm>
          <a:prstGeom prst="straightConnector1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2538" name="Rectangle 34"/>
          <p:cNvSpPr>
            <a:spLocks noChangeArrowheads="1"/>
          </p:cNvSpPr>
          <p:nvPr/>
        </p:nvSpPr>
        <p:spPr bwMode="auto">
          <a:xfrm>
            <a:off x="7315200" y="272415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</a:t>
            </a:r>
          </a:p>
        </p:txBody>
      </p:sp>
      <p:sp>
        <p:nvSpPr>
          <p:cNvPr id="22539" name="AutoShape 304"/>
          <p:cNvSpPr>
            <a:spLocks noChangeArrowheads="1"/>
          </p:cNvSpPr>
          <p:nvPr/>
        </p:nvSpPr>
        <p:spPr bwMode="auto">
          <a:xfrm>
            <a:off x="54102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16688" y="2143125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>
            <a:endCxn id="139" idx="5"/>
          </p:cNvCxnSpPr>
          <p:nvPr/>
        </p:nvCxnSpPr>
        <p:spPr>
          <a:xfrm rot="16200000" flipV="1">
            <a:off x="1712913" y="1893888"/>
            <a:ext cx="868362" cy="2778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249488" y="2400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>
            <a:endCxn id="92" idx="5"/>
          </p:cNvCxnSpPr>
          <p:nvPr/>
        </p:nvCxnSpPr>
        <p:spPr>
          <a:xfrm rot="16200000" flipV="1">
            <a:off x="7123113" y="1712913"/>
            <a:ext cx="468312" cy="22066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295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>
            <a:stCxn id="69" idx="4"/>
            <a:endCxn id="148" idx="7"/>
          </p:cNvCxnSpPr>
          <p:nvPr/>
        </p:nvCxnSpPr>
        <p:spPr>
          <a:xfrm rot="5400000">
            <a:off x="312737" y="1771651"/>
            <a:ext cx="1077913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914400" y="1257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>
            <a:stCxn id="78" idx="3"/>
            <a:endCxn id="150" idx="7"/>
          </p:cNvCxnSpPr>
          <p:nvPr/>
        </p:nvCxnSpPr>
        <p:spPr>
          <a:xfrm rot="5400000">
            <a:off x="6851650" y="1927226"/>
            <a:ext cx="79375" cy="1651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962775" y="19050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83" idx="4"/>
            <a:endCxn id="69" idx="5"/>
          </p:cNvCxnSpPr>
          <p:nvPr/>
        </p:nvCxnSpPr>
        <p:spPr>
          <a:xfrm rot="5400000" flipH="1">
            <a:off x="788988" y="1512888"/>
            <a:ext cx="582612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1143000" y="18288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>
            <a:stCxn id="92" idx="4"/>
            <a:endCxn id="78" idx="7"/>
          </p:cNvCxnSpPr>
          <p:nvPr/>
        </p:nvCxnSpPr>
        <p:spPr>
          <a:xfrm rot="5400000">
            <a:off x="6965950" y="1662113"/>
            <a:ext cx="315913" cy="1920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7181850" y="15240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>
            <a:stCxn id="120" idx="4"/>
            <a:endCxn id="83" idx="5"/>
          </p:cNvCxnSpPr>
          <p:nvPr/>
        </p:nvCxnSpPr>
        <p:spPr>
          <a:xfrm rot="5400000" flipH="1">
            <a:off x="1112838" y="1989138"/>
            <a:ext cx="430212" cy="2397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1409700" y="22479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29" name="Straight Connector 128"/>
          <p:cNvCxnSpPr>
            <a:stCxn id="130" idx="4"/>
            <a:endCxn id="120" idx="7"/>
          </p:cNvCxnSpPr>
          <p:nvPr/>
        </p:nvCxnSpPr>
        <p:spPr>
          <a:xfrm rot="5400000">
            <a:off x="1398587" y="1981201"/>
            <a:ext cx="354013" cy="2016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638300" y="18288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31" name="Straight Connector 130"/>
          <p:cNvCxnSpPr>
            <a:stCxn id="132" idx="2"/>
            <a:endCxn id="61" idx="6"/>
          </p:cNvCxnSpPr>
          <p:nvPr/>
        </p:nvCxnSpPr>
        <p:spPr>
          <a:xfrm rot="10800000">
            <a:off x="7505700" y="2076450"/>
            <a:ext cx="152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76581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>
            <a:endCxn id="130" idx="7"/>
          </p:cNvCxnSpPr>
          <p:nvPr/>
        </p:nvCxnSpPr>
        <p:spPr>
          <a:xfrm rot="10800000" flipV="1">
            <a:off x="1703388" y="1600200"/>
            <a:ext cx="277812" cy="2397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1944688" y="1533525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0" name="Straight Connector 139"/>
          <p:cNvCxnSpPr>
            <a:stCxn id="141" idx="0"/>
            <a:endCxn id="132" idx="7"/>
          </p:cNvCxnSpPr>
          <p:nvPr/>
        </p:nvCxnSpPr>
        <p:spPr>
          <a:xfrm rot="16200000" flipH="1" flipV="1">
            <a:off x="7675562" y="1724026"/>
            <a:ext cx="373063" cy="27781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7962900" y="16764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>
            <a:stCxn id="23" idx="4"/>
            <a:endCxn id="148" idx="0"/>
          </p:cNvCxnSpPr>
          <p:nvPr/>
        </p:nvCxnSpPr>
        <p:spPr>
          <a:xfrm rot="16200000" flipH="1">
            <a:off x="234156" y="1910557"/>
            <a:ext cx="790575" cy="1889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85800" y="24003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49" name="Straight Connector 148"/>
          <p:cNvCxnSpPr>
            <a:endCxn id="38" idx="7"/>
          </p:cNvCxnSpPr>
          <p:nvPr/>
        </p:nvCxnSpPr>
        <p:spPr>
          <a:xfrm rot="10800000" flipV="1">
            <a:off x="6580188" y="2057400"/>
            <a:ext cx="201612" cy="9683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67437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51" name="Straight Connector 150"/>
          <p:cNvCxnSpPr>
            <a:endCxn id="141" idx="6"/>
          </p:cNvCxnSpPr>
          <p:nvPr/>
        </p:nvCxnSpPr>
        <p:spPr>
          <a:xfrm rot="16200000" flipV="1">
            <a:off x="8001000" y="1752600"/>
            <a:ext cx="342900" cy="266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8267700" y="203835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2209800" y="3352800"/>
            <a:ext cx="533400" cy="533400"/>
            <a:chOff x="3962400" y="5867400"/>
            <a:chExt cx="533400" cy="533400"/>
          </a:xfrm>
        </p:grpSpPr>
        <p:sp>
          <p:nvSpPr>
            <p:cNvPr id="22719" name="Oval 18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0" name="Oval 18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1" name="Oval 18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2" name="Oval 18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3" name="Oval 18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4" name="Oval 18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5" name="Oval 18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6" name="Oval 18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7" name="Oval 18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8" name="Oval 18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29" name="Oval 19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30" name="Oval 19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6248400" y="6172200"/>
            <a:ext cx="381000" cy="381000"/>
            <a:chOff x="6019800" y="6172200"/>
            <a:chExt cx="381000" cy="381000"/>
          </a:xfrm>
        </p:grpSpPr>
        <p:sp>
          <p:nvSpPr>
            <p:cNvPr id="194" name="Oval 193"/>
            <p:cNvSpPr>
              <a:spLocks noChangeArrowheads="1"/>
            </p:cNvSpPr>
            <p:nvPr/>
          </p:nvSpPr>
          <p:spPr bwMode="auto">
            <a:xfrm>
              <a:off x="60198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5" name="Oval 194"/>
            <p:cNvSpPr>
              <a:spLocks noChangeArrowheads="1"/>
            </p:cNvSpPr>
            <p:nvPr/>
          </p:nvSpPr>
          <p:spPr bwMode="auto">
            <a:xfrm>
              <a:off x="6019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>
              <a:off x="609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6096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6172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3276600" y="3733800"/>
            <a:ext cx="533400" cy="533400"/>
            <a:chOff x="3200400" y="5943600"/>
            <a:chExt cx="533400" cy="533400"/>
          </a:xfrm>
        </p:grpSpPr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702" name="Oval 205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3" name="Oval 206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4" name="Oval 207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5" name="Oval 208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6" name="Oval 209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7" name="Oval 210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8" name="Oval 211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09" name="Oval 212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0" name="Oval 213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1" name="Oval 214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2" name="Oval 215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713" name="Oval 216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700" name="Oval 203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701" name="Oval 204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7" name="Group 217"/>
          <p:cNvGrpSpPr>
            <a:grpSpLocks/>
          </p:cNvGrpSpPr>
          <p:nvPr/>
        </p:nvGrpSpPr>
        <p:grpSpPr bwMode="auto">
          <a:xfrm>
            <a:off x="6248400" y="6172200"/>
            <a:ext cx="457200" cy="381000"/>
            <a:chOff x="6934200" y="6248400"/>
            <a:chExt cx="457200" cy="381000"/>
          </a:xfrm>
        </p:grpSpPr>
        <p:grpSp>
          <p:nvGrpSpPr>
            <p:cNvPr id="8" name="Group 184"/>
            <p:cNvGrpSpPr>
              <a:grpSpLocks/>
            </p:cNvGrpSpPr>
            <p:nvPr/>
          </p:nvGrpSpPr>
          <p:grpSpPr bwMode="auto">
            <a:xfrm>
              <a:off x="6934200" y="6248400"/>
              <a:ext cx="381000" cy="381000"/>
              <a:chOff x="6934200" y="6248400"/>
              <a:chExt cx="381000" cy="381000"/>
            </a:xfrm>
          </p:grpSpPr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69342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70866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69342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70866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224"/>
              <p:cNvSpPr>
                <a:spLocks noChangeArrowheads="1"/>
              </p:cNvSpPr>
              <p:nvPr/>
            </p:nvSpPr>
            <p:spPr bwMode="auto">
              <a:xfrm>
                <a:off x="69342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225"/>
              <p:cNvSpPr>
                <a:spLocks noChangeArrowheads="1"/>
              </p:cNvSpPr>
              <p:nvPr/>
            </p:nvSpPr>
            <p:spPr bwMode="auto">
              <a:xfrm>
                <a:off x="70866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7162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226"/>
          <p:cNvGrpSpPr>
            <a:grpSpLocks/>
          </p:cNvGrpSpPr>
          <p:nvPr/>
        </p:nvGrpSpPr>
        <p:grpSpPr bwMode="auto">
          <a:xfrm>
            <a:off x="6248400" y="6172200"/>
            <a:ext cx="381000" cy="381000"/>
            <a:chOff x="6934200" y="6248400"/>
            <a:chExt cx="381000" cy="381000"/>
          </a:xfrm>
        </p:grpSpPr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246"/>
          <p:cNvGrpSpPr>
            <a:grpSpLocks/>
          </p:cNvGrpSpPr>
          <p:nvPr/>
        </p:nvGrpSpPr>
        <p:grpSpPr bwMode="auto">
          <a:xfrm>
            <a:off x="3276600" y="3733800"/>
            <a:ext cx="533400" cy="533400"/>
            <a:chOff x="3962400" y="5867400"/>
            <a:chExt cx="533400" cy="533400"/>
          </a:xfrm>
        </p:grpSpPr>
        <p:sp>
          <p:nvSpPr>
            <p:cNvPr id="22673" name="Oval 247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4" name="Oval 248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5" name="Oval 249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6" name="Oval 25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7" name="Oval 251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8" name="Oval 252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9" name="Oval 253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0" name="Oval 254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1" name="Oval 255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2" name="Oval 256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3" name="Oval 257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84" name="Oval 258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1" name="Group 259"/>
          <p:cNvGrpSpPr>
            <a:grpSpLocks/>
          </p:cNvGrpSpPr>
          <p:nvPr/>
        </p:nvGrpSpPr>
        <p:grpSpPr bwMode="auto">
          <a:xfrm>
            <a:off x="6019800" y="3657600"/>
            <a:ext cx="533400" cy="533400"/>
            <a:chOff x="3962400" y="5867400"/>
            <a:chExt cx="533400" cy="533400"/>
          </a:xfrm>
        </p:grpSpPr>
        <p:sp>
          <p:nvSpPr>
            <p:cNvPr id="22661" name="Oval 26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2" name="Oval 26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3" name="Oval 26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4" name="Oval 26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5" name="Oval 26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6" name="Oval 26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7" name="Oval 26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8" name="Oval 26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9" name="Oval 26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0" name="Oval 26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1" name="Oval 27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72" name="Oval 27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2" name="Group 278"/>
          <p:cNvGrpSpPr>
            <a:grpSpLocks/>
          </p:cNvGrpSpPr>
          <p:nvPr/>
        </p:nvGrpSpPr>
        <p:grpSpPr bwMode="auto">
          <a:xfrm>
            <a:off x="3200400" y="5257800"/>
            <a:ext cx="381000" cy="457200"/>
            <a:chOff x="2209800" y="6248400"/>
            <a:chExt cx="381000" cy="457200"/>
          </a:xfrm>
        </p:grpSpPr>
        <p:sp>
          <p:nvSpPr>
            <p:cNvPr id="22656" name="Oval 273"/>
            <p:cNvSpPr>
              <a:spLocks noChangeArrowheads="1"/>
            </p:cNvSpPr>
            <p:nvPr/>
          </p:nvSpPr>
          <p:spPr bwMode="auto">
            <a:xfrm>
              <a:off x="2209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7" name="Oval 274"/>
            <p:cNvSpPr>
              <a:spLocks noChangeArrowheads="1"/>
            </p:cNvSpPr>
            <p:nvPr/>
          </p:nvSpPr>
          <p:spPr bwMode="auto">
            <a:xfrm>
              <a:off x="2362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8" name="Oval 275"/>
            <p:cNvSpPr>
              <a:spLocks noChangeArrowheads="1"/>
            </p:cNvSpPr>
            <p:nvPr/>
          </p:nvSpPr>
          <p:spPr bwMode="auto">
            <a:xfrm>
              <a:off x="22098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9" name="Oval 276"/>
            <p:cNvSpPr>
              <a:spLocks noChangeArrowheads="1"/>
            </p:cNvSpPr>
            <p:nvPr/>
          </p:nvSpPr>
          <p:spPr bwMode="auto">
            <a:xfrm>
              <a:off x="23622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60" name="Oval 277"/>
            <p:cNvSpPr>
              <a:spLocks noChangeArrowheads="1"/>
            </p:cNvSpPr>
            <p:nvPr/>
          </p:nvSpPr>
          <p:spPr bwMode="auto">
            <a:xfrm>
              <a:off x="228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3" name="Group 279"/>
          <p:cNvGrpSpPr>
            <a:grpSpLocks/>
          </p:cNvGrpSpPr>
          <p:nvPr/>
        </p:nvGrpSpPr>
        <p:grpSpPr bwMode="auto">
          <a:xfrm>
            <a:off x="6019800" y="5029200"/>
            <a:ext cx="381000" cy="457200"/>
            <a:chOff x="2209800" y="6248400"/>
            <a:chExt cx="381000" cy="457200"/>
          </a:xfrm>
        </p:grpSpPr>
        <p:sp>
          <p:nvSpPr>
            <p:cNvPr id="22651" name="Oval 280"/>
            <p:cNvSpPr>
              <a:spLocks noChangeArrowheads="1"/>
            </p:cNvSpPr>
            <p:nvPr/>
          </p:nvSpPr>
          <p:spPr bwMode="auto">
            <a:xfrm>
              <a:off x="2209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2" name="Oval 281"/>
            <p:cNvSpPr>
              <a:spLocks noChangeArrowheads="1"/>
            </p:cNvSpPr>
            <p:nvPr/>
          </p:nvSpPr>
          <p:spPr bwMode="auto">
            <a:xfrm>
              <a:off x="2362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3" name="Oval 282"/>
            <p:cNvSpPr>
              <a:spLocks noChangeArrowheads="1"/>
            </p:cNvSpPr>
            <p:nvPr/>
          </p:nvSpPr>
          <p:spPr bwMode="auto">
            <a:xfrm>
              <a:off x="22098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4" name="Oval 283"/>
            <p:cNvSpPr>
              <a:spLocks noChangeArrowheads="1"/>
            </p:cNvSpPr>
            <p:nvPr/>
          </p:nvSpPr>
          <p:spPr bwMode="auto">
            <a:xfrm>
              <a:off x="2362200" y="647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5" name="Oval 284"/>
            <p:cNvSpPr>
              <a:spLocks noChangeArrowheads="1"/>
            </p:cNvSpPr>
            <p:nvPr/>
          </p:nvSpPr>
          <p:spPr bwMode="auto">
            <a:xfrm>
              <a:off x="228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4" name="Group 285"/>
          <p:cNvGrpSpPr>
            <a:grpSpLocks/>
          </p:cNvGrpSpPr>
          <p:nvPr/>
        </p:nvGrpSpPr>
        <p:grpSpPr bwMode="auto">
          <a:xfrm>
            <a:off x="2362200" y="3429000"/>
            <a:ext cx="228600" cy="304800"/>
            <a:chOff x="2514600" y="6172200"/>
            <a:chExt cx="228600" cy="304800"/>
          </a:xfrm>
        </p:grpSpPr>
        <p:sp>
          <p:nvSpPr>
            <p:cNvPr id="22649" name="Oval 286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50" name="Oval 287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5" name="Group 288"/>
          <p:cNvGrpSpPr>
            <a:grpSpLocks/>
          </p:cNvGrpSpPr>
          <p:nvPr/>
        </p:nvGrpSpPr>
        <p:grpSpPr bwMode="auto">
          <a:xfrm>
            <a:off x="6172200" y="3733800"/>
            <a:ext cx="228600" cy="304800"/>
            <a:chOff x="2514600" y="6172200"/>
            <a:chExt cx="228600" cy="304800"/>
          </a:xfrm>
        </p:grpSpPr>
        <p:sp>
          <p:nvSpPr>
            <p:cNvPr id="22647" name="Oval 289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48" name="Oval 290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6" name="Group 291"/>
          <p:cNvGrpSpPr>
            <a:grpSpLocks/>
          </p:cNvGrpSpPr>
          <p:nvPr/>
        </p:nvGrpSpPr>
        <p:grpSpPr bwMode="auto">
          <a:xfrm>
            <a:off x="3429000" y="3810000"/>
            <a:ext cx="228600" cy="304800"/>
            <a:chOff x="2514600" y="6172200"/>
            <a:chExt cx="228600" cy="304800"/>
          </a:xfrm>
        </p:grpSpPr>
        <p:sp>
          <p:nvSpPr>
            <p:cNvPr id="22645" name="Oval 292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46" name="Oval 293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297" name="Oval 296"/>
          <p:cNvSpPr>
            <a:spLocks noChangeArrowheads="1"/>
          </p:cNvSpPr>
          <p:nvPr/>
        </p:nvSpPr>
        <p:spPr bwMode="auto">
          <a:xfrm>
            <a:off x="3276600" y="5334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98" name="Oval 297"/>
          <p:cNvSpPr>
            <a:spLocks noChangeArrowheads="1"/>
          </p:cNvSpPr>
          <p:nvPr/>
        </p:nvSpPr>
        <p:spPr bwMode="auto">
          <a:xfrm>
            <a:off x="6172200" y="5181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17" name="Group 298"/>
          <p:cNvGrpSpPr>
            <a:grpSpLocks/>
          </p:cNvGrpSpPr>
          <p:nvPr/>
        </p:nvGrpSpPr>
        <p:grpSpPr bwMode="auto">
          <a:xfrm>
            <a:off x="2209800" y="3352800"/>
            <a:ext cx="533400" cy="533400"/>
            <a:chOff x="3200400" y="5943600"/>
            <a:chExt cx="533400" cy="533400"/>
          </a:xfrm>
        </p:grpSpPr>
        <p:grpSp>
          <p:nvGrpSpPr>
            <p:cNvPr id="18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633" name="Oval 302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4" name="Oval 303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5" name="Oval 304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6" name="Oval 305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7" name="Oval 306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8" name="Oval 307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39" name="Oval 308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0" name="Oval 309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1" name="Oval 310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2" name="Oval 311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3" name="Oval 312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44" name="Oval 313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631" name="Oval 300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32" name="Oval 301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9" name="Group 362"/>
          <p:cNvGrpSpPr>
            <a:grpSpLocks/>
          </p:cNvGrpSpPr>
          <p:nvPr/>
        </p:nvGrpSpPr>
        <p:grpSpPr bwMode="auto">
          <a:xfrm>
            <a:off x="6019800" y="3657600"/>
            <a:ext cx="533400" cy="533400"/>
            <a:chOff x="3200400" y="5943600"/>
            <a:chExt cx="533400" cy="533400"/>
          </a:xfrm>
        </p:grpSpPr>
        <p:grpSp>
          <p:nvGrpSpPr>
            <p:cNvPr id="20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2618" name="Oval 366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19" name="Oval 367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0" name="Oval 368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1" name="Oval 369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2" name="Oval 370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3" name="Oval 371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4" name="Oval 372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5" name="Oval 373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6" name="Oval 374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7" name="Oval 375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8" name="Oval 376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2629" name="Oval 377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2616" name="Oval 364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7" name="Oval 365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1" name="Group 384"/>
          <p:cNvGrpSpPr>
            <a:grpSpLocks/>
          </p:cNvGrpSpPr>
          <p:nvPr/>
        </p:nvGrpSpPr>
        <p:grpSpPr bwMode="auto">
          <a:xfrm>
            <a:off x="3124200" y="5257800"/>
            <a:ext cx="457200" cy="381000"/>
            <a:chOff x="2743200" y="6248400"/>
            <a:chExt cx="457200" cy="381000"/>
          </a:xfrm>
        </p:grpSpPr>
        <p:sp>
          <p:nvSpPr>
            <p:cNvPr id="22609" name="Oval 378"/>
            <p:cNvSpPr>
              <a:spLocks noChangeArrowheads="1"/>
            </p:cNvSpPr>
            <p:nvPr/>
          </p:nvSpPr>
          <p:spPr bwMode="auto">
            <a:xfrm>
              <a:off x="28194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0" name="Oval 379"/>
            <p:cNvSpPr>
              <a:spLocks noChangeArrowheads="1"/>
            </p:cNvSpPr>
            <p:nvPr/>
          </p:nvSpPr>
          <p:spPr bwMode="auto">
            <a:xfrm>
              <a:off x="2971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1" name="Oval 380"/>
            <p:cNvSpPr>
              <a:spLocks noChangeArrowheads="1"/>
            </p:cNvSpPr>
            <p:nvPr/>
          </p:nvSpPr>
          <p:spPr bwMode="auto">
            <a:xfrm>
              <a:off x="2743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2" name="Oval 381"/>
            <p:cNvSpPr>
              <a:spLocks noChangeArrowheads="1"/>
            </p:cNvSpPr>
            <p:nvPr/>
          </p:nvSpPr>
          <p:spPr bwMode="auto">
            <a:xfrm>
              <a:off x="2895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3" name="Oval 382"/>
            <p:cNvSpPr>
              <a:spLocks noChangeArrowheads="1"/>
            </p:cNvSpPr>
            <p:nvPr/>
          </p:nvSpPr>
          <p:spPr bwMode="auto">
            <a:xfrm>
              <a:off x="28194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14" name="Oval 383"/>
            <p:cNvSpPr>
              <a:spLocks noChangeArrowheads="1"/>
            </p:cNvSpPr>
            <p:nvPr/>
          </p:nvSpPr>
          <p:spPr bwMode="auto">
            <a:xfrm>
              <a:off x="2895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2" name="Group 385"/>
          <p:cNvGrpSpPr>
            <a:grpSpLocks/>
          </p:cNvGrpSpPr>
          <p:nvPr/>
        </p:nvGrpSpPr>
        <p:grpSpPr bwMode="auto">
          <a:xfrm>
            <a:off x="5943600" y="5105400"/>
            <a:ext cx="457200" cy="381000"/>
            <a:chOff x="2743200" y="6248400"/>
            <a:chExt cx="457200" cy="381000"/>
          </a:xfrm>
        </p:grpSpPr>
        <p:sp>
          <p:nvSpPr>
            <p:cNvPr id="22603" name="Oval 386"/>
            <p:cNvSpPr>
              <a:spLocks noChangeArrowheads="1"/>
            </p:cNvSpPr>
            <p:nvPr/>
          </p:nvSpPr>
          <p:spPr bwMode="auto">
            <a:xfrm>
              <a:off x="28194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4" name="Oval 387"/>
            <p:cNvSpPr>
              <a:spLocks noChangeArrowheads="1"/>
            </p:cNvSpPr>
            <p:nvPr/>
          </p:nvSpPr>
          <p:spPr bwMode="auto">
            <a:xfrm>
              <a:off x="2971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5" name="Oval 388"/>
            <p:cNvSpPr>
              <a:spLocks noChangeArrowheads="1"/>
            </p:cNvSpPr>
            <p:nvPr/>
          </p:nvSpPr>
          <p:spPr bwMode="auto">
            <a:xfrm>
              <a:off x="2743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6" name="Oval 389"/>
            <p:cNvSpPr>
              <a:spLocks noChangeArrowheads="1"/>
            </p:cNvSpPr>
            <p:nvPr/>
          </p:nvSpPr>
          <p:spPr bwMode="auto">
            <a:xfrm>
              <a:off x="2895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7" name="Oval 390"/>
            <p:cNvSpPr>
              <a:spLocks noChangeArrowheads="1"/>
            </p:cNvSpPr>
            <p:nvPr/>
          </p:nvSpPr>
          <p:spPr bwMode="auto">
            <a:xfrm>
              <a:off x="28194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8" name="Oval 391"/>
            <p:cNvSpPr>
              <a:spLocks noChangeArrowheads="1"/>
            </p:cNvSpPr>
            <p:nvPr/>
          </p:nvSpPr>
          <p:spPr bwMode="auto">
            <a:xfrm>
              <a:off x="2895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24" name="Group 397"/>
          <p:cNvGrpSpPr>
            <a:grpSpLocks/>
          </p:cNvGrpSpPr>
          <p:nvPr/>
        </p:nvGrpSpPr>
        <p:grpSpPr bwMode="auto">
          <a:xfrm>
            <a:off x="4191000" y="6324600"/>
            <a:ext cx="381000" cy="381000"/>
            <a:chOff x="685800" y="5486400"/>
            <a:chExt cx="381000" cy="381000"/>
          </a:xfrm>
        </p:grpSpPr>
        <p:sp>
          <p:nvSpPr>
            <p:cNvPr id="22598" name="Oval 392"/>
            <p:cNvSpPr>
              <a:spLocks noChangeArrowheads="1"/>
            </p:cNvSpPr>
            <p:nvPr/>
          </p:nvSpPr>
          <p:spPr bwMode="auto">
            <a:xfrm>
              <a:off x="762000" y="5486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599" name="Oval 393"/>
            <p:cNvSpPr>
              <a:spLocks noChangeArrowheads="1"/>
            </p:cNvSpPr>
            <p:nvPr/>
          </p:nvSpPr>
          <p:spPr bwMode="auto">
            <a:xfrm>
              <a:off x="685800" y="5562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0" name="Oval 394"/>
            <p:cNvSpPr>
              <a:spLocks noChangeArrowheads="1"/>
            </p:cNvSpPr>
            <p:nvPr/>
          </p:nvSpPr>
          <p:spPr bwMode="auto">
            <a:xfrm>
              <a:off x="838200" y="5562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1" name="Oval 395"/>
            <p:cNvSpPr>
              <a:spLocks noChangeArrowheads="1"/>
            </p:cNvSpPr>
            <p:nvPr/>
          </p:nvSpPr>
          <p:spPr bwMode="auto">
            <a:xfrm>
              <a:off x="6858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2602" name="Oval 396"/>
            <p:cNvSpPr>
              <a:spLocks noChangeArrowheads="1"/>
            </p:cNvSpPr>
            <p:nvPr/>
          </p:nvSpPr>
          <p:spPr bwMode="auto">
            <a:xfrm>
              <a:off x="838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399" name="Oval 398"/>
          <p:cNvSpPr>
            <a:spLocks noChangeArrowheads="1"/>
          </p:cNvSpPr>
          <p:nvPr/>
        </p:nvSpPr>
        <p:spPr bwMode="auto">
          <a:xfrm>
            <a:off x="4191000" y="6477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BDFCB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5" name="Group 405"/>
          <p:cNvGrpSpPr>
            <a:grpSpLocks/>
          </p:cNvGrpSpPr>
          <p:nvPr/>
        </p:nvGrpSpPr>
        <p:grpSpPr bwMode="auto">
          <a:xfrm>
            <a:off x="4191000" y="6400800"/>
            <a:ext cx="381000" cy="381000"/>
            <a:chOff x="6934200" y="6248400"/>
            <a:chExt cx="381000" cy="381000"/>
          </a:xfrm>
        </p:grpSpPr>
        <p:sp>
          <p:nvSpPr>
            <p:cNvPr id="407" name="Oval 406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08" name="Oval 407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09" name="Oval 408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0" name="Oval 409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1" name="Oval 410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234" name="Text Box 265"/>
          <p:cNvSpPr txBox="1">
            <a:spLocks noChangeArrowheads="1"/>
          </p:cNvSpPr>
          <p:nvPr/>
        </p:nvSpPr>
        <p:spPr bwMode="auto">
          <a:xfrm>
            <a:off x="6781800" y="4648200"/>
            <a:ext cx="2362200" cy="8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But how do we </a:t>
            </a: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achieve the synchronization?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03" name="Text Box 134"/>
          <p:cNvSpPr txBox="1">
            <a:spLocks noChangeArrowheads="1"/>
          </p:cNvSpPr>
          <p:nvPr/>
        </p:nvSpPr>
        <p:spPr bwMode="auto">
          <a:xfrm>
            <a:off x="2608263" y="334963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Filter: 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</a:t>
            </a:r>
            <a:endParaRPr lang="en-US" sz="36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3200400" cy="41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61" grpId="0" animBg="1"/>
      <p:bldP spid="69" grpId="0" animBg="1"/>
      <p:bldP spid="83" grpId="0" animBg="1"/>
      <p:bldP spid="92" grpId="0" animBg="1"/>
      <p:bldP spid="120" grpId="0" animBg="1"/>
      <p:bldP spid="130" grpId="0" animBg="1"/>
      <p:bldP spid="132" grpId="0" animBg="1"/>
      <p:bldP spid="139" grpId="0" animBg="1"/>
      <p:bldP spid="141" grpId="0" animBg="1"/>
      <p:bldP spid="148" grpId="0" animBg="1"/>
      <p:bldP spid="150" grpId="0" animBg="1"/>
      <p:bldP spid="152" grpId="0" animBg="1"/>
      <p:bldP spid="297" grpId="0" animBg="1"/>
      <p:bldP spid="297" grpId="1" animBg="1"/>
      <p:bldP spid="298" grpId="0" animBg="1"/>
      <p:bldP spid="298" grpId="1" animBg="1"/>
      <p:bldP spid="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76575"/>
            <a:ext cx="2305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295400" y="2619375"/>
            <a:ext cx="2667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Constant Multiplier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943600" y="2665412"/>
            <a:ext cx="1371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Fanout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5791200" y="4648200"/>
            <a:ext cx="1981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Delay Element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DSP Building </a:t>
            </a:r>
            <a:r>
              <a:rPr lang="en-US" sz="39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Blocks</a:t>
            </a:r>
          </a:p>
        </p:txBody>
      </p:sp>
      <p:pic>
        <p:nvPicPr>
          <p:cNvPr id="2058" name="Picture 30" descr="f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538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1" descr="ad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954588"/>
            <a:ext cx="241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2" descr="d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183188"/>
            <a:ext cx="2740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58"/>
          <p:cNvSpPr>
            <a:spLocks noChangeArrowheads="1"/>
          </p:cNvSpPr>
          <p:nvPr/>
        </p:nvSpPr>
        <p:spPr bwMode="auto">
          <a:xfrm>
            <a:off x="1828800" y="4572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Adder</a:t>
            </a:r>
          </a:p>
        </p:txBody>
      </p:sp>
      <p:sp>
        <p:nvSpPr>
          <p:cNvPr id="2071" name="Rectangle 96"/>
          <p:cNvSpPr>
            <a:spLocks noChangeArrowheads="1"/>
          </p:cNvSpPr>
          <p:nvPr/>
        </p:nvSpPr>
        <p:spPr bwMode="auto">
          <a:xfrm>
            <a:off x="838200" y="990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Most DSP systems can be specified in terms of 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4 major components: </a:t>
            </a:r>
            <a:r>
              <a:rPr lang="en-US" sz="2400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constant </a:t>
            </a:r>
            <a:r>
              <a:rPr lang="en-US" sz="24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multipliers, </a:t>
            </a:r>
            <a:r>
              <a:rPr lang="en-US" sz="2400" i="0" dirty="0" err="1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fanouts</a:t>
            </a:r>
            <a:r>
              <a:rPr lang="en-US" sz="2400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, adders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and</a:t>
            </a:r>
            <a:r>
              <a:rPr lang="en-US" sz="2400" i="0" dirty="0">
                <a:solidFill>
                  <a:srgbClr val="4F81BD"/>
                </a:solidFill>
                <a:latin typeface="Arial" pitchFamily="34" charset="0"/>
                <a:ea typeface="DejaVu Sans"/>
                <a:cs typeface="DejaVu Sans"/>
              </a:rPr>
              <a:t> </a:t>
            </a:r>
            <a:r>
              <a:rPr lang="en-US" sz="24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delay elements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2305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590800" y="1600200"/>
            <a:ext cx="320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Constant Multiplier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Oval 35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0" y="3275012"/>
            <a:ext cx="457200" cy="381000"/>
            <a:chOff x="2971800" y="3124200"/>
            <a:chExt cx="457200" cy="381000"/>
          </a:xfrm>
        </p:grpSpPr>
        <p:sp>
          <p:nvSpPr>
            <p:cNvPr id="2106" name="Oval 36"/>
            <p:cNvSpPr>
              <a:spLocks noChangeArrowheads="1"/>
            </p:cNvSpPr>
            <p:nvPr/>
          </p:nvSpPr>
          <p:spPr bwMode="auto">
            <a:xfrm>
              <a:off x="3124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7" name="Oval 37"/>
            <p:cNvSpPr>
              <a:spLocks noChangeArrowheads="1"/>
            </p:cNvSpPr>
            <p:nvPr/>
          </p:nvSpPr>
          <p:spPr bwMode="auto">
            <a:xfrm>
              <a:off x="29718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8" name="Oval 38"/>
            <p:cNvSpPr>
              <a:spLocks noChangeArrowheads="1"/>
            </p:cNvSpPr>
            <p:nvPr/>
          </p:nvSpPr>
          <p:spPr bwMode="auto">
            <a:xfrm>
              <a:off x="3048000" y="3200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9" name="Oval 39"/>
            <p:cNvSpPr>
              <a:spLocks noChangeArrowheads="1"/>
            </p:cNvSpPr>
            <p:nvPr/>
          </p:nvSpPr>
          <p:spPr bwMode="auto">
            <a:xfrm>
              <a:off x="3200400" y="3276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10" name="Oval 40"/>
            <p:cNvSpPr>
              <a:spLocks noChangeArrowheads="1"/>
            </p:cNvSpPr>
            <p:nvPr/>
          </p:nvSpPr>
          <p:spPr bwMode="auto">
            <a:xfrm>
              <a:off x="3048000" y="3200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11" name="Oval 41"/>
            <p:cNvSpPr>
              <a:spLocks noChangeArrowheads="1"/>
            </p:cNvSpPr>
            <p:nvPr/>
          </p:nvSpPr>
          <p:spPr bwMode="auto">
            <a:xfrm>
              <a:off x="2971800" y="3276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67" name="Oval 35"/>
          <p:cNvSpPr>
            <a:spLocks noChangeArrowheads="1"/>
          </p:cNvSpPr>
          <p:nvPr/>
        </p:nvSpPr>
        <p:spPr bwMode="auto">
          <a:xfrm>
            <a:off x="3352800" y="3429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ECBCB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514600" y="3733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257800" y="3733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971800"/>
            <a:ext cx="1466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95800"/>
            <a:ext cx="152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057400"/>
            <a:ext cx="228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orHuaPresenta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2689225" cy="2667000"/>
          </a:xfrm>
          <a:prstGeom prst="rect">
            <a:avLst/>
          </a:prstGeom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9" name="Picture 31" descr="ad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2897188"/>
            <a:ext cx="241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58"/>
          <p:cNvSpPr>
            <a:spLocks noChangeArrowheads="1"/>
          </p:cNvSpPr>
          <p:nvPr/>
        </p:nvSpPr>
        <p:spPr bwMode="auto">
          <a:xfrm>
            <a:off x="3733800" y="1676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Adder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924050" y="3429000"/>
            <a:ext cx="304800" cy="228600"/>
            <a:chOff x="1524000" y="5638800"/>
            <a:chExt cx="304800" cy="228600"/>
          </a:xfrm>
        </p:grpSpPr>
        <p:sp>
          <p:nvSpPr>
            <p:cNvPr id="2092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93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533650" y="2971800"/>
            <a:ext cx="304800" cy="304800"/>
            <a:chOff x="2133600" y="5181600"/>
            <a:chExt cx="304800" cy="304800"/>
          </a:xfrm>
        </p:grpSpPr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2090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91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2088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9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448050" y="3200400"/>
            <a:ext cx="304800" cy="381000"/>
            <a:chOff x="2971800" y="5562600"/>
            <a:chExt cx="304800" cy="381000"/>
          </a:xfrm>
        </p:grpSpPr>
        <p:grpSp>
          <p:nvGrpSpPr>
            <p:cNvPr id="7" name="Group 73"/>
            <p:cNvGrpSpPr>
              <a:grpSpLocks/>
            </p:cNvGrpSpPr>
            <p:nvPr/>
          </p:nvGrpSpPr>
          <p:grpSpPr bwMode="auto">
            <a:xfrm>
              <a:off x="2971800" y="5562600"/>
              <a:ext cx="304800" cy="228600"/>
              <a:chOff x="1524000" y="5638800"/>
              <a:chExt cx="304800" cy="228600"/>
            </a:xfrm>
          </p:grpSpPr>
          <p:sp>
            <p:nvSpPr>
              <p:cNvPr id="2084" name="Oval 74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5" name="Oval 75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2971800" y="5638800"/>
              <a:ext cx="304800" cy="228600"/>
              <a:chOff x="1524000" y="5638800"/>
              <a:chExt cx="304800" cy="228600"/>
            </a:xfrm>
          </p:grpSpPr>
          <p:sp>
            <p:nvSpPr>
              <p:cNvPr id="2082" name="Oval 77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3" name="Oval 78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2971800" y="5715000"/>
              <a:ext cx="304800" cy="228600"/>
              <a:chOff x="1524000" y="5638800"/>
              <a:chExt cx="304800" cy="228600"/>
            </a:xfrm>
          </p:grpSpPr>
          <p:sp>
            <p:nvSpPr>
              <p:cNvPr id="2080" name="Oval 80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1" name="Oval 81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3429000" y="3124200"/>
            <a:ext cx="304800" cy="304800"/>
            <a:chOff x="2133600" y="5181600"/>
            <a:chExt cx="304800" cy="304800"/>
          </a:xfrm>
        </p:grpSpPr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92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3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90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1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3429000" y="3352800"/>
            <a:ext cx="304800" cy="228600"/>
            <a:chOff x="1524000" y="5638800"/>
            <a:chExt cx="304800" cy="228600"/>
          </a:xfrm>
        </p:grpSpPr>
        <p:sp>
          <p:nvSpPr>
            <p:cNvPr id="95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6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5715000" y="5257800"/>
            <a:ext cx="304800" cy="304800"/>
            <a:chOff x="2133600" y="5181600"/>
            <a:chExt cx="304800" cy="304800"/>
          </a:xfrm>
        </p:grpSpPr>
        <p:grpSp>
          <p:nvGrpSpPr>
            <p:cNvPr id="15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72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3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70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1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5715000" y="5181600"/>
            <a:ext cx="304800" cy="304800"/>
            <a:chOff x="2133600" y="5181600"/>
            <a:chExt cx="304800" cy="304800"/>
          </a:xfrm>
        </p:grpSpPr>
        <p:grpSp>
          <p:nvGrpSpPr>
            <p:cNvPr id="18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79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0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77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8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20" name="Group 83"/>
          <p:cNvGrpSpPr>
            <a:grpSpLocks/>
          </p:cNvGrpSpPr>
          <p:nvPr/>
        </p:nvGrpSpPr>
        <p:grpSpPr bwMode="auto">
          <a:xfrm>
            <a:off x="5715000" y="5257800"/>
            <a:ext cx="304800" cy="381000"/>
            <a:chOff x="2971800" y="5562600"/>
            <a:chExt cx="304800" cy="381000"/>
          </a:xfrm>
        </p:grpSpPr>
        <p:grpSp>
          <p:nvGrpSpPr>
            <p:cNvPr id="21" name="Group 73"/>
            <p:cNvGrpSpPr>
              <a:grpSpLocks/>
            </p:cNvGrpSpPr>
            <p:nvPr/>
          </p:nvGrpSpPr>
          <p:grpSpPr bwMode="auto">
            <a:xfrm>
              <a:off x="2971800" y="5562600"/>
              <a:ext cx="304800" cy="228600"/>
              <a:chOff x="1524000" y="5638800"/>
              <a:chExt cx="304800" cy="228600"/>
            </a:xfrm>
          </p:grpSpPr>
          <p:sp>
            <p:nvSpPr>
              <p:cNvPr id="100" name="Oval 74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1" name="Oval 75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2971800" y="5638800"/>
              <a:ext cx="304800" cy="228600"/>
              <a:chOff x="1524000" y="5638800"/>
              <a:chExt cx="304800" cy="228600"/>
            </a:xfrm>
          </p:grpSpPr>
          <p:sp>
            <p:nvSpPr>
              <p:cNvPr id="98" name="Oval 77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9" name="Oval 78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23" name="Group 79"/>
            <p:cNvGrpSpPr>
              <a:grpSpLocks/>
            </p:cNvGrpSpPr>
            <p:nvPr/>
          </p:nvGrpSpPr>
          <p:grpSpPr bwMode="auto">
            <a:xfrm>
              <a:off x="2971800" y="5715000"/>
              <a:ext cx="304800" cy="228600"/>
              <a:chOff x="1524000" y="5638800"/>
              <a:chExt cx="304800" cy="228600"/>
            </a:xfrm>
          </p:grpSpPr>
          <p:sp>
            <p:nvSpPr>
              <p:cNvPr id="85" name="Oval 80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6" name="Oval 81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6248400" y="3048000"/>
            <a:ext cx="304800" cy="304800"/>
            <a:chOff x="2133600" y="5181600"/>
            <a:chExt cx="304800" cy="304800"/>
          </a:xfrm>
        </p:grpSpPr>
        <p:grpSp>
          <p:nvGrpSpPr>
            <p:cNvPr id="25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107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8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26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105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06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5181600" y="3048000"/>
            <a:ext cx="304800" cy="228600"/>
            <a:chOff x="1524000" y="5638800"/>
            <a:chExt cx="304800" cy="228600"/>
          </a:xfrm>
        </p:grpSpPr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11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81387" y="1981200"/>
            <a:ext cx="1371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 err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Fanout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8" name="Picture 30" descr="f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7" y="2363788"/>
            <a:ext cx="2538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090987" y="2895600"/>
            <a:ext cx="304800" cy="304800"/>
            <a:chOff x="6553200" y="3048000"/>
            <a:chExt cx="304800" cy="304800"/>
          </a:xfrm>
        </p:grpSpPr>
        <p:sp>
          <p:nvSpPr>
            <p:cNvPr id="2102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3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4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5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252787" y="2514600"/>
            <a:ext cx="304800" cy="304800"/>
            <a:chOff x="5715000" y="2667000"/>
            <a:chExt cx="304800" cy="304800"/>
          </a:xfrm>
        </p:grpSpPr>
        <p:sp>
          <p:nvSpPr>
            <p:cNvPr id="2098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99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0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101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4700587" y="2514600"/>
            <a:ext cx="304800" cy="304800"/>
            <a:chOff x="7620000" y="1905000"/>
            <a:chExt cx="304800" cy="304800"/>
          </a:xfrm>
        </p:grpSpPr>
        <p:sp>
          <p:nvSpPr>
            <p:cNvPr id="2094" name="Oval 26"/>
            <p:cNvSpPr>
              <a:spLocks noChangeArrowheads="1"/>
            </p:cNvSpPr>
            <p:nvPr/>
          </p:nvSpPr>
          <p:spPr bwMode="auto">
            <a:xfrm>
              <a:off x="76200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5" name="Oval 26"/>
            <p:cNvSpPr>
              <a:spLocks noChangeArrowheads="1"/>
            </p:cNvSpPr>
            <p:nvPr/>
          </p:nvSpPr>
          <p:spPr bwMode="auto">
            <a:xfrm>
              <a:off x="76962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6" name="Oval 26"/>
            <p:cNvSpPr>
              <a:spLocks noChangeArrowheads="1"/>
            </p:cNvSpPr>
            <p:nvPr/>
          </p:nvSpPr>
          <p:spPr bwMode="auto">
            <a:xfrm>
              <a:off x="76962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97" name="Oval 26"/>
            <p:cNvSpPr>
              <a:spLocks noChangeArrowheads="1"/>
            </p:cNvSpPr>
            <p:nvPr/>
          </p:nvSpPr>
          <p:spPr bwMode="auto">
            <a:xfrm>
              <a:off x="76200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38400" y="2057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62600" y="2057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733800" y="3581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208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 Element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2" name="Rectangle 98"/>
          <p:cNvSpPr>
            <a:spLocks noChangeArrowheads="1"/>
          </p:cNvSpPr>
          <p:nvPr/>
        </p:nvSpPr>
        <p:spPr bwMode="auto">
          <a:xfrm>
            <a:off x="1295400" y="53340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Molecular quantities are 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preserved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over “computational 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cycles.” Contents of different delay elements are transferred 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synchronously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  <a:endParaRPr lang="en-US" sz="2400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5240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409950" y="2209800"/>
            <a:ext cx="304800" cy="304800"/>
            <a:chOff x="6553200" y="3048000"/>
            <a:chExt cx="304800" cy="304800"/>
          </a:xfrm>
        </p:grpSpPr>
        <p:sp>
          <p:nvSpPr>
            <p:cNvPr id="68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69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0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1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733550" y="2209800"/>
            <a:ext cx="304800" cy="304800"/>
            <a:chOff x="5715000" y="2667000"/>
            <a:chExt cx="304800" cy="304800"/>
          </a:xfrm>
        </p:grpSpPr>
        <p:sp>
          <p:nvSpPr>
            <p:cNvPr id="73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4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5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76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7338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390900" y="4419600"/>
            <a:ext cx="304800" cy="304800"/>
            <a:chOff x="6553200" y="3048000"/>
            <a:chExt cx="304800" cy="304800"/>
          </a:xfrm>
        </p:grpSpPr>
        <p:sp>
          <p:nvSpPr>
            <p:cNvPr id="79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1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2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1714500" y="4419600"/>
            <a:ext cx="304800" cy="304800"/>
            <a:chOff x="5715000" y="2667000"/>
            <a:chExt cx="304800" cy="304800"/>
          </a:xfrm>
        </p:grpSpPr>
        <p:sp>
          <p:nvSpPr>
            <p:cNvPr id="84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5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6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7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15240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7448550" y="2209800"/>
            <a:ext cx="304800" cy="304800"/>
            <a:chOff x="6553200" y="3048000"/>
            <a:chExt cx="304800" cy="304800"/>
          </a:xfrm>
        </p:grpSpPr>
        <p:sp>
          <p:nvSpPr>
            <p:cNvPr id="90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1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2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3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5772150" y="2209800"/>
            <a:ext cx="304800" cy="304800"/>
            <a:chOff x="5715000" y="2667000"/>
            <a:chExt cx="304800" cy="304800"/>
          </a:xfrm>
        </p:grpSpPr>
        <p:sp>
          <p:nvSpPr>
            <p:cNvPr id="95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6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7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8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150" y="3733800"/>
            <a:ext cx="2762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524750" y="4419600"/>
            <a:ext cx="304800" cy="304800"/>
            <a:chOff x="6553200" y="3048000"/>
            <a:chExt cx="304800" cy="304800"/>
          </a:xfrm>
        </p:grpSpPr>
        <p:sp>
          <p:nvSpPr>
            <p:cNvPr id="101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2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3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4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5848350" y="4419600"/>
            <a:ext cx="304800" cy="304800"/>
            <a:chOff x="5715000" y="2667000"/>
            <a:chExt cx="304800" cy="304800"/>
          </a:xfrm>
        </p:grpSpPr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7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8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9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3-Phase Scheme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152400" y="19050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We use a </a:t>
            </a:r>
            <a:r>
              <a:rPr lang="en-US" sz="20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three compartment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configuration for delay elements: we categorize the types into three groups:</a:t>
            </a:r>
            <a:r>
              <a:rPr lang="en-US" sz="20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 red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</a:t>
            </a:r>
            <a:r>
              <a:rPr lang="en-US" sz="2000" i="0" dirty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green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and </a:t>
            </a:r>
            <a:r>
              <a:rPr lang="en-US" sz="2000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blue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.</a:t>
            </a:r>
          </a:p>
        </p:txBody>
      </p:sp>
      <p:pic>
        <p:nvPicPr>
          <p:cNvPr id="7" name="Picture 6" descr="3com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657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181600" y="3276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Every delay element D</a:t>
            </a:r>
            <a:r>
              <a:rPr lang="en-US" i="0" baseline="-250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is assigned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G</a:t>
            </a:r>
            <a:r>
              <a:rPr lang="en-US" b="1" baseline="-25000" dirty="0" err="1" smtClean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and </a:t>
            </a:r>
            <a:r>
              <a:rPr lang="en-US" b="1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</a:t>
            </a:r>
            <a:r>
              <a:rPr lang="en-US" b="1" baseline="-2500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i</a:t>
            </a:r>
            <a:endParaRPr lang="en-US" b="1" baseline="-2500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486400" y="5791200"/>
            <a:ext cx="533400" cy="533400"/>
          </a:xfrm>
          <a:prstGeom prst="ellipse">
            <a:avLst/>
          </a:prstGeom>
          <a:solidFill>
            <a:schemeClr val="tx2">
              <a:alpha val="0"/>
            </a:schemeClr>
          </a:solid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7315200" y="5791200"/>
            <a:ext cx="533400" cy="533400"/>
          </a:xfrm>
          <a:prstGeom prst="ellipse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>
              <a:alpha val="50000"/>
            </a:srgbClr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6477000" y="4343400"/>
            <a:ext cx="533400" cy="533400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cxnSp>
        <p:nvCxnSpPr>
          <p:cNvPr id="41" name="Straight Arrow Connector 40"/>
          <p:cNvCxnSpPr>
            <a:stCxn id="34" idx="7"/>
            <a:endCxn id="40" idx="3"/>
          </p:cNvCxnSpPr>
          <p:nvPr/>
        </p:nvCxnSpPr>
        <p:spPr>
          <a:xfrm rot="5400000" flipH="1" flipV="1">
            <a:off x="5713413" y="5027613"/>
            <a:ext cx="1069975" cy="612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5"/>
            <a:endCxn id="37" idx="0"/>
          </p:cNvCxnSpPr>
          <p:nvPr/>
        </p:nvCxnSpPr>
        <p:spPr>
          <a:xfrm rot="16200000" flipH="1">
            <a:off x="6761163" y="4970463"/>
            <a:ext cx="992187" cy="6492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  <a:endCxn id="34" idx="6"/>
          </p:cNvCxnSpPr>
          <p:nvPr/>
        </p:nvCxnSpPr>
        <p:spPr>
          <a:xfrm rot="10800000">
            <a:off x="6019800" y="6057900"/>
            <a:ext cx="129540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6400800" y="5334000"/>
            <a:ext cx="838200" cy="457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248400" y="5334000"/>
            <a:ext cx="762000" cy="53340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311107" y="5449094"/>
            <a:ext cx="836612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437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57400" y="5181600"/>
            <a:ext cx="304800" cy="304800"/>
            <a:chOff x="6553200" y="3048000"/>
            <a:chExt cx="304800" cy="304800"/>
          </a:xfrm>
        </p:grpSpPr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65532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6629400" y="3124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65532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6629400" y="3048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914400" y="5181600"/>
            <a:ext cx="304800" cy="304800"/>
            <a:chOff x="5715000" y="2667000"/>
            <a:chExt cx="304800" cy="304800"/>
          </a:xfrm>
        </p:grpSpPr>
        <p:sp>
          <p:nvSpPr>
            <p:cNvPr id="53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524000" y="5181600"/>
            <a:ext cx="304800" cy="304800"/>
            <a:chOff x="7620000" y="1905000"/>
            <a:chExt cx="304800" cy="304800"/>
          </a:xfrm>
        </p:grpSpPr>
        <p:sp>
          <p:nvSpPr>
            <p:cNvPr id="58" name="Oval 26"/>
            <p:cNvSpPr>
              <a:spLocks noChangeArrowheads="1"/>
            </p:cNvSpPr>
            <p:nvPr/>
          </p:nvSpPr>
          <p:spPr bwMode="auto">
            <a:xfrm>
              <a:off x="76200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auto">
            <a:xfrm>
              <a:off x="76962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76962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76200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98"/>
          <p:cNvGrpSpPr/>
          <p:nvPr/>
        </p:nvGrpSpPr>
        <p:grpSpPr>
          <a:xfrm>
            <a:off x="2590800" y="5105400"/>
            <a:ext cx="304800" cy="457200"/>
            <a:chOff x="609600" y="5715000"/>
            <a:chExt cx="304800" cy="457200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609600" y="5715000"/>
              <a:ext cx="304800" cy="304800"/>
              <a:chOff x="5715000" y="2667000"/>
              <a:chExt cx="304800" cy="304800"/>
            </a:xfrm>
          </p:grpSpPr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57150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57912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5" name="Oval 49"/>
              <p:cNvSpPr>
                <a:spLocks noChangeArrowheads="1"/>
              </p:cNvSpPr>
              <p:nvPr/>
            </p:nvSpPr>
            <p:spPr bwMode="auto">
              <a:xfrm>
                <a:off x="57912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6" name="Oval 50"/>
              <p:cNvSpPr>
                <a:spLocks noChangeArrowheads="1"/>
              </p:cNvSpPr>
              <p:nvPr/>
            </p:nvSpPr>
            <p:spPr bwMode="auto">
              <a:xfrm>
                <a:off x="57150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609600" y="5867400"/>
              <a:ext cx="304800" cy="304800"/>
              <a:chOff x="5715000" y="2667000"/>
              <a:chExt cx="304800" cy="304800"/>
            </a:xfrm>
          </p:grpSpPr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57150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69" name="Oval 48"/>
              <p:cNvSpPr>
                <a:spLocks noChangeArrowheads="1"/>
              </p:cNvSpPr>
              <p:nvPr/>
            </p:nvSpPr>
            <p:spPr bwMode="auto">
              <a:xfrm>
                <a:off x="5791200" y="2667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0" name="Oval 49"/>
              <p:cNvSpPr>
                <a:spLocks noChangeArrowheads="1"/>
              </p:cNvSpPr>
              <p:nvPr/>
            </p:nvSpPr>
            <p:spPr bwMode="auto">
              <a:xfrm>
                <a:off x="57912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1" name="Oval 50"/>
              <p:cNvSpPr>
                <a:spLocks noChangeArrowheads="1"/>
              </p:cNvSpPr>
              <p:nvPr/>
            </p:nvSpPr>
            <p:spPr bwMode="auto">
              <a:xfrm>
                <a:off x="5715000" y="2743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" name="Group 97"/>
          <p:cNvGrpSpPr/>
          <p:nvPr/>
        </p:nvGrpSpPr>
        <p:grpSpPr>
          <a:xfrm>
            <a:off x="3657600" y="5105400"/>
            <a:ext cx="304800" cy="457200"/>
            <a:chOff x="1295400" y="5715000"/>
            <a:chExt cx="304800" cy="457200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1295400" y="5867400"/>
              <a:ext cx="304800" cy="304800"/>
              <a:chOff x="6553200" y="3048000"/>
              <a:chExt cx="304800" cy="304800"/>
            </a:xfrm>
          </p:grpSpPr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65532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66294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65532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76" name="Oval 47"/>
              <p:cNvSpPr>
                <a:spLocks noChangeArrowheads="1"/>
              </p:cNvSpPr>
              <p:nvPr/>
            </p:nvSpPr>
            <p:spPr bwMode="auto">
              <a:xfrm>
                <a:off x="66294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295400" y="5715000"/>
              <a:ext cx="304800" cy="304800"/>
              <a:chOff x="6553200" y="3048000"/>
              <a:chExt cx="304800" cy="304800"/>
            </a:xfrm>
          </p:grpSpPr>
          <p:sp>
            <p:nvSpPr>
              <p:cNvPr id="83" name="Oval 44"/>
              <p:cNvSpPr>
                <a:spLocks noChangeArrowheads="1"/>
              </p:cNvSpPr>
              <p:nvPr/>
            </p:nvSpPr>
            <p:spPr bwMode="auto">
              <a:xfrm>
                <a:off x="65532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4" name="Oval 45"/>
              <p:cNvSpPr>
                <a:spLocks noChangeArrowheads="1"/>
              </p:cNvSpPr>
              <p:nvPr/>
            </p:nvSpPr>
            <p:spPr bwMode="auto">
              <a:xfrm>
                <a:off x="6629400" y="3124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5" name="Oval 46"/>
              <p:cNvSpPr>
                <a:spLocks noChangeArrowheads="1"/>
              </p:cNvSpPr>
              <p:nvPr/>
            </p:nvSpPr>
            <p:spPr bwMode="auto">
              <a:xfrm>
                <a:off x="65532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6" name="Oval 47"/>
              <p:cNvSpPr>
                <a:spLocks noChangeArrowheads="1"/>
              </p:cNvSpPr>
              <p:nvPr/>
            </p:nvSpPr>
            <p:spPr bwMode="auto">
              <a:xfrm>
                <a:off x="6629400" y="3048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3" name="Group 96"/>
          <p:cNvGrpSpPr/>
          <p:nvPr/>
        </p:nvGrpSpPr>
        <p:grpSpPr>
          <a:xfrm>
            <a:off x="3124200" y="5105400"/>
            <a:ext cx="304800" cy="457200"/>
            <a:chOff x="3124200" y="6019800"/>
            <a:chExt cx="304800" cy="457200"/>
          </a:xfrm>
        </p:grpSpPr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3124200" y="6019800"/>
              <a:ext cx="304800" cy="304800"/>
              <a:chOff x="7620000" y="1905000"/>
              <a:chExt cx="304800" cy="304800"/>
            </a:xfrm>
          </p:grpSpPr>
          <p:sp>
            <p:nvSpPr>
              <p:cNvPr id="88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3124200" y="6172200"/>
              <a:ext cx="304800" cy="304800"/>
              <a:chOff x="7620000" y="1905000"/>
              <a:chExt cx="304800" cy="304800"/>
            </a:xfrm>
          </p:grpSpPr>
          <p:sp>
            <p:nvSpPr>
              <p:cNvPr id="93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2590800" y="5181600"/>
            <a:ext cx="304800" cy="304800"/>
            <a:chOff x="5715000" y="2667000"/>
            <a:chExt cx="304800" cy="304800"/>
          </a:xfrm>
        </p:grpSpPr>
        <p:sp>
          <p:nvSpPr>
            <p:cNvPr id="101" name="Oval 42"/>
            <p:cNvSpPr>
              <a:spLocks noChangeArrowheads="1"/>
            </p:cNvSpPr>
            <p:nvPr/>
          </p:nvSpPr>
          <p:spPr bwMode="auto">
            <a:xfrm>
              <a:off x="57150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2" name="Oval 48"/>
            <p:cNvSpPr>
              <a:spLocks noChangeArrowheads="1"/>
            </p:cNvSpPr>
            <p:nvPr/>
          </p:nvSpPr>
          <p:spPr bwMode="auto">
            <a:xfrm>
              <a:off x="5791200" y="2667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3" name="Oval 49"/>
            <p:cNvSpPr>
              <a:spLocks noChangeArrowheads="1"/>
            </p:cNvSpPr>
            <p:nvPr/>
          </p:nvSpPr>
          <p:spPr bwMode="auto">
            <a:xfrm>
              <a:off x="57912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4" name="Oval 50"/>
            <p:cNvSpPr>
              <a:spLocks noChangeArrowheads="1"/>
            </p:cNvSpPr>
            <p:nvPr/>
          </p:nvSpPr>
          <p:spPr bwMode="auto">
            <a:xfrm>
              <a:off x="5715000" y="2743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7" name="Group 109"/>
          <p:cNvGrpSpPr/>
          <p:nvPr/>
        </p:nvGrpSpPr>
        <p:grpSpPr>
          <a:xfrm>
            <a:off x="914400" y="5257800"/>
            <a:ext cx="304800" cy="228600"/>
            <a:chOff x="1066800" y="6019800"/>
            <a:chExt cx="304800" cy="228600"/>
          </a:xfrm>
        </p:grpSpPr>
        <p:sp>
          <p:nvSpPr>
            <p:cNvPr id="106" name="Oval 42"/>
            <p:cNvSpPr>
              <a:spLocks noChangeArrowheads="1"/>
            </p:cNvSpPr>
            <p:nvPr/>
          </p:nvSpPr>
          <p:spPr bwMode="auto">
            <a:xfrm>
              <a:off x="1066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07" name="Oval 48"/>
            <p:cNvSpPr>
              <a:spLocks noChangeArrowheads="1"/>
            </p:cNvSpPr>
            <p:nvPr/>
          </p:nvSpPr>
          <p:spPr bwMode="auto">
            <a:xfrm>
              <a:off x="1143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3" grpId="0" animBg="1"/>
      <p:bldP spid="33" grpId="1" animBg="1"/>
      <p:bldP spid="33" grpId="2" animBg="1"/>
      <p:bldP spid="35" grpId="0" animBg="1"/>
      <p:bldP spid="35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114800" y="54864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6705600" y="21336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6705600" y="2890837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Absence Indicators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57200" y="1905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But how do we know that a</a:t>
            </a:r>
          </a:p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group of molecules is </a:t>
            </a:r>
            <a:r>
              <a:rPr lang="en-US" sz="24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absent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?</a:t>
            </a:r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>
            <a:off x="8153400" y="21336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8153400" y="2819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4495800" y="6096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3810000" y="6248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3048000" y="594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3733800" y="4495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4343400" y="4876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2971800" y="5105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 ker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043113" cy="161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10200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628" grpId="0"/>
      <p:bldP spid="26629" grpId="0"/>
      <p:bldP spid="10" grpId="0" animBg="1"/>
      <p:bldP spid="11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6" descr="my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735138"/>
            <a:ext cx="7848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38200" y="4724400"/>
            <a:ext cx="304800" cy="3048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1295400" y="5334000"/>
            <a:ext cx="304800" cy="3048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457200" y="53340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327525" y="4800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BDFCB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752600" y="2286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825875" y="4786313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162800" y="4876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315200" y="4876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7239000" y="47625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090988" y="4113213"/>
            <a:ext cx="2286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96175" y="4114800"/>
            <a:ext cx="228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572000" y="41148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600200" y="16002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1752600" y="2438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1905000" y="2438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1905000" y="2286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4800600" y="4800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362200" y="1828800"/>
            <a:ext cx="3581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2896394" y="2132806"/>
            <a:ext cx="609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124994" y="3428206"/>
            <a:ext cx="609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5942807" y="3429794"/>
            <a:ext cx="609600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31242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31242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32766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32766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59436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096000" y="2667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6096000" y="25146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5791200" y="4953000"/>
            <a:ext cx="1143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57150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58674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25146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2667000" y="3962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048000" y="4876800"/>
            <a:ext cx="5334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3940175" y="4784725"/>
            <a:ext cx="228600" cy="228600"/>
          </a:xfrm>
          <a:prstGeom prst="ellipse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09600" y="57150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 smtClean="0">
                <a:solidFill>
                  <a:prstClr val="black"/>
                </a:solidFill>
                <a:latin typeface="Arial" pitchFamily="34" charset="0"/>
                <a:ea typeface="DejaVu Sans"/>
                <a:cs typeface="DejaVu Sans"/>
              </a:rPr>
              <a:t>absence 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i="0" dirty="0" smtClean="0">
                <a:solidFill>
                  <a:prstClr val="black"/>
                </a:solidFill>
                <a:latin typeface="Arial" pitchFamily="34" charset="0"/>
                <a:ea typeface="DejaVu Sans"/>
                <a:cs typeface="DejaVu Sans"/>
              </a:rPr>
              <a:t>indicators</a:t>
            </a:r>
            <a:endParaRPr lang="en-US" sz="1400" i="0" dirty="0">
              <a:solidFill>
                <a:prstClr val="black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800" y="45720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963" y="1652588"/>
            <a:ext cx="44100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41" grpId="0" animBg="1"/>
      <p:bldP spid="22" grpId="0" animBg="1"/>
      <p:bldP spid="25" grpId="0" animBg="1"/>
      <p:bldP spid="25" grpId="1" animBg="1"/>
      <p:bldP spid="30" grpId="0" animBg="1"/>
      <p:bldP spid="30" grpId="1" animBg="1"/>
      <p:bldP spid="33" grpId="0" animBg="1"/>
      <p:bldP spid="36" grpId="0" animBg="1"/>
      <p:bldP spid="5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RGB Scheme</a:t>
            </a:r>
            <a:endParaRPr lang="en-US" sz="32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2133600" cy="17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5176666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419600" y="5562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G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, and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B</a:t>
            </a: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 converge!</a:t>
            </a:r>
            <a:endParaRPr lang="en-US" b="1" dirty="0">
              <a:solidFill>
                <a:schemeClr val="tx2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276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276600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Synthetic Biology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8" name="Picture 4" descr="http://upload.wikimedia.org/wikipedia/commons/8/83/UT_Hello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2362200" cy="2322026"/>
          </a:xfrm>
          <a:prstGeom prst="rect">
            <a:avLst/>
          </a:prstGeom>
          <a:noFill/>
        </p:spPr>
      </p:pic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0" y="1295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336600"/>
                </a:solidFill>
                <a:latin typeface="Arial" pitchFamily="34" charset="0"/>
              </a:rPr>
              <a:t>“design and construction of new biological functions and systems not found in nature”</a:t>
            </a:r>
            <a:endParaRPr lang="en-US" sz="1200" dirty="0" smtClean="0">
              <a:solidFill>
                <a:srgbClr val="336600"/>
              </a:solidFill>
              <a:latin typeface="Arial" pitchFamily="34" charset="0"/>
            </a:endParaRPr>
          </a:p>
        </p:txBody>
      </p:sp>
      <p:pic>
        <p:nvPicPr>
          <p:cNvPr id="1030" name="Picture 6" descr="Synthetic Biolog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133600"/>
            <a:ext cx="5543550" cy="1433932"/>
          </a:xfrm>
          <a:prstGeom prst="rect">
            <a:avLst/>
          </a:prstGeom>
          <a:noFill/>
        </p:spPr>
      </p:pic>
      <p:pic>
        <p:nvPicPr>
          <p:cNvPr id="1032" name="Picture 8" descr="http://www.nanotechproject.org/process/assets/images/7047/originals/istock_000004837646medium_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0"/>
            <a:ext cx="4038600" cy="26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RGB Scheme</a:t>
            </a:r>
            <a:endParaRPr lang="en-US" sz="32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181600" y="60198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Oscillating!</a:t>
            </a:r>
            <a:endParaRPr lang="en-US" b="1" dirty="0">
              <a:solidFill>
                <a:schemeClr val="tx2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1752600" cy="91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18981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990600"/>
            <a:ext cx="20329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14400"/>
            <a:ext cx="2133600" cy="17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00"/>
            <a:ext cx="4791075" cy="37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048000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152400"/>
            <a:ext cx="670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167884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926" y="5486400"/>
            <a:ext cx="17671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2224087" cy="108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26" y="1447800"/>
            <a:ext cx="2854474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60326" y="10668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Signal transfer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8200" y="12192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Computation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8200" y="3048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Absence indicator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481965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6600" tIns="33480" rIns="66600" bIns="334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Simulation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0" y="1676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Molecular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</a:t>
            </a: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eactions</a:t>
            </a:r>
            <a:endParaRPr lang="en-US" sz="2000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14478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14525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733800" y="17573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DSD</a:t>
            </a:r>
          </a:p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 dirty="0" err="1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Mapper</a:t>
            </a:r>
            <a:endParaRPr lang="en-US" b="1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53200" y="13716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29400" y="16002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DSD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</a:t>
            </a: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eactions</a:t>
            </a:r>
            <a:endParaRPr lang="en-US" sz="2000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4" name="AutoShape 304"/>
          <p:cNvSpPr>
            <a:spLocks noChangeArrowheads="1"/>
          </p:cNvSpPr>
          <p:nvPr/>
        </p:nvSpPr>
        <p:spPr bwMode="auto">
          <a:xfrm>
            <a:off x="27432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5" name="AutoShape 304"/>
          <p:cNvSpPr>
            <a:spLocks noChangeArrowheads="1"/>
          </p:cNvSpPr>
          <p:nvPr/>
        </p:nvSpPr>
        <p:spPr bwMode="auto">
          <a:xfrm>
            <a:off x="5486400" y="21336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3200" y="43434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29400" y="45720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System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ODE</a:t>
            </a:r>
            <a:endParaRPr lang="en-US" sz="2000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8" name="AutoShape 304"/>
          <p:cNvSpPr>
            <a:spLocks noChangeArrowheads="1"/>
          </p:cNvSpPr>
          <p:nvPr/>
        </p:nvSpPr>
        <p:spPr bwMode="auto">
          <a:xfrm rot="10800000">
            <a:off x="5486401" y="51054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57600" y="4419600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733800" y="4724400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ODE</a:t>
            </a:r>
          </a:p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Solver</a:t>
            </a:r>
            <a:endParaRPr lang="en-US" b="1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0600" y="4267200"/>
            <a:ext cx="15240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66800" y="44958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Transient</a:t>
            </a:r>
          </a:p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Response</a:t>
            </a:r>
            <a:endParaRPr lang="en-US" sz="2000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3" name="AutoShape 304"/>
          <p:cNvSpPr>
            <a:spLocks noChangeArrowheads="1"/>
          </p:cNvSpPr>
          <p:nvPr/>
        </p:nvSpPr>
        <p:spPr bwMode="auto">
          <a:xfrm rot="10800000">
            <a:off x="2743200" y="51054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4" name="AutoShape 304"/>
          <p:cNvSpPr>
            <a:spLocks noChangeArrowheads="1"/>
          </p:cNvSpPr>
          <p:nvPr/>
        </p:nvSpPr>
        <p:spPr bwMode="auto">
          <a:xfrm rot="5400000">
            <a:off x="7010400" y="3581400"/>
            <a:ext cx="685800" cy="315913"/>
          </a:xfrm>
          <a:prstGeom prst="rightArrow">
            <a:avLst>
              <a:gd name="adj1" fmla="val 50000"/>
              <a:gd name="adj2" fmla="val 34804"/>
            </a:avLst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i="0">
              <a:solidFill>
                <a:srgbClr val="FFFFFF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481965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6600" tIns="33480" rIns="66600" bIns="334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Simulation Results: 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Moving Average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843587" cy="452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32300"/>
            <a:ext cx="7010400" cy="23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DSP System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43250" cy="24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38100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Biquad</a:t>
            </a: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094380" cy="47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-76200"/>
            <a:ext cx="670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Biquad Filter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9746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2286000" cy="21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055533"/>
            <a:ext cx="3107096" cy="318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006905"/>
            <a:ext cx="1752600" cy="16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762000"/>
            <a:ext cx="2209800" cy="38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53200" y="381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Absence indicator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1143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Signal transfer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477000" y="4572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Computation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481965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6600" tIns="33480" rIns="66600" bIns="334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Simulation Results: </a:t>
            </a:r>
            <a:r>
              <a:rPr lang="en-US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Biquad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19200"/>
            <a:ext cx="61650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Self-timed implementation of digital signal processing systems </a:t>
            </a:r>
          </a:p>
          <a:p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Synchronous</a:t>
            </a:r>
            <a:r>
              <a:rPr lang="en-US" sz="3000" dirty="0" smtClean="0">
                <a:latin typeface="Arial" charset="0"/>
              </a:rPr>
              <a:t>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Implementing sequential digital logic based on a bi-stable bit representation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Discussion and future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Synchronous Sequential Computation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62016"/>
            <a:ext cx="6543675" cy="50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6172200" y="4495800"/>
            <a:ext cx="381000" cy="228600"/>
            <a:chOff x="685800" y="5410200"/>
            <a:chExt cx="381000" cy="228600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858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8382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38800" y="2438400"/>
            <a:ext cx="762000" cy="533400"/>
            <a:chOff x="685800" y="2438400"/>
            <a:chExt cx="762000" cy="533400"/>
          </a:xfrm>
        </p:grpSpPr>
        <p:grpSp>
          <p:nvGrpSpPr>
            <p:cNvPr id="15" name="Group 14"/>
            <p:cNvGrpSpPr/>
            <p:nvPr/>
          </p:nvGrpSpPr>
          <p:grpSpPr>
            <a:xfrm>
              <a:off x="762000" y="2438400"/>
              <a:ext cx="381000" cy="228600"/>
              <a:chOff x="685800" y="5410200"/>
              <a:chExt cx="381000" cy="228600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85800" y="2590800"/>
              <a:ext cx="381000" cy="228600"/>
              <a:chOff x="685800" y="5410200"/>
              <a:chExt cx="381000" cy="228600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5800" y="2667000"/>
              <a:ext cx="381000" cy="228600"/>
              <a:chOff x="685800" y="5410200"/>
              <a:chExt cx="381000" cy="22860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66800" y="2514600"/>
              <a:ext cx="381000" cy="228600"/>
              <a:chOff x="685800" y="5410200"/>
              <a:chExt cx="381000" cy="228600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90600" y="2667000"/>
              <a:ext cx="381000" cy="228600"/>
              <a:chOff x="685800" y="5410200"/>
              <a:chExt cx="381000" cy="228600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90600" y="2743200"/>
              <a:ext cx="381000" cy="228600"/>
              <a:chOff x="685800" y="5410200"/>
              <a:chExt cx="381000" cy="228600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7086600" y="5562600"/>
            <a:ext cx="762000" cy="381000"/>
            <a:chOff x="2438400" y="6248400"/>
            <a:chExt cx="762000" cy="381000"/>
          </a:xfrm>
        </p:grpSpPr>
        <p:grpSp>
          <p:nvGrpSpPr>
            <p:cNvPr id="12" name="Group 11"/>
            <p:cNvGrpSpPr/>
            <p:nvPr/>
          </p:nvGrpSpPr>
          <p:grpSpPr>
            <a:xfrm>
              <a:off x="2590800" y="6248400"/>
              <a:ext cx="381000" cy="228600"/>
              <a:chOff x="457200" y="4419600"/>
              <a:chExt cx="381000" cy="22860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590800" y="6400800"/>
              <a:ext cx="381000" cy="228600"/>
              <a:chOff x="457200" y="4419600"/>
              <a:chExt cx="381000" cy="228600"/>
            </a:xfrm>
          </p:grpSpPr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438400" y="6324600"/>
              <a:ext cx="381000" cy="228600"/>
              <a:chOff x="457200" y="4419600"/>
              <a:chExt cx="381000" cy="228600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819400" y="6248400"/>
              <a:ext cx="381000" cy="228600"/>
              <a:chOff x="457200" y="4419600"/>
              <a:chExt cx="381000" cy="228600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743200" y="6400800"/>
              <a:ext cx="381000" cy="228600"/>
              <a:chOff x="457200" y="4419600"/>
              <a:chExt cx="381000" cy="228600"/>
            </a:xfrm>
          </p:grpSpPr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6019800" y="5562600"/>
            <a:ext cx="685800" cy="381000"/>
            <a:chOff x="1066800" y="6172200"/>
            <a:chExt cx="685800" cy="381000"/>
          </a:xfrm>
        </p:grpSpPr>
        <p:grpSp>
          <p:nvGrpSpPr>
            <p:cNvPr id="47" name="Group 46"/>
            <p:cNvGrpSpPr/>
            <p:nvPr/>
          </p:nvGrpSpPr>
          <p:grpSpPr>
            <a:xfrm>
              <a:off x="1295400" y="6172200"/>
              <a:ext cx="457200" cy="381000"/>
              <a:chOff x="1295400" y="6172200"/>
              <a:chExt cx="457200" cy="381000"/>
            </a:xfrm>
          </p:grpSpPr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>
                <a:off x="1371600" y="6248400"/>
                <a:ext cx="304800" cy="228600"/>
                <a:chOff x="1524000" y="5638800"/>
                <a:chExt cx="304800" cy="228600"/>
              </a:xfrm>
            </p:grpSpPr>
            <p:sp>
              <p:nvSpPr>
                <p:cNvPr id="8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9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35" name="Group 66"/>
              <p:cNvGrpSpPr>
                <a:grpSpLocks/>
              </p:cNvGrpSpPr>
              <p:nvPr/>
            </p:nvGrpSpPr>
            <p:grpSpPr bwMode="auto">
              <a:xfrm>
                <a:off x="13716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36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37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38" name="Group 66"/>
              <p:cNvGrpSpPr>
                <a:grpSpLocks/>
              </p:cNvGrpSpPr>
              <p:nvPr/>
            </p:nvGrpSpPr>
            <p:grpSpPr bwMode="auto">
              <a:xfrm>
                <a:off x="14478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39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40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41" name="Group 66"/>
              <p:cNvGrpSpPr>
                <a:grpSpLocks/>
              </p:cNvGrpSpPr>
              <p:nvPr/>
            </p:nvGrpSpPr>
            <p:grpSpPr bwMode="auto">
              <a:xfrm>
                <a:off x="14478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42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43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44" name="Group 66"/>
              <p:cNvGrpSpPr>
                <a:grpSpLocks/>
              </p:cNvGrpSpPr>
              <p:nvPr/>
            </p:nvGrpSpPr>
            <p:grpSpPr bwMode="auto">
              <a:xfrm>
                <a:off x="12954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45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46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1066800" y="6172200"/>
              <a:ext cx="457200" cy="381000"/>
              <a:chOff x="1295400" y="6172200"/>
              <a:chExt cx="457200" cy="381000"/>
            </a:xfrm>
          </p:grpSpPr>
          <p:grpSp>
            <p:nvGrpSpPr>
              <p:cNvPr id="62" name="Group 66"/>
              <p:cNvGrpSpPr>
                <a:grpSpLocks/>
              </p:cNvGrpSpPr>
              <p:nvPr/>
            </p:nvGrpSpPr>
            <p:grpSpPr bwMode="auto">
              <a:xfrm>
                <a:off x="1371600" y="6248400"/>
                <a:ext cx="304800" cy="228600"/>
                <a:chOff x="1524000" y="5638800"/>
                <a:chExt cx="304800" cy="228600"/>
              </a:xfrm>
            </p:grpSpPr>
            <p:sp>
              <p:nvSpPr>
                <p:cNvPr id="75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76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63" name="Group 66"/>
              <p:cNvGrpSpPr>
                <a:grpSpLocks/>
              </p:cNvGrpSpPr>
              <p:nvPr/>
            </p:nvGrpSpPr>
            <p:grpSpPr bwMode="auto">
              <a:xfrm>
                <a:off x="13716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73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74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64" name="Group 66"/>
              <p:cNvGrpSpPr>
                <a:grpSpLocks/>
              </p:cNvGrpSpPr>
              <p:nvPr/>
            </p:nvGrpSpPr>
            <p:grpSpPr bwMode="auto">
              <a:xfrm>
                <a:off x="14478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71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72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65" name="Group 66"/>
              <p:cNvGrpSpPr>
                <a:grpSpLocks/>
              </p:cNvGrpSpPr>
              <p:nvPr/>
            </p:nvGrpSpPr>
            <p:grpSpPr bwMode="auto">
              <a:xfrm>
                <a:off x="14478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69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70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66" name="Group 66"/>
              <p:cNvGrpSpPr>
                <a:grpSpLocks/>
              </p:cNvGrpSpPr>
              <p:nvPr/>
            </p:nvGrpSpPr>
            <p:grpSpPr bwMode="auto">
              <a:xfrm>
                <a:off x="12954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67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68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2743200" y="4495800"/>
            <a:ext cx="381000" cy="228600"/>
            <a:chOff x="685800" y="5410200"/>
            <a:chExt cx="381000" cy="228600"/>
          </a:xfrm>
        </p:grpSpPr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6858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8382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172200" y="4495800"/>
            <a:ext cx="381000" cy="381000"/>
            <a:chOff x="685800" y="4800600"/>
            <a:chExt cx="381000" cy="381000"/>
          </a:xfrm>
        </p:grpSpPr>
        <p:grpSp>
          <p:nvGrpSpPr>
            <p:cNvPr id="81" name="Group 80"/>
            <p:cNvGrpSpPr/>
            <p:nvPr/>
          </p:nvGrpSpPr>
          <p:grpSpPr>
            <a:xfrm>
              <a:off x="685800" y="4953000"/>
              <a:ext cx="381000" cy="228600"/>
              <a:chOff x="685800" y="5410200"/>
              <a:chExt cx="381000" cy="228600"/>
            </a:xfrm>
          </p:grpSpPr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85800" y="4800600"/>
              <a:ext cx="381000" cy="228600"/>
              <a:chOff x="685800" y="5410200"/>
              <a:chExt cx="381000" cy="228600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743200" y="4495800"/>
            <a:ext cx="381000" cy="381000"/>
            <a:chOff x="685800" y="4800600"/>
            <a:chExt cx="381000" cy="381000"/>
          </a:xfrm>
        </p:grpSpPr>
        <p:grpSp>
          <p:nvGrpSpPr>
            <p:cNvPr id="89" name="Group 88"/>
            <p:cNvGrpSpPr/>
            <p:nvPr/>
          </p:nvGrpSpPr>
          <p:grpSpPr>
            <a:xfrm>
              <a:off x="685800" y="4953000"/>
              <a:ext cx="381000" cy="228600"/>
              <a:chOff x="685800" y="5410200"/>
              <a:chExt cx="381000" cy="228600"/>
            </a:xfrm>
          </p:grpSpPr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85800" y="4800600"/>
              <a:ext cx="381000" cy="228600"/>
              <a:chOff x="685800" y="5410200"/>
              <a:chExt cx="381000" cy="228600"/>
            </a:xfrm>
          </p:grpSpPr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838200" y="5410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BDFCB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6172200" y="4495800"/>
            <a:ext cx="685800" cy="381000"/>
            <a:chOff x="1752600" y="4876800"/>
            <a:chExt cx="685800" cy="381000"/>
          </a:xfrm>
        </p:grpSpPr>
        <p:grpSp>
          <p:nvGrpSpPr>
            <p:cNvPr id="95" name="Group 94"/>
            <p:cNvGrpSpPr/>
            <p:nvPr/>
          </p:nvGrpSpPr>
          <p:grpSpPr>
            <a:xfrm>
              <a:off x="1752600" y="4876800"/>
              <a:ext cx="381000" cy="381000"/>
              <a:chOff x="685800" y="4800600"/>
              <a:chExt cx="381000" cy="38100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685800" y="4953000"/>
                <a:ext cx="381000" cy="228600"/>
                <a:chOff x="685800" y="5410200"/>
                <a:chExt cx="381000" cy="228600"/>
              </a:xfrm>
            </p:grpSpPr>
            <p:sp>
              <p:nvSpPr>
                <p:cNvPr id="100" name="Oval 99"/>
                <p:cNvSpPr>
                  <a:spLocks noChangeArrowheads="1"/>
                </p:cNvSpPr>
                <p:nvPr/>
              </p:nvSpPr>
              <p:spPr bwMode="auto">
                <a:xfrm>
                  <a:off x="6858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8382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685800" y="4800600"/>
                <a:ext cx="381000" cy="228600"/>
                <a:chOff x="685800" y="5410200"/>
                <a:chExt cx="381000" cy="228600"/>
              </a:xfrm>
            </p:grpSpPr>
            <p:sp>
              <p:nvSpPr>
                <p:cNvPr id="98" name="Oval 97"/>
                <p:cNvSpPr>
                  <a:spLocks noChangeArrowheads="1"/>
                </p:cNvSpPr>
                <p:nvPr/>
              </p:nvSpPr>
              <p:spPr bwMode="auto">
                <a:xfrm>
                  <a:off x="6858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99" name="Oval 98"/>
                <p:cNvSpPr>
                  <a:spLocks noChangeArrowheads="1"/>
                </p:cNvSpPr>
                <p:nvPr/>
              </p:nvSpPr>
              <p:spPr bwMode="auto">
                <a:xfrm>
                  <a:off x="8382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2057400" y="4876800"/>
              <a:ext cx="381000" cy="381000"/>
              <a:chOff x="685800" y="4800600"/>
              <a:chExt cx="381000" cy="381000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685800" y="4953000"/>
                <a:ext cx="381000" cy="228600"/>
                <a:chOff x="685800" y="5410200"/>
                <a:chExt cx="381000" cy="228600"/>
              </a:xfrm>
            </p:grpSpPr>
            <p:sp>
              <p:nvSpPr>
                <p:cNvPr id="107" name="Oval 106"/>
                <p:cNvSpPr>
                  <a:spLocks noChangeArrowheads="1"/>
                </p:cNvSpPr>
                <p:nvPr/>
              </p:nvSpPr>
              <p:spPr bwMode="auto">
                <a:xfrm>
                  <a:off x="6858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8382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685800" y="4800600"/>
                <a:ext cx="381000" cy="228600"/>
                <a:chOff x="685800" y="5410200"/>
                <a:chExt cx="381000" cy="228600"/>
              </a:xfrm>
            </p:grpSpPr>
            <p:sp>
              <p:nvSpPr>
                <p:cNvPr id="105" name="Oval 104"/>
                <p:cNvSpPr>
                  <a:spLocks noChangeArrowheads="1"/>
                </p:cNvSpPr>
                <p:nvPr/>
              </p:nvSpPr>
              <p:spPr bwMode="auto">
                <a:xfrm>
                  <a:off x="6858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06" name="Oval 105"/>
                <p:cNvSpPr>
                  <a:spLocks noChangeArrowheads="1"/>
                </p:cNvSpPr>
                <p:nvPr/>
              </p:nvSpPr>
              <p:spPr bwMode="auto">
                <a:xfrm>
                  <a:off x="838200" y="54102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BDFCB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2895600" y="2590800"/>
            <a:ext cx="381000" cy="228600"/>
            <a:chOff x="685800" y="5410200"/>
            <a:chExt cx="381000" cy="228600"/>
          </a:xfrm>
        </p:grpSpPr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6858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838200" y="5410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265"/>
          <p:cNvSpPr txBox="1">
            <a:spLocks noChangeArrowheads="1"/>
          </p:cNvSpPr>
          <p:nvPr/>
        </p:nvSpPr>
        <p:spPr bwMode="auto">
          <a:xfrm>
            <a:off x="5029200" y="5181600"/>
            <a:ext cx="34290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Chemically, molecular </a:t>
            </a:r>
            <a:r>
              <a:rPr lang="en-US" sz="20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quantities, or concentrations, 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represent the digital signal.</a:t>
            </a:r>
          </a:p>
        </p:txBody>
      </p:sp>
      <p:sp>
        <p:nvSpPr>
          <p:cNvPr id="4" name="Text Box 134"/>
          <p:cNvSpPr txBox="1">
            <a:spLocks noChangeArrowheads="1"/>
          </p:cNvSpPr>
          <p:nvPr/>
        </p:nvSpPr>
        <p:spPr bwMode="auto">
          <a:xfrm>
            <a:off x="26082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Sequential Computation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" name="Text Box 265"/>
          <p:cNvSpPr txBox="1">
            <a:spLocks noChangeArrowheads="1"/>
          </p:cNvSpPr>
          <p:nvPr/>
        </p:nvSpPr>
        <p:spPr bwMode="auto">
          <a:xfrm>
            <a:off x="381000" y="1752600"/>
            <a:ext cx="2819400" cy="68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 digital signal is a sequence of numbers.</a:t>
            </a:r>
          </a:p>
        </p:txBody>
      </p:sp>
      <p:sp>
        <p:nvSpPr>
          <p:cNvPr id="100" name="Text Box 265"/>
          <p:cNvSpPr txBox="1">
            <a:spLocks noChangeArrowheads="1"/>
          </p:cNvSpPr>
          <p:nvPr/>
        </p:nvSpPr>
        <p:spPr bwMode="auto">
          <a:xfrm>
            <a:off x="5029200" y="5181600"/>
            <a:ext cx="36576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Electronically, numbers are represented by binary strings (zeros and ones are voltages).</a:t>
            </a:r>
          </a:p>
        </p:txBody>
      </p:sp>
      <p:sp>
        <p:nvSpPr>
          <p:cNvPr id="102" name="Text Box 265"/>
          <p:cNvSpPr txBox="1">
            <a:spLocks noChangeArrowheads="1"/>
          </p:cNvSpPr>
          <p:nvPr/>
        </p:nvSpPr>
        <p:spPr bwMode="auto">
          <a:xfrm>
            <a:off x="4724400" y="1463675"/>
            <a:ext cx="4191000" cy="9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A </a:t>
            </a:r>
            <a:r>
              <a:rPr lang="en-US" sz="2000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sequential system </a:t>
            </a:r>
            <a:r>
              <a:rPr lang="en-US" sz="2000" i="0" dirty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takes an input sequence and produces an output sequence.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990600" y="2438400"/>
            <a:ext cx="1828800" cy="1219200"/>
            <a:chOff x="1307370" y="3771900"/>
            <a:chExt cx="1828800" cy="1219200"/>
          </a:xfrm>
        </p:grpSpPr>
        <p:sp>
          <p:nvSpPr>
            <p:cNvPr id="105" name="Oval 104"/>
            <p:cNvSpPr/>
            <p:nvPr/>
          </p:nvSpPr>
          <p:spPr>
            <a:xfrm>
              <a:off x="1307370" y="40481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Connector 105"/>
            <p:cNvCxnSpPr>
              <a:endCxn id="117" idx="5"/>
            </p:cNvCxnSpPr>
            <p:nvPr/>
          </p:nvCxnSpPr>
          <p:spPr>
            <a:xfrm rot="16200000" flipV="1">
              <a:off x="2524190" y="4409281"/>
              <a:ext cx="868362" cy="27622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059970" y="4914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9" idx="4"/>
              <a:endCxn id="119" idx="7"/>
            </p:cNvCxnSpPr>
            <p:nvPr/>
          </p:nvCxnSpPr>
          <p:spPr>
            <a:xfrm rot="5400000">
              <a:off x="1123220" y="4286250"/>
              <a:ext cx="1077913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1724883" y="3771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0" name="Straight Connector 109"/>
            <p:cNvCxnSpPr>
              <a:stCxn id="111" idx="4"/>
              <a:endCxn id="109" idx="5"/>
            </p:cNvCxnSpPr>
            <p:nvPr/>
          </p:nvCxnSpPr>
          <p:spPr>
            <a:xfrm rot="5400000" flipH="1">
              <a:off x="1599471" y="4027487"/>
              <a:ext cx="582612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1953483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2" name="Straight Connector 111"/>
            <p:cNvCxnSpPr>
              <a:stCxn id="113" idx="4"/>
              <a:endCxn id="111" idx="5"/>
            </p:cNvCxnSpPr>
            <p:nvPr/>
          </p:nvCxnSpPr>
          <p:spPr>
            <a:xfrm rot="5400000" flipH="1">
              <a:off x="1923321" y="4503737"/>
              <a:ext cx="430212" cy="2397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220183" y="47625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Connector 113"/>
            <p:cNvCxnSpPr>
              <a:stCxn id="115" idx="4"/>
              <a:endCxn id="113" idx="7"/>
            </p:cNvCxnSpPr>
            <p:nvPr/>
          </p:nvCxnSpPr>
          <p:spPr>
            <a:xfrm rot="5400000">
              <a:off x="2209070" y="4495800"/>
              <a:ext cx="354013" cy="2016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2448783" y="4343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6" name="Straight Connector 115"/>
            <p:cNvCxnSpPr>
              <a:endCxn id="115" idx="7"/>
            </p:cNvCxnSpPr>
            <p:nvPr/>
          </p:nvCxnSpPr>
          <p:spPr>
            <a:xfrm rot="10800000" flipV="1">
              <a:off x="2513870" y="4114800"/>
              <a:ext cx="277813" cy="2397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2755170" y="4048125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18" name="Straight Connector 117"/>
            <p:cNvCxnSpPr>
              <a:stCxn id="105" idx="4"/>
              <a:endCxn id="119" idx="0"/>
            </p:cNvCxnSpPr>
            <p:nvPr/>
          </p:nvCxnSpPr>
          <p:spPr>
            <a:xfrm rot="16200000" flipH="1">
              <a:off x="1044639" y="4425156"/>
              <a:ext cx="790575" cy="18891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1496283" y="49149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33400" y="3810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10, 2, 12, 8, 4, 8, 10, 2, …</a:t>
            </a:r>
          </a:p>
        </p:txBody>
      </p:sp>
      <p:grpSp>
        <p:nvGrpSpPr>
          <p:cNvPr id="3" name="Group 153"/>
          <p:cNvGrpSpPr>
            <a:grpSpLocks/>
          </p:cNvGrpSpPr>
          <p:nvPr/>
        </p:nvGrpSpPr>
        <p:grpSpPr bwMode="auto">
          <a:xfrm>
            <a:off x="915988" y="4457700"/>
            <a:ext cx="1827212" cy="695325"/>
            <a:chOff x="915212" y="4457700"/>
            <a:chExt cx="1827988" cy="694678"/>
          </a:xfrm>
        </p:grpSpPr>
        <p:sp>
          <p:nvSpPr>
            <p:cNvPr id="139" name="Oval 138"/>
            <p:cNvSpPr/>
            <p:nvPr/>
          </p:nvSpPr>
          <p:spPr>
            <a:xfrm>
              <a:off x="915212" y="5076249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0" name="Straight Connector 139"/>
            <p:cNvCxnSpPr>
              <a:endCxn id="145" idx="5"/>
            </p:cNvCxnSpPr>
            <p:nvPr/>
          </p:nvCxnSpPr>
          <p:spPr>
            <a:xfrm rot="16200000" flipV="1">
              <a:off x="1522212" y="4646288"/>
              <a:ext cx="467876" cy="220756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1828412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2" name="Straight Connector 141"/>
            <p:cNvCxnSpPr>
              <a:stCxn id="143" idx="3"/>
              <a:endCxn id="151" idx="7"/>
            </p:cNvCxnSpPr>
            <p:nvPr/>
          </p:nvCxnSpPr>
          <p:spPr>
            <a:xfrm rot="5400000">
              <a:off x="1250370" y="4860439"/>
              <a:ext cx="79301" cy="16517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1361488" y="4838345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4" name="Straight Connector 143"/>
            <p:cNvCxnSpPr>
              <a:stCxn id="145" idx="4"/>
              <a:endCxn id="143" idx="7"/>
            </p:cNvCxnSpPr>
            <p:nvPr/>
          </p:nvCxnSpPr>
          <p:spPr>
            <a:xfrm rot="5400000">
              <a:off x="1364879" y="4595554"/>
              <a:ext cx="315619" cy="19216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1580656" y="4457700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Connector 145"/>
            <p:cNvCxnSpPr>
              <a:stCxn id="147" idx="2"/>
              <a:endCxn id="141" idx="6"/>
            </p:cNvCxnSpPr>
            <p:nvPr/>
          </p:nvCxnSpPr>
          <p:spPr>
            <a:xfrm rot="10800000">
              <a:off x="1904644" y="5009636"/>
              <a:ext cx="1524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2057109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48" name="Straight Connector 147"/>
            <p:cNvCxnSpPr>
              <a:stCxn id="149" idx="0"/>
              <a:endCxn id="147" idx="7"/>
            </p:cNvCxnSpPr>
            <p:nvPr/>
          </p:nvCxnSpPr>
          <p:spPr>
            <a:xfrm rot="16200000" flipH="1" flipV="1">
              <a:off x="2074831" y="4657352"/>
              <a:ext cx="372716" cy="27793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2362038" y="4609958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50" name="Straight Connector 149"/>
            <p:cNvCxnSpPr>
              <a:endCxn id="139" idx="7"/>
            </p:cNvCxnSpPr>
            <p:nvPr/>
          </p:nvCxnSpPr>
          <p:spPr>
            <a:xfrm rot="10800000" flipV="1">
              <a:off x="980327" y="4990604"/>
              <a:ext cx="200110" cy="9674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1142320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  <p:cxnSp>
          <p:nvCxnSpPr>
            <p:cNvPr id="152" name="Straight Connector 151"/>
            <p:cNvCxnSpPr>
              <a:endCxn id="149" idx="6"/>
            </p:cNvCxnSpPr>
            <p:nvPr/>
          </p:nvCxnSpPr>
          <p:spPr>
            <a:xfrm rot="16200000" flipV="1">
              <a:off x="2400387" y="4685907"/>
              <a:ext cx="342581" cy="26681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2666968" y="4971571"/>
              <a:ext cx="76232" cy="7612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white"/>
                </a:solidFill>
              </a:endParaRPr>
            </a:p>
          </p:txBody>
        </p:sp>
      </p:grp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533400" y="5486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5, 6, 7, 10, 6, 6, 9, 6, …</a:t>
            </a: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1010</a:t>
            </a: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0101</a:t>
            </a: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0010</a:t>
            </a: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48006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1100</a:t>
            </a: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0110</a:t>
            </a: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7620000" y="2895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400" b="1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0111</a:t>
            </a:r>
          </a:p>
        </p:txBody>
      </p: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800600" y="2819400"/>
            <a:ext cx="533400" cy="533400"/>
            <a:chOff x="3962400" y="5867400"/>
            <a:chExt cx="533400" cy="533400"/>
          </a:xfrm>
        </p:grpSpPr>
        <p:sp>
          <p:nvSpPr>
            <p:cNvPr id="20548" name="Oval 210"/>
            <p:cNvSpPr>
              <a:spLocks noChangeArrowheads="1"/>
            </p:cNvSpPr>
            <p:nvPr/>
          </p:nvSpPr>
          <p:spPr bwMode="auto">
            <a:xfrm>
              <a:off x="40386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49" name="Oval 211"/>
            <p:cNvSpPr>
              <a:spLocks noChangeArrowheads="1"/>
            </p:cNvSpPr>
            <p:nvPr/>
          </p:nvSpPr>
          <p:spPr bwMode="auto">
            <a:xfrm>
              <a:off x="39624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0" name="Oval 212"/>
            <p:cNvSpPr>
              <a:spLocks noChangeArrowheads="1"/>
            </p:cNvSpPr>
            <p:nvPr/>
          </p:nvSpPr>
          <p:spPr bwMode="auto">
            <a:xfrm>
              <a:off x="4191000" y="5867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1" name="Oval 213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2" name="Oval 214"/>
            <p:cNvSpPr>
              <a:spLocks noChangeArrowheads="1"/>
            </p:cNvSpPr>
            <p:nvPr/>
          </p:nvSpPr>
          <p:spPr bwMode="auto">
            <a:xfrm>
              <a:off x="40386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3" name="Oval 215"/>
            <p:cNvSpPr>
              <a:spLocks noChangeArrowheads="1"/>
            </p:cNvSpPr>
            <p:nvPr/>
          </p:nvSpPr>
          <p:spPr bwMode="auto">
            <a:xfrm>
              <a:off x="39624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4" name="Oval 216"/>
            <p:cNvSpPr>
              <a:spLocks noChangeArrowheads="1"/>
            </p:cNvSpPr>
            <p:nvPr/>
          </p:nvSpPr>
          <p:spPr bwMode="auto">
            <a:xfrm>
              <a:off x="41910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5" name="Oval 217"/>
            <p:cNvSpPr>
              <a:spLocks noChangeArrowheads="1"/>
            </p:cNvSpPr>
            <p:nvPr/>
          </p:nvSpPr>
          <p:spPr bwMode="auto">
            <a:xfrm>
              <a:off x="4114800" y="6096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6" name="Oval 218"/>
            <p:cNvSpPr>
              <a:spLocks noChangeArrowheads="1"/>
            </p:cNvSpPr>
            <p:nvPr/>
          </p:nvSpPr>
          <p:spPr bwMode="auto">
            <a:xfrm>
              <a:off x="4038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7" name="Oval 219"/>
            <p:cNvSpPr>
              <a:spLocks noChangeArrowheads="1"/>
            </p:cNvSpPr>
            <p:nvPr/>
          </p:nvSpPr>
          <p:spPr bwMode="auto">
            <a:xfrm>
              <a:off x="4191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8" name="Oval 220"/>
            <p:cNvSpPr>
              <a:spLocks noChangeArrowheads="1"/>
            </p:cNvSpPr>
            <p:nvPr/>
          </p:nvSpPr>
          <p:spPr bwMode="auto">
            <a:xfrm>
              <a:off x="41148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59" name="Oval 221"/>
            <p:cNvSpPr>
              <a:spLocks noChangeArrowheads="1"/>
            </p:cNvSpPr>
            <p:nvPr/>
          </p:nvSpPr>
          <p:spPr bwMode="auto">
            <a:xfrm>
              <a:off x="4267200" y="6019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7" name="Group 222"/>
          <p:cNvGrpSpPr>
            <a:grpSpLocks/>
          </p:cNvGrpSpPr>
          <p:nvPr/>
        </p:nvGrpSpPr>
        <p:grpSpPr bwMode="auto">
          <a:xfrm>
            <a:off x="7696200" y="2895600"/>
            <a:ext cx="381000" cy="381000"/>
            <a:chOff x="6019800" y="6172200"/>
            <a:chExt cx="381000" cy="381000"/>
          </a:xfrm>
        </p:grpSpPr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>
              <a:off x="60198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6019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60960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60960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172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228"/>
          <p:cNvGrpSpPr>
            <a:grpSpLocks/>
          </p:cNvGrpSpPr>
          <p:nvPr/>
        </p:nvGrpSpPr>
        <p:grpSpPr bwMode="auto">
          <a:xfrm>
            <a:off x="4953000" y="2971800"/>
            <a:ext cx="228600" cy="304800"/>
            <a:chOff x="2514600" y="6172200"/>
            <a:chExt cx="228600" cy="304800"/>
          </a:xfrm>
        </p:grpSpPr>
        <p:sp>
          <p:nvSpPr>
            <p:cNvPr id="20541" name="Oval 229"/>
            <p:cNvSpPr>
              <a:spLocks noChangeArrowheads="1"/>
            </p:cNvSpPr>
            <p:nvPr/>
          </p:nvSpPr>
          <p:spPr bwMode="auto">
            <a:xfrm>
              <a:off x="25146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42" name="Oval 230"/>
            <p:cNvSpPr>
              <a:spLocks noChangeArrowheads="1"/>
            </p:cNvSpPr>
            <p:nvPr/>
          </p:nvSpPr>
          <p:spPr bwMode="auto">
            <a:xfrm>
              <a:off x="2514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0" name="Group 231"/>
          <p:cNvGrpSpPr>
            <a:grpSpLocks/>
          </p:cNvGrpSpPr>
          <p:nvPr/>
        </p:nvGrpSpPr>
        <p:grpSpPr bwMode="auto">
          <a:xfrm>
            <a:off x="4800600" y="2819400"/>
            <a:ext cx="533400" cy="533400"/>
            <a:chOff x="3200400" y="5943600"/>
            <a:chExt cx="533400" cy="533400"/>
          </a:xfrm>
        </p:grpSpPr>
        <p:grpSp>
          <p:nvGrpSpPr>
            <p:cNvPr id="11" name="Group 185"/>
            <p:cNvGrpSpPr>
              <a:grpSpLocks/>
            </p:cNvGrpSpPr>
            <p:nvPr/>
          </p:nvGrpSpPr>
          <p:grpSpPr bwMode="auto">
            <a:xfrm>
              <a:off x="3200400" y="5943600"/>
              <a:ext cx="533400" cy="533400"/>
              <a:chOff x="3962400" y="5867400"/>
              <a:chExt cx="533400" cy="533400"/>
            </a:xfrm>
          </p:grpSpPr>
          <p:sp>
            <p:nvSpPr>
              <p:cNvPr id="20529" name="Oval 235"/>
              <p:cNvSpPr>
                <a:spLocks noChangeArrowheads="1"/>
              </p:cNvSpPr>
              <p:nvPr/>
            </p:nvSpPr>
            <p:spPr bwMode="auto">
              <a:xfrm>
                <a:off x="40386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0" name="Oval 236"/>
              <p:cNvSpPr>
                <a:spLocks noChangeArrowheads="1"/>
              </p:cNvSpPr>
              <p:nvPr/>
            </p:nvSpPr>
            <p:spPr bwMode="auto">
              <a:xfrm>
                <a:off x="39624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1" name="Oval 237"/>
              <p:cNvSpPr>
                <a:spLocks noChangeArrowheads="1"/>
              </p:cNvSpPr>
              <p:nvPr/>
            </p:nvSpPr>
            <p:spPr bwMode="auto">
              <a:xfrm>
                <a:off x="4191000" y="5867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2" name="Oval 238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3" name="Oval 239"/>
              <p:cNvSpPr>
                <a:spLocks noChangeArrowheads="1"/>
              </p:cNvSpPr>
              <p:nvPr/>
            </p:nvSpPr>
            <p:spPr bwMode="auto">
              <a:xfrm>
                <a:off x="40386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4" name="Oval 240"/>
              <p:cNvSpPr>
                <a:spLocks noChangeArrowheads="1"/>
              </p:cNvSpPr>
              <p:nvPr/>
            </p:nvSpPr>
            <p:spPr bwMode="auto">
              <a:xfrm>
                <a:off x="39624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5" name="Oval 241"/>
              <p:cNvSpPr>
                <a:spLocks noChangeArrowheads="1"/>
              </p:cNvSpPr>
              <p:nvPr/>
            </p:nvSpPr>
            <p:spPr bwMode="auto">
              <a:xfrm>
                <a:off x="41910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6" name="Oval 242"/>
              <p:cNvSpPr>
                <a:spLocks noChangeArrowheads="1"/>
              </p:cNvSpPr>
              <p:nvPr/>
            </p:nvSpPr>
            <p:spPr bwMode="auto">
              <a:xfrm>
                <a:off x="4114800" y="6096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7" name="Oval 243"/>
              <p:cNvSpPr>
                <a:spLocks noChangeArrowheads="1"/>
              </p:cNvSpPr>
              <p:nvPr/>
            </p:nvSpPr>
            <p:spPr bwMode="auto">
              <a:xfrm>
                <a:off x="40386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8" name="Oval 244"/>
              <p:cNvSpPr>
                <a:spLocks noChangeArrowheads="1"/>
              </p:cNvSpPr>
              <p:nvPr/>
            </p:nvSpPr>
            <p:spPr bwMode="auto">
              <a:xfrm>
                <a:off x="4191000" y="6172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39" name="Oval 245"/>
              <p:cNvSpPr>
                <a:spLocks noChangeArrowheads="1"/>
              </p:cNvSpPr>
              <p:nvPr/>
            </p:nvSpPr>
            <p:spPr bwMode="auto">
              <a:xfrm>
                <a:off x="41148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540" name="Oval 246"/>
              <p:cNvSpPr>
                <a:spLocks noChangeArrowheads="1"/>
              </p:cNvSpPr>
              <p:nvPr/>
            </p:nvSpPr>
            <p:spPr bwMode="auto">
              <a:xfrm>
                <a:off x="4267200" y="6019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prstClr val="white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sp>
          <p:nvSpPr>
            <p:cNvPr id="20527" name="Oval 233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28" name="Oval 234"/>
            <p:cNvSpPr>
              <a:spLocks noChangeArrowheads="1"/>
            </p:cNvSpPr>
            <p:nvPr/>
          </p:nvSpPr>
          <p:spPr bwMode="auto">
            <a:xfrm>
              <a:off x="3352800" y="6172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12" name="Group 247"/>
          <p:cNvGrpSpPr>
            <a:grpSpLocks/>
          </p:cNvGrpSpPr>
          <p:nvPr/>
        </p:nvGrpSpPr>
        <p:grpSpPr bwMode="auto">
          <a:xfrm>
            <a:off x="7696200" y="2895600"/>
            <a:ext cx="457200" cy="381000"/>
            <a:chOff x="6934200" y="6248400"/>
            <a:chExt cx="457200" cy="381000"/>
          </a:xfrm>
        </p:grpSpPr>
        <p:grpSp>
          <p:nvGrpSpPr>
            <p:cNvPr id="13" name="Group 184"/>
            <p:cNvGrpSpPr>
              <a:grpSpLocks/>
            </p:cNvGrpSpPr>
            <p:nvPr/>
          </p:nvGrpSpPr>
          <p:grpSpPr bwMode="auto">
            <a:xfrm>
              <a:off x="6934200" y="6248400"/>
              <a:ext cx="381000" cy="381000"/>
              <a:chOff x="6934200" y="6248400"/>
              <a:chExt cx="381000" cy="381000"/>
            </a:xfrm>
          </p:grpSpPr>
          <p:sp>
            <p:nvSpPr>
              <p:cNvPr id="251" name="Oval 250"/>
              <p:cNvSpPr>
                <a:spLocks noChangeArrowheads="1"/>
              </p:cNvSpPr>
              <p:nvPr/>
            </p:nvSpPr>
            <p:spPr bwMode="auto">
              <a:xfrm>
                <a:off x="69342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Oval 251"/>
              <p:cNvSpPr>
                <a:spLocks noChangeArrowheads="1"/>
              </p:cNvSpPr>
              <p:nvPr/>
            </p:nvSpPr>
            <p:spPr bwMode="auto">
              <a:xfrm>
                <a:off x="7086600" y="62484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Oval 252"/>
              <p:cNvSpPr>
                <a:spLocks noChangeArrowheads="1"/>
              </p:cNvSpPr>
              <p:nvPr/>
            </p:nvSpPr>
            <p:spPr bwMode="auto">
              <a:xfrm>
                <a:off x="69342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Oval 253"/>
              <p:cNvSpPr>
                <a:spLocks noChangeArrowheads="1"/>
              </p:cNvSpPr>
              <p:nvPr/>
            </p:nvSpPr>
            <p:spPr bwMode="auto">
              <a:xfrm>
                <a:off x="7086600" y="6324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Oval 254"/>
              <p:cNvSpPr>
                <a:spLocks noChangeArrowheads="1"/>
              </p:cNvSpPr>
              <p:nvPr/>
            </p:nvSpPr>
            <p:spPr bwMode="auto">
              <a:xfrm>
                <a:off x="69342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7086600" y="6400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71628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256"/>
          <p:cNvGrpSpPr>
            <a:grpSpLocks/>
          </p:cNvGrpSpPr>
          <p:nvPr/>
        </p:nvGrpSpPr>
        <p:grpSpPr bwMode="auto">
          <a:xfrm>
            <a:off x="7696200" y="2895600"/>
            <a:ext cx="381000" cy="381000"/>
            <a:chOff x="6934200" y="6248400"/>
            <a:chExt cx="381000" cy="381000"/>
          </a:xfrm>
        </p:grpSpPr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>
              <a:off x="69342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9" name="Oval 258"/>
            <p:cNvSpPr>
              <a:spLocks noChangeArrowheads="1"/>
            </p:cNvSpPr>
            <p:nvPr/>
          </p:nvSpPr>
          <p:spPr bwMode="auto">
            <a:xfrm>
              <a:off x="7086600" y="62484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>
              <a:off x="69342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7086600" y="63246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>
              <a:off x="69342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>
              <a:off x="7086600" y="6400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263"/>
          <p:cNvGrpSpPr>
            <a:grpSpLocks/>
          </p:cNvGrpSpPr>
          <p:nvPr/>
        </p:nvGrpSpPr>
        <p:grpSpPr bwMode="auto">
          <a:xfrm>
            <a:off x="4800600" y="2976563"/>
            <a:ext cx="3657600" cy="1671637"/>
            <a:chOff x="4800600" y="2976562"/>
            <a:chExt cx="3657600" cy="1671638"/>
          </a:xfrm>
        </p:grpSpPr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5775325" y="2976562"/>
              <a:ext cx="1463675" cy="1671638"/>
            </a:xfrm>
            <a:prstGeom prst="rect">
              <a:avLst/>
            </a:prstGeom>
            <a:gradFill rotWithShape="0">
              <a:gsLst>
                <a:gs pos="0">
                  <a:srgbClr val="A9CBA9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000000"/>
              </a:outerShdw>
            </a:effec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1pPr>
              <a:lvl2pPr marL="739775" indent="-282575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DejaVu Sans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07" name="AutoShape 304"/>
            <p:cNvSpPr>
              <a:spLocks noChangeArrowheads="1"/>
            </p:cNvSpPr>
            <p:nvPr/>
          </p:nvSpPr>
          <p:spPr bwMode="auto">
            <a:xfrm>
              <a:off x="4800600" y="3722687"/>
              <a:ext cx="685800" cy="315913"/>
            </a:xfrm>
            <a:prstGeom prst="rightArrow">
              <a:avLst>
                <a:gd name="adj1" fmla="val 50000"/>
                <a:gd name="adj2" fmla="val 34804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08" name="AutoShape 305"/>
            <p:cNvSpPr>
              <a:spLocks noChangeArrowheads="1"/>
            </p:cNvSpPr>
            <p:nvPr/>
          </p:nvSpPr>
          <p:spPr bwMode="auto">
            <a:xfrm>
              <a:off x="7620000" y="3722687"/>
              <a:ext cx="685800" cy="315913"/>
            </a:xfrm>
            <a:prstGeom prst="rightArrow">
              <a:avLst>
                <a:gd name="adj1" fmla="val 50000"/>
                <a:gd name="adj2" fmla="val 34804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prstClr val="white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509" name="Rectangle 163"/>
            <p:cNvSpPr>
              <a:spLocks noChangeArrowheads="1"/>
            </p:cNvSpPr>
            <p:nvPr/>
          </p:nvSpPr>
          <p:spPr bwMode="auto">
            <a:xfrm>
              <a:off x="4800600" y="3314700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ea typeface="DejaVu Sans"/>
                  <a:cs typeface="DejaVu Sans"/>
                </a:rPr>
                <a:t>input</a:t>
              </a:r>
            </a:p>
          </p:txBody>
        </p:sp>
        <p:sp>
          <p:nvSpPr>
            <p:cNvPr id="20510" name="Rectangle 173"/>
            <p:cNvSpPr>
              <a:spLocks noChangeArrowheads="1"/>
            </p:cNvSpPr>
            <p:nvPr/>
          </p:nvSpPr>
          <p:spPr bwMode="auto">
            <a:xfrm>
              <a:off x="7543800" y="3314700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b="1">
                  <a:solidFill>
                    <a:srgbClr val="1F497D"/>
                  </a:solidFill>
                  <a:latin typeface="Arial" pitchFamily="34" charset="0"/>
                  <a:ea typeface="DejaVu Sans"/>
                  <a:cs typeface="DejaVu Sans"/>
                </a:rPr>
                <a:t>output</a:t>
              </a:r>
            </a:p>
          </p:txBody>
        </p:sp>
        <p:sp>
          <p:nvSpPr>
            <p:cNvPr id="20511" name="Oval 119"/>
            <p:cNvSpPr>
              <a:spLocks noChangeArrowheads="1"/>
            </p:cNvSpPr>
            <p:nvPr/>
          </p:nvSpPr>
          <p:spPr bwMode="auto">
            <a:xfrm>
              <a:off x="5867400" y="3276600"/>
              <a:ext cx="1268412" cy="106680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5520" tIns="34200" rIns="65520" bIns="34200" anchor="ctr"/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0" dirty="0" smtClean="0">
                  <a:solidFill>
                    <a:srgbClr val="FF0000"/>
                  </a:solidFill>
                  <a:latin typeface="Arial" pitchFamily="34" charset="0"/>
                  <a:ea typeface="DejaVu Sans"/>
                  <a:cs typeface="DejaVu Sans"/>
                </a:rPr>
                <a:t>Computation</a:t>
              </a:r>
              <a:endParaRPr lang="en-US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67400" y="3200400"/>
            <a:ext cx="1268413" cy="114300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Electronics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67400" y="3200400"/>
            <a:ext cx="1268413" cy="114300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Molecular</a:t>
            </a:r>
            <a:r>
              <a:rPr lang="en-US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en-US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en-US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99" grpId="0"/>
      <p:bldP spid="100" grpId="0"/>
      <p:bldP spid="102" grpId="0"/>
      <p:bldP spid="121" grpId="0"/>
      <p:bldP spid="155" grpId="0"/>
      <p:bldP spid="175" grpId="0"/>
      <p:bldP spid="175" grpId="1"/>
      <p:bldP spid="178" grpId="0"/>
      <p:bldP spid="178" grpId="1"/>
      <p:bldP spid="185" grpId="0"/>
      <p:bldP spid="185" grpId="1"/>
      <p:bldP spid="186" grpId="0"/>
      <p:bldP spid="186" grpId="1"/>
      <p:bldP spid="201" grpId="0"/>
      <p:bldP spid="201" grpId="1"/>
      <p:bldP spid="203" grpId="0"/>
      <p:bldP spid="203" grpId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Clock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288280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1476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447800"/>
            <a:ext cx="1895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1"/>
            <a:ext cx="1700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327706"/>
            <a:ext cx="2133600" cy="35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981200"/>
            <a:ext cx="45178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Memory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85639"/>
            <a:ext cx="4800600" cy="8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65"/>
          <p:cNvSpPr txBox="1">
            <a:spLocks noChangeArrowheads="1"/>
          </p:cNvSpPr>
          <p:nvPr/>
        </p:nvSpPr>
        <p:spPr bwMode="auto">
          <a:xfrm>
            <a:off x="2057400" y="3733800"/>
            <a:ext cx="14478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Blue phase: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7" name="Text Box 265"/>
          <p:cNvSpPr txBox="1">
            <a:spLocks noChangeArrowheads="1"/>
          </p:cNvSpPr>
          <p:nvPr/>
        </p:nvSpPr>
        <p:spPr bwMode="auto">
          <a:xfrm>
            <a:off x="2057400" y="5029200"/>
            <a:ext cx="14478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Red phase: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37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 Box 265"/>
          <p:cNvSpPr txBox="1">
            <a:spLocks noChangeArrowheads="1"/>
          </p:cNvSpPr>
          <p:nvPr/>
        </p:nvSpPr>
        <p:spPr bwMode="auto">
          <a:xfrm>
            <a:off x="2971800" y="2550987"/>
            <a:ext cx="533400" cy="37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D</a:t>
            </a:r>
            <a:r>
              <a:rPr lang="en-US" sz="2000" i="0" baseline="-25000" dirty="0" smtClean="0">
                <a:latin typeface="Arial" pitchFamily="34" charset="0"/>
                <a:ea typeface="DejaVu Sans"/>
                <a:cs typeface="DejaVu Sans"/>
              </a:rPr>
              <a:t>1</a:t>
            </a: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’</a:t>
            </a:r>
            <a:endParaRPr lang="en-US" sz="20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8" name="Text Box 265"/>
          <p:cNvSpPr txBox="1">
            <a:spLocks noChangeArrowheads="1"/>
          </p:cNvSpPr>
          <p:nvPr/>
        </p:nvSpPr>
        <p:spPr bwMode="auto">
          <a:xfrm>
            <a:off x="3581400" y="2550987"/>
            <a:ext cx="457200" cy="37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D</a:t>
            </a:r>
            <a:r>
              <a:rPr lang="en-US" sz="2000" i="0" baseline="-25000" dirty="0" smtClean="0">
                <a:latin typeface="Arial" pitchFamily="34" charset="0"/>
                <a:ea typeface="DejaVu Sans"/>
                <a:cs typeface="DejaVu Sans"/>
              </a:rPr>
              <a:t>1</a:t>
            </a:r>
            <a:endParaRPr lang="en-US" sz="20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09" name="Text Box 265"/>
          <p:cNvSpPr txBox="1">
            <a:spLocks noChangeArrowheads="1"/>
          </p:cNvSpPr>
          <p:nvPr/>
        </p:nvSpPr>
        <p:spPr bwMode="auto">
          <a:xfrm>
            <a:off x="4572000" y="2550987"/>
            <a:ext cx="533400" cy="37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D</a:t>
            </a:r>
            <a:r>
              <a:rPr lang="en-US" sz="2000" i="0" baseline="-25000" dirty="0" smtClean="0">
                <a:latin typeface="Arial" pitchFamily="34" charset="0"/>
                <a:ea typeface="DejaVu Sans"/>
                <a:cs typeface="DejaVu Sans"/>
              </a:rPr>
              <a:t>2</a:t>
            </a: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’</a:t>
            </a:r>
            <a:endParaRPr lang="en-US" sz="2000" i="0" dirty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10" name="Text Box 265"/>
          <p:cNvSpPr txBox="1">
            <a:spLocks noChangeArrowheads="1"/>
          </p:cNvSpPr>
          <p:nvPr/>
        </p:nvSpPr>
        <p:spPr bwMode="auto">
          <a:xfrm>
            <a:off x="5181600" y="2550987"/>
            <a:ext cx="457200" cy="37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0" dirty="0" smtClean="0">
                <a:latin typeface="Arial" pitchFamily="34" charset="0"/>
                <a:ea typeface="DejaVu Sans"/>
                <a:cs typeface="DejaVu Sans"/>
              </a:rPr>
              <a:t>D</a:t>
            </a:r>
            <a:r>
              <a:rPr lang="en-US" sz="2000" i="0" baseline="-25000" dirty="0" smtClean="0">
                <a:latin typeface="Arial" pitchFamily="34" charset="0"/>
                <a:ea typeface="DejaVu Sans"/>
                <a:cs typeface="DejaVu Sans"/>
              </a:rPr>
              <a:t>2</a:t>
            </a:r>
            <a:endParaRPr lang="en-US" sz="2000" i="0" dirty="0"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495925"/>
            <a:ext cx="2781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" name="Group 110"/>
          <p:cNvGrpSpPr/>
          <p:nvPr/>
        </p:nvGrpSpPr>
        <p:grpSpPr>
          <a:xfrm>
            <a:off x="457200" y="2133600"/>
            <a:ext cx="762000" cy="381000"/>
            <a:chOff x="2438400" y="6248400"/>
            <a:chExt cx="762000" cy="381000"/>
          </a:xfrm>
        </p:grpSpPr>
        <p:grpSp>
          <p:nvGrpSpPr>
            <p:cNvPr id="112" name="Group 11"/>
            <p:cNvGrpSpPr/>
            <p:nvPr/>
          </p:nvGrpSpPr>
          <p:grpSpPr>
            <a:xfrm>
              <a:off x="2590800" y="6248400"/>
              <a:ext cx="381000" cy="228600"/>
              <a:chOff x="457200" y="4419600"/>
              <a:chExt cx="381000" cy="228600"/>
            </a:xfrm>
          </p:grpSpPr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3" name="Group 47"/>
            <p:cNvGrpSpPr/>
            <p:nvPr/>
          </p:nvGrpSpPr>
          <p:grpSpPr>
            <a:xfrm>
              <a:off x="2590800" y="6400800"/>
              <a:ext cx="381000" cy="228600"/>
              <a:chOff x="457200" y="4419600"/>
              <a:chExt cx="381000" cy="228600"/>
            </a:xfrm>
          </p:grpSpPr>
          <p:sp>
            <p:nvSpPr>
              <p:cNvPr id="123" name="Oval 122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Oval 123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4" name="Group 50"/>
            <p:cNvGrpSpPr/>
            <p:nvPr/>
          </p:nvGrpSpPr>
          <p:grpSpPr>
            <a:xfrm>
              <a:off x="2438400" y="6324600"/>
              <a:ext cx="381000" cy="228600"/>
              <a:chOff x="457200" y="4419600"/>
              <a:chExt cx="381000" cy="228600"/>
            </a:xfrm>
          </p:grpSpPr>
          <p:sp>
            <p:nvSpPr>
              <p:cNvPr id="121" name="Oval 120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5" name="Group 53"/>
            <p:cNvGrpSpPr/>
            <p:nvPr/>
          </p:nvGrpSpPr>
          <p:grpSpPr>
            <a:xfrm>
              <a:off x="2819400" y="6248400"/>
              <a:ext cx="381000" cy="228600"/>
              <a:chOff x="457200" y="4419600"/>
              <a:chExt cx="381000" cy="228600"/>
            </a:xfrm>
          </p:grpSpPr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6" name="Group 56"/>
            <p:cNvGrpSpPr/>
            <p:nvPr/>
          </p:nvGrpSpPr>
          <p:grpSpPr>
            <a:xfrm>
              <a:off x="2743200" y="6400800"/>
              <a:ext cx="381000" cy="228600"/>
              <a:chOff x="457200" y="4419600"/>
              <a:chExt cx="381000" cy="228600"/>
            </a:xfrm>
          </p:grpSpPr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>
                <a:off x="4572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609600" y="44196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1pPr>
                <a:lvl2pPr marL="739775" indent="-282575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2pPr>
                <a:lvl3pPr marL="11430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3pPr>
                <a:lvl4pPr marL="16002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4pPr>
                <a:lvl5pPr marL="2057400" indent="-228600" algn="l" defTabSz="457200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DejaVu Sans" charset="0"/>
                  </a:defRPr>
                </a:lvl9pPr>
              </a:lstStyle>
              <a:p>
                <a:pPr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457200" y="1219200"/>
            <a:ext cx="685800" cy="381000"/>
            <a:chOff x="1066800" y="6172200"/>
            <a:chExt cx="685800" cy="381000"/>
          </a:xfrm>
        </p:grpSpPr>
        <p:grpSp>
          <p:nvGrpSpPr>
            <p:cNvPr id="129" name="Group 46"/>
            <p:cNvGrpSpPr/>
            <p:nvPr/>
          </p:nvGrpSpPr>
          <p:grpSpPr>
            <a:xfrm>
              <a:off x="1295400" y="6172200"/>
              <a:ext cx="457200" cy="381000"/>
              <a:chOff x="1295400" y="6172200"/>
              <a:chExt cx="457200" cy="381000"/>
            </a:xfrm>
          </p:grpSpPr>
          <p:grpSp>
            <p:nvGrpSpPr>
              <p:cNvPr id="146" name="Group 66"/>
              <p:cNvGrpSpPr>
                <a:grpSpLocks/>
              </p:cNvGrpSpPr>
              <p:nvPr/>
            </p:nvGrpSpPr>
            <p:grpSpPr bwMode="auto">
              <a:xfrm>
                <a:off x="1371600" y="62484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59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60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47" name="Group 66"/>
              <p:cNvGrpSpPr>
                <a:grpSpLocks/>
              </p:cNvGrpSpPr>
              <p:nvPr/>
            </p:nvGrpSpPr>
            <p:grpSpPr bwMode="auto">
              <a:xfrm>
                <a:off x="13716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57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58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48" name="Group 66"/>
              <p:cNvGrpSpPr>
                <a:grpSpLocks/>
              </p:cNvGrpSpPr>
              <p:nvPr/>
            </p:nvGrpSpPr>
            <p:grpSpPr bwMode="auto">
              <a:xfrm>
                <a:off x="14478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55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56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49" name="Group 66"/>
              <p:cNvGrpSpPr>
                <a:grpSpLocks/>
              </p:cNvGrpSpPr>
              <p:nvPr/>
            </p:nvGrpSpPr>
            <p:grpSpPr bwMode="auto">
              <a:xfrm>
                <a:off x="14478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53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54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50" name="Group 66"/>
              <p:cNvGrpSpPr>
                <a:grpSpLocks/>
              </p:cNvGrpSpPr>
              <p:nvPr/>
            </p:nvGrpSpPr>
            <p:grpSpPr bwMode="auto">
              <a:xfrm>
                <a:off x="12954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51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52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  <p:grpSp>
          <p:nvGrpSpPr>
            <p:cNvPr id="130" name="Group 60"/>
            <p:cNvGrpSpPr/>
            <p:nvPr/>
          </p:nvGrpSpPr>
          <p:grpSpPr>
            <a:xfrm>
              <a:off x="1066800" y="6172200"/>
              <a:ext cx="457200" cy="381000"/>
              <a:chOff x="1295400" y="6172200"/>
              <a:chExt cx="457200" cy="381000"/>
            </a:xfrm>
          </p:grpSpPr>
          <p:grpSp>
            <p:nvGrpSpPr>
              <p:cNvPr id="131" name="Group 66"/>
              <p:cNvGrpSpPr>
                <a:grpSpLocks/>
              </p:cNvGrpSpPr>
              <p:nvPr/>
            </p:nvGrpSpPr>
            <p:grpSpPr bwMode="auto">
              <a:xfrm>
                <a:off x="1371600" y="62484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44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45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32" name="Group 66"/>
              <p:cNvGrpSpPr>
                <a:grpSpLocks/>
              </p:cNvGrpSpPr>
              <p:nvPr/>
            </p:nvGrpSpPr>
            <p:grpSpPr bwMode="auto">
              <a:xfrm>
                <a:off x="13716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42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43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33" name="Group 66"/>
              <p:cNvGrpSpPr>
                <a:grpSpLocks/>
              </p:cNvGrpSpPr>
              <p:nvPr/>
            </p:nvGrpSpPr>
            <p:grpSpPr bwMode="auto">
              <a:xfrm>
                <a:off x="1447800" y="61722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40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41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34" name="Group 66"/>
              <p:cNvGrpSpPr>
                <a:grpSpLocks/>
              </p:cNvGrpSpPr>
              <p:nvPr/>
            </p:nvGrpSpPr>
            <p:grpSpPr bwMode="auto">
              <a:xfrm>
                <a:off x="14478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38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39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  <p:grpSp>
            <p:nvGrpSpPr>
              <p:cNvPr id="135" name="Group 66"/>
              <p:cNvGrpSpPr>
                <a:grpSpLocks/>
              </p:cNvGrpSpPr>
              <p:nvPr/>
            </p:nvGrpSpPr>
            <p:grpSpPr bwMode="auto">
              <a:xfrm>
                <a:off x="1295400" y="6324600"/>
                <a:ext cx="304800" cy="228600"/>
                <a:chOff x="1524000" y="5638800"/>
                <a:chExt cx="304800" cy="228600"/>
              </a:xfrm>
            </p:grpSpPr>
            <p:sp>
              <p:nvSpPr>
                <p:cNvPr id="136" name="Oval 33"/>
                <p:cNvSpPr>
                  <a:spLocks noChangeArrowheads="1"/>
                </p:cNvSpPr>
                <p:nvPr/>
              </p:nvSpPr>
              <p:spPr bwMode="auto">
                <a:xfrm>
                  <a:off x="15240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  <p:sp>
              <p:nvSpPr>
                <p:cNvPr id="137" name="Oval 65"/>
                <p:cNvSpPr>
                  <a:spLocks noChangeArrowheads="1"/>
                </p:cNvSpPr>
                <p:nvPr/>
              </p:nvSpPr>
              <p:spPr bwMode="auto">
                <a:xfrm>
                  <a:off x="1600200" y="5638800"/>
                  <a:ext cx="228600" cy="228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CBCB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0">
                    <a:solidFill>
                      <a:srgbClr val="FFFFFF"/>
                    </a:solidFill>
                    <a:latin typeface="Arial" pitchFamily="34" charset="0"/>
                    <a:ea typeface="DejaVu Sans"/>
                    <a:cs typeface="DejaVu Sans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971800" y="1295400"/>
            <a:ext cx="304800" cy="457200"/>
            <a:chOff x="3124200" y="6019800"/>
            <a:chExt cx="304800" cy="457200"/>
          </a:xfrm>
        </p:grpSpPr>
        <p:grpSp>
          <p:nvGrpSpPr>
            <p:cNvPr id="47" name="Group 64"/>
            <p:cNvGrpSpPr>
              <a:grpSpLocks/>
            </p:cNvGrpSpPr>
            <p:nvPr/>
          </p:nvGrpSpPr>
          <p:grpSpPr bwMode="auto">
            <a:xfrm>
              <a:off x="3124200" y="6019800"/>
              <a:ext cx="304800" cy="304800"/>
              <a:chOff x="7620000" y="1905000"/>
              <a:chExt cx="304800" cy="304800"/>
            </a:xfrm>
          </p:grpSpPr>
          <p:sp>
            <p:nvSpPr>
              <p:cNvPr id="53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8" name="Group 64"/>
            <p:cNvGrpSpPr>
              <a:grpSpLocks/>
            </p:cNvGrpSpPr>
            <p:nvPr/>
          </p:nvGrpSpPr>
          <p:grpSpPr bwMode="auto">
            <a:xfrm>
              <a:off x="3124200" y="6172200"/>
              <a:ext cx="304800" cy="304800"/>
              <a:chOff x="7620000" y="1905000"/>
              <a:chExt cx="304800" cy="304800"/>
            </a:xfrm>
          </p:grpSpPr>
          <p:sp>
            <p:nvSpPr>
              <p:cNvPr id="49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819400" y="1295400"/>
            <a:ext cx="533400" cy="457200"/>
            <a:chOff x="762000" y="2667000"/>
            <a:chExt cx="533400" cy="457200"/>
          </a:xfrm>
        </p:grpSpPr>
        <p:grpSp>
          <p:nvGrpSpPr>
            <p:cNvPr id="70" name="Group 64"/>
            <p:cNvGrpSpPr>
              <a:grpSpLocks/>
            </p:cNvGrpSpPr>
            <p:nvPr/>
          </p:nvGrpSpPr>
          <p:grpSpPr bwMode="auto">
            <a:xfrm>
              <a:off x="914400" y="2667000"/>
              <a:ext cx="304800" cy="304800"/>
              <a:chOff x="7620000" y="1905000"/>
              <a:chExt cx="304800" cy="304800"/>
            </a:xfrm>
          </p:grpSpPr>
          <p:sp>
            <p:nvSpPr>
              <p:cNvPr id="71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3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75" name="Group 64"/>
            <p:cNvGrpSpPr>
              <a:grpSpLocks/>
            </p:cNvGrpSpPr>
            <p:nvPr/>
          </p:nvGrpSpPr>
          <p:grpSpPr bwMode="auto">
            <a:xfrm>
              <a:off x="762000" y="2743200"/>
              <a:ext cx="304800" cy="304800"/>
              <a:chOff x="7620000" y="1905000"/>
              <a:chExt cx="304800" cy="304800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80" name="Group 64"/>
            <p:cNvGrpSpPr>
              <a:grpSpLocks/>
            </p:cNvGrpSpPr>
            <p:nvPr/>
          </p:nvGrpSpPr>
          <p:grpSpPr bwMode="auto">
            <a:xfrm>
              <a:off x="990600" y="2819400"/>
              <a:ext cx="304800" cy="304800"/>
              <a:chOff x="7620000" y="1905000"/>
              <a:chExt cx="304800" cy="304800"/>
            </a:xfrm>
          </p:grpSpPr>
          <p:sp>
            <p:nvSpPr>
              <p:cNvPr id="81" name="Oval 26"/>
              <p:cNvSpPr>
                <a:spLocks noChangeArrowheads="1"/>
              </p:cNvSpPr>
              <p:nvPr/>
            </p:nvSpPr>
            <p:spPr bwMode="auto">
              <a:xfrm>
                <a:off x="76200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2" name="Oval 26"/>
              <p:cNvSpPr>
                <a:spLocks noChangeArrowheads="1"/>
              </p:cNvSpPr>
              <p:nvPr/>
            </p:nvSpPr>
            <p:spPr bwMode="auto">
              <a:xfrm>
                <a:off x="7696200" y="19050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3" name="Oval 26"/>
              <p:cNvSpPr>
                <a:spLocks noChangeArrowheads="1"/>
              </p:cNvSpPr>
              <p:nvPr/>
            </p:nvSpPr>
            <p:spPr bwMode="auto">
              <a:xfrm>
                <a:off x="76962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Oval 26"/>
              <p:cNvSpPr>
                <a:spLocks noChangeArrowheads="1"/>
              </p:cNvSpPr>
              <p:nvPr/>
            </p:nvSpPr>
            <p:spPr bwMode="auto">
              <a:xfrm>
                <a:off x="7620000" y="19812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CCE0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4648200" y="1371600"/>
            <a:ext cx="304800" cy="304800"/>
            <a:chOff x="7620000" y="1905000"/>
            <a:chExt cx="304800" cy="304800"/>
          </a:xfrm>
        </p:grpSpPr>
        <p:sp>
          <p:nvSpPr>
            <p:cNvPr id="103" name="Oval 26"/>
            <p:cNvSpPr>
              <a:spLocks noChangeArrowheads="1"/>
            </p:cNvSpPr>
            <p:nvPr/>
          </p:nvSpPr>
          <p:spPr bwMode="auto">
            <a:xfrm>
              <a:off x="76200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Oval 26"/>
            <p:cNvSpPr>
              <a:spLocks noChangeArrowheads="1"/>
            </p:cNvSpPr>
            <p:nvPr/>
          </p:nvSpPr>
          <p:spPr bwMode="auto">
            <a:xfrm>
              <a:off x="7696200" y="19050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Oval 26"/>
            <p:cNvSpPr>
              <a:spLocks noChangeArrowheads="1"/>
            </p:cNvSpPr>
            <p:nvPr/>
          </p:nvSpPr>
          <p:spPr bwMode="auto">
            <a:xfrm>
              <a:off x="76962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6" name="Oval 26"/>
            <p:cNvSpPr>
              <a:spLocks noChangeArrowheads="1"/>
            </p:cNvSpPr>
            <p:nvPr/>
          </p:nvSpPr>
          <p:spPr bwMode="auto">
            <a:xfrm>
              <a:off x="7620000" y="19812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CE0CC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4875E-6 L 0.06667 3.3487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875E-6 L 0.075 3.3487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3.34875E-6 L 0.2 3.3487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</a:p>
        </p:txBody>
      </p:sp>
      <p:sp>
        <p:nvSpPr>
          <p:cNvPr id="28" name="Text Box 265"/>
          <p:cNvSpPr txBox="1">
            <a:spLocks noChangeArrowheads="1"/>
          </p:cNvSpPr>
          <p:nvPr/>
        </p:nvSpPr>
        <p:spPr bwMode="auto">
          <a:xfrm>
            <a:off x="3810000" y="1371600"/>
            <a:ext cx="13716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FIR filter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429375" cy="410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5" y="1614488"/>
            <a:ext cx="5353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2057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09800"/>
            <a:ext cx="2209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</a:p>
        </p:txBody>
      </p:sp>
      <p:sp>
        <p:nvSpPr>
          <p:cNvPr id="28" name="Text Box 265"/>
          <p:cNvSpPr txBox="1">
            <a:spLocks noChangeArrowheads="1"/>
          </p:cNvSpPr>
          <p:nvPr/>
        </p:nvSpPr>
        <p:spPr bwMode="auto">
          <a:xfrm>
            <a:off x="3810000" y="1371600"/>
            <a:ext cx="13716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IIR filter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310466" cy="394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1752600"/>
            <a:ext cx="53816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</a:p>
        </p:txBody>
      </p:sp>
      <p:sp>
        <p:nvSpPr>
          <p:cNvPr id="28" name="Text Box 265"/>
          <p:cNvSpPr txBox="1">
            <a:spLocks noChangeArrowheads="1"/>
          </p:cNvSpPr>
          <p:nvPr/>
        </p:nvSpPr>
        <p:spPr bwMode="auto">
          <a:xfrm>
            <a:off x="3810000" y="1371600"/>
            <a:ext cx="13716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4-point FFT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800"/>
            <a:ext cx="8991600" cy="17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5" y="2171700"/>
            <a:ext cx="44005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0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20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3314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</a:p>
        </p:txBody>
      </p:sp>
      <p:sp>
        <p:nvSpPr>
          <p:cNvPr id="28" name="Text Box 265"/>
          <p:cNvSpPr txBox="1">
            <a:spLocks noChangeArrowheads="1"/>
          </p:cNvSpPr>
          <p:nvPr/>
        </p:nvSpPr>
        <p:spPr bwMode="auto">
          <a:xfrm>
            <a:off x="3810000" y="1371600"/>
            <a:ext cx="13716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4-point FFT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790700"/>
            <a:ext cx="74866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1990725"/>
            <a:ext cx="7362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Self-timed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Synchronous implementation of digital signal processing systems </a:t>
            </a:r>
          </a:p>
          <a:p>
            <a:r>
              <a:rPr lang="en-US" sz="3000" dirty="0" smtClean="0">
                <a:latin typeface="Arial" charset="0"/>
              </a:rPr>
              <a:t>Implementing sequential digital logic based on a </a:t>
            </a: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bi-stable</a:t>
            </a:r>
            <a:r>
              <a:rPr lang="en-US" sz="3000" dirty="0" smtClean="0">
                <a:latin typeface="Arial" charset="0"/>
              </a:rPr>
              <a:t> bit representation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Discussion and future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 Representation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642316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4862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Gate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038600" cy="12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5"/>
          <p:cNvSpPr txBox="1">
            <a:spLocks noChangeArrowheads="1"/>
          </p:cNvSpPr>
          <p:nvPr/>
        </p:nvSpPr>
        <p:spPr bwMode="auto">
          <a:xfrm>
            <a:off x="990600" y="1219200"/>
            <a:ext cx="14478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 0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3657600"/>
            <a:ext cx="4543425" cy="16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5"/>
          <p:cNvSpPr txBox="1">
            <a:spLocks noChangeArrowheads="1"/>
          </p:cNvSpPr>
          <p:nvPr/>
        </p:nvSpPr>
        <p:spPr bwMode="auto">
          <a:xfrm>
            <a:off x="990600" y="3352800"/>
            <a:ext cx="16002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 1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Analysis: From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Reactions to Differential Equations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505200" y="3657600"/>
            <a:ext cx="410880" cy="495300"/>
          </a:xfrm>
          <a:prstGeom prst="rightArrow">
            <a:avLst/>
          </a:prstGeom>
          <a:solidFill>
            <a:srgbClr val="006600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44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2743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00"/>
            <a:ext cx="477320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Gate</a:t>
            </a:r>
          </a:p>
        </p:txBody>
      </p:sp>
      <p:sp>
        <p:nvSpPr>
          <p:cNvPr id="7" name="Text Box 265"/>
          <p:cNvSpPr txBox="1">
            <a:spLocks noChangeArrowheads="1"/>
          </p:cNvSpPr>
          <p:nvPr/>
        </p:nvSpPr>
        <p:spPr bwMode="auto">
          <a:xfrm>
            <a:off x="990600" y="1219200"/>
            <a:ext cx="16002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Outputting1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9" name="Text Box 265"/>
          <p:cNvSpPr txBox="1">
            <a:spLocks noChangeArrowheads="1"/>
          </p:cNvSpPr>
          <p:nvPr/>
        </p:nvSpPr>
        <p:spPr bwMode="auto">
          <a:xfrm>
            <a:off x="990600" y="3352800"/>
            <a:ext cx="14478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 0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641790"/>
            <a:ext cx="4038600" cy="117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4591050" cy="15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XOR Gate</a:t>
            </a:r>
          </a:p>
        </p:txBody>
      </p:sp>
      <p:sp>
        <p:nvSpPr>
          <p:cNvPr id="10" name="Text Box 265"/>
          <p:cNvSpPr txBox="1">
            <a:spLocks noChangeArrowheads="1"/>
          </p:cNvSpPr>
          <p:nvPr/>
        </p:nvSpPr>
        <p:spPr bwMode="auto">
          <a:xfrm>
            <a:off x="990600" y="1219200"/>
            <a:ext cx="15240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 1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1" name="Text Box 265"/>
          <p:cNvSpPr txBox="1">
            <a:spLocks noChangeArrowheads="1"/>
          </p:cNvSpPr>
          <p:nvPr/>
        </p:nvSpPr>
        <p:spPr bwMode="auto">
          <a:xfrm>
            <a:off x="990600" y="3352800"/>
            <a:ext cx="1600200" cy="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00" tIns="33480" rIns="66600" bIns="3348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0" dirty="0" smtClean="0">
                <a:solidFill>
                  <a:srgbClr val="1F497D"/>
                </a:solidFill>
                <a:latin typeface="Arial" pitchFamily="34" charset="0"/>
                <a:ea typeface="DejaVu Sans"/>
                <a:cs typeface="DejaVu Sans"/>
              </a:rPr>
              <a:t>Outputting 0</a:t>
            </a:r>
            <a:endParaRPr lang="en-US" i="0" dirty="0">
              <a:solidFill>
                <a:srgbClr val="1F497D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04169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3872936"/>
            <a:ext cx="3962400" cy="18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2684463" y="1524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Logic Gates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762000"/>
            <a:ext cx="7381875" cy="53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D Latch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48200" y="1295400"/>
            <a:ext cx="41148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Traditional method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5181600" cy="26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386583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D Latch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114800" y="1295400"/>
            <a:ext cx="50292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tx2"/>
                </a:solidFill>
                <a:latin typeface="Arial" charset="0"/>
              </a:rPr>
              <a:t>Recall the bit representation…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386583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47433"/>
            <a:ext cx="3261316" cy="333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34000" y="5486400"/>
            <a:ext cx="2057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FF0000"/>
                </a:solidFill>
                <a:latin typeface="Arial" charset="0"/>
              </a:rPr>
              <a:t>It’s a latch!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D Latch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114800" y="1295400"/>
            <a:ext cx="50292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tx2"/>
                </a:solidFill>
                <a:latin typeface="Arial" charset="0"/>
              </a:rPr>
              <a:t>Adding control reactions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076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17478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5577294" cy="33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Implementing D Flip Flop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114800" y="1295400"/>
            <a:ext cx="50292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tx2"/>
                </a:solidFill>
                <a:latin typeface="Arial" charset="0"/>
              </a:rPr>
              <a:t>Master-slave configuration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1"/>
            <a:ext cx="3771107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11099"/>
            <a:ext cx="5434013" cy="29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828800"/>
            <a:ext cx="4057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438400"/>
            <a:ext cx="5786438" cy="34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3-Bit Counter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680761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010275" cy="40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228600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Linear Feedback Shift Register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9719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58293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Self-timed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Synchronous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Implementing sequential digital logic based on a bi-stable bit representation</a:t>
            </a:r>
          </a:p>
          <a:p>
            <a:r>
              <a:rPr lang="en-US" sz="3000" dirty="0" smtClean="0">
                <a:latin typeface="Arial" charset="0"/>
              </a:rPr>
              <a:t>Discussion and future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Synthesis: From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Input/Output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Specification to Chemical Reactions?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flipH="1">
            <a:off x="2819400" y="3657600"/>
            <a:ext cx="533400" cy="495300"/>
          </a:xfrm>
          <a:prstGeom prst="rightArrow">
            <a:avLst/>
          </a:prstGeom>
          <a:solidFill>
            <a:srgbClr val="006600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472542" y="1600200"/>
            <a:ext cx="5290458" cy="4191000"/>
            <a:chOff x="3472542" y="1600200"/>
            <a:chExt cx="5290458" cy="4191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42" y="1600200"/>
              <a:ext cx="5290458" cy="419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444854" y="1828800"/>
              <a:ext cx="1089546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08312" y="1738750"/>
              <a:ext cx="51648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latin typeface="+mj-lt"/>
                </a:rPr>
                <a:t>input</a:t>
              </a:r>
              <a:endParaRPr lang="en-US" sz="1200" i="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8676" y="1897954"/>
              <a:ext cx="611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latin typeface="+mj-lt"/>
                </a:rPr>
                <a:t>output</a:t>
              </a:r>
              <a:endParaRPr lang="en-US" sz="1200" i="0" dirty="0"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95600" y="6019800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latin typeface="+mj-lt"/>
              </a:rPr>
              <a:t>Low Pass Filtering?</a:t>
            </a:r>
            <a:endParaRPr lang="en-US" sz="2800" i="0" dirty="0">
              <a:latin typeface="+mj-lt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304800" y="2971800"/>
            <a:ext cx="2352080" cy="1676400"/>
            <a:chOff x="304800" y="2971800"/>
            <a:chExt cx="2352080" cy="16764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04800" y="2971800"/>
              <a:ext cx="2286000" cy="1676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048000"/>
              <a:ext cx="2199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0" dirty="0">
                  <a:latin typeface="+mj-lt"/>
                </a:rPr>
                <a:t>Chemical </a:t>
              </a:r>
              <a:r>
                <a:rPr lang="en-US" sz="2800" i="0" dirty="0" smtClean="0">
                  <a:latin typeface="+mj-lt"/>
                </a:rPr>
                <a:t>Reactions?</a:t>
              </a:r>
              <a:endParaRPr lang="en-US" sz="2800" i="0" dirty="0"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3962400"/>
            <a:ext cx="219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+mj-lt"/>
              </a:rPr>
              <a:t>Rates?</a:t>
            </a:r>
            <a:endParaRPr lang="en-US" sz="28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7265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13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133350"/>
            <a:ext cx="8027988" cy="108585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Discussion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2673350"/>
            <a:ext cx="8458200" cy="1293813"/>
          </a:xfrm>
        </p:spPr>
        <p:txBody>
          <a:bodyPr/>
          <a:lstStyle/>
          <a:p>
            <a:pPr eaLnBrk="1" hangingPunct="1"/>
            <a:r>
              <a:rPr lang="en-US" sz="2400" smtClean="0"/>
              <a:t>Synthesize a design for a precise, robust, programmable computation – with </a:t>
            </a:r>
            <a:r>
              <a:rPr lang="en-US" sz="2400" i="1" smtClean="0">
                <a:solidFill>
                  <a:srgbClr val="663300"/>
                </a:solidFill>
              </a:rPr>
              <a:t>abstract</a:t>
            </a:r>
            <a:r>
              <a:rPr lang="en-US" sz="2400" smtClean="0"/>
              <a:t> types and reactions.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3" y="1397000"/>
            <a:ext cx="9220201" cy="1071563"/>
            <a:chOff x="-23" y="880"/>
            <a:chExt cx="5808" cy="675"/>
          </a:xfrm>
        </p:grpSpPr>
        <p:sp>
          <p:nvSpPr>
            <p:cNvPr id="41994" name="Text Box 5"/>
            <p:cNvSpPr txBox="1">
              <a:spLocks noChangeArrowheads="1"/>
            </p:cNvSpPr>
            <p:nvPr/>
          </p:nvSpPr>
          <p:spPr bwMode="auto">
            <a:xfrm>
              <a:off x="0" y="880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FF0000"/>
                  </a:solidFill>
                  <a:latin typeface="Arial" pitchFamily="34" charset="0"/>
                </a:rPr>
                <a:t>Computational Chemical Design</a:t>
              </a:r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25" y="1074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663300"/>
                  </a:solidFill>
                  <a:latin typeface="Arial" pitchFamily="34" charset="0"/>
                </a:rPr>
                <a:t>vis-a-vis</a:t>
              </a:r>
            </a:p>
          </p:txBody>
        </p:sp>
        <p:sp>
          <p:nvSpPr>
            <p:cNvPr id="41996" name="Text Box 7"/>
            <p:cNvSpPr txBox="1">
              <a:spLocks noChangeArrowheads="1"/>
            </p:cNvSpPr>
            <p:nvPr/>
          </p:nvSpPr>
          <p:spPr bwMode="auto">
            <a:xfrm>
              <a:off x="-23" y="1267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 dirty="0">
                  <a:solidFill>
                    <a:srgbClr val="006600"/>
                  </a:solidFill>
                  <a:latin typeface="Arial" pitchFamily="34" charset="0"/>
                </a:rPr>
                <a:t>Technology-Independent </a:t>
              </a:r>
              <a:r>
                <a:rPr lang="en-US" sz="2400" i="0" dirty="0">
                  <a:solidFill>
                    <a:srgbClr val="000000"/>
                  </a:solidFill>
                  <a:latin typeface="Arial" pitchFamily="34" charset="0"/>
                </a:rPr>
                <a:t>Logic Synthesis</a:t>
              </a:r>
            </a:p>
          </p:txBody>
        </p:sp>
      </p:grp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423863" y="5349875"/>
            <a:ext cx="8413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>
                <a:solidFill>
                  <a:srgbClr val="000000"/>
                </a:solidFill>
                <a:latin typeface="Arial" pitchFamily="34" charset="0"/>
              </a:rPr>
              <a:t>Implement design by selecting </a:t>
            </a:r>
            <a:r>
              <a:rPr lang="en-US" sz="2400" i="0">
                <a:solidFill>
                  <a:srgbClr val="663300"/>
                </a:solidFill>
                <a:latin typeface="Arial" pitchFamily="34" charset="0"/>
              </a:rPr>
              <a:t>specific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</a:rPr>
              <a:t> types and reactions –  say from “toolkit”.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36513" y="4014788"/>
            <a:ext cx="9220201" cy="1103312"/>
            <a:chOff x="-23" y="2529"/>
            <a:chExt cx="5808" cy="695"/>
          </a:xfrm>
        </p:grpSpPr>
        <p:sp>
          <p:nvSpPr>
            <p:cNvPr id="41991" name="Text Box 10"/>
            <p:cNvSpPr txBox="1">
              <a:spLocks noChangeArrowheads="1"/>
            </p:cNvSpPr>
            <p:nvPr/>
          </p:nvSpPr>
          <p:spPr bwMode="auto">
            <a:xfrm>
              <a:off x="0" y="2529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FF0000"/>
                  </a:solidFill>
                  <a:latin typeface="Arial" pitchFamily="34" charset="0"/>
                </a:rPr>
                <a:t>Experimental Design </a:t>
              </a:r>
            </a:p>
          </p:txBody>
        </p:sp>
        <p:sp>
          <p:nvSpPr>
            <p:cNvPr id="41992" name="Text Box 11"/>
            <p:cNvSpPr txBox="1">
              <a:spLocks noChangeArrowheads="1"/>
            </p:cNvSpPr>
            <p:nvPr/>
          </p:nvSpPr>
          <p:spPr bwMode="auto">
            <a:xfrm>
              <a:off x="25" y="2733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663300"/>
                  </a:solidFill>
                  <a:latin typeface="Arial" pitchFamily="34" charset="0"/>
                </a:rPr>
                <a:t>vis-a-vis</a:t>
              </a:r>
            </a:p>
          </p:txBody>
        </p:sp>
        <p:sp>
          <p:nvSpPr>
            <p:cNvPr id="41993" name="Text Box 12"/>
            <p:cNvSpPr txBox="1">
              <a:spLocks noChangeArrowheads="1"/>
            </p:cNvSpPr>
            <p:nvPr/>
          </p:nvSpPr>
          <p:spPr bwMode="auto">
            <a:xfrm>
              <a:off x="-23" y="2936"/>
              <a:ext cx="57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006600"/>
                  </a:solidFill>
                  <a:latin typeface="Arial" pitchFamily="34" charset="0"/>
                </a:rPr>
                <a:t>Technology Mapping </a:t>
              </a:r>
              <a:r>
                <a:rPr lang="en-US" sz="2400" i="0">
                  <a:solidFill>
                    <a:srgbClr val="000000"/>
                  </a:solidFill>
                  <a:latin typeface="Arial" pitchFamily="34" charset="0"/>
                </a:rPr>
                <a:t>in Circuit Design 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2181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DNA Strand Displacement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9067800" cy="4291012"/>
            <a:chOff x="0" y="1600200"/>
            <a:chExt cx="9067800" cy="4291013"/>
          </a:xfrm>
        </p:grpSpPr>
        <p:pic>
          <p:nvPicPr>
            <p:cNvPr id="430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741" y="1752600"/>
              <a:ext cx="8961059" cy="413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1" name="Rectangle 4"/>
            <p:cNvSpPr>
              <a:spLocks noChangeArrowheads="1"/>
            </p:cNvSpPr>
            <p:nvPr/>
          </p:nvSpPr>
          <p:spPr bwMode="auto">
            <a:xfrm>
              <a:off x="762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11488" y="1447800"/>
            <a:ext cx="3008312" cy="554038"/>
            <a:chOff x="2819400" y="1981200"/>
            <a:chExt cx="3007787" cy="553998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3505200" y="225583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4114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5257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40427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</a:t>
            </a:r>
            <a:r>
              <a:rPr lang="en-US" sz="2400" i="0" dirty="0" err="1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Soloveichik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DNA Strand Displacement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1295400"/>
            <a:ext cx="2968199" cy="554040"/>
            <a:chOff x="2819400" y="1981198"/>
            <a:chExt cx="2967682" cy="554000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4608095" y="225583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5217695" y="1981198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3922614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3389214" y="1981200"/>
              <a:ext cx="40427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86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</a:t>
            </a:r>
            <a:r>
              <a:rPr lang="en-US" sz="2400" i="0" dirty="0" err="1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Soloveichik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762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828800"/>
            <a:ext cx="1981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1228725"/>
            <a:ext cx="2019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19200" y="152400"/>
            <a:ext cx="670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9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Moving Average Filter: DNA Level Reactions</a:t>
            </a:r>
            <a:endParaRPr lang="en-US" sz="3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350" y="1857375"/>
            <a:ext cx="1885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4475" y="1495425"/>
            <a:ext cx="1933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Work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latin typeface="Arial" charset="0"/>
              </a:rPr>
              <a:t>System </a:t>
            </a: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optimization</a:t>
            </a:r>
          </a:p>
          <a:p>
            <a:pPr lvl="1"/>
            <a:r>
              <a:rPr lang="en-US" sz="2200" dirty="0" smtClean="0">
                <a:latin typeface="Arial" charset="0"/>
              </a:rPr>
              <a:t>Impact of specific DSP constructs</a:t>
            </a:r>
          </a:p>
          <a:p>
            <a:pPr lvl="1"/>
            <a:r>
              <a:rPr lang="en-US" sz="2200" dirty="0" smtClean="0">
                <a:latin typeface="Arial" charset="0"/>
              </a:rPr>
              <a:t>DSD level design</a:t>
            </a:r>
            <a:endParaRPr lang="en-US" sz="2200" dirty="0" smtClean="0">
              <a:latin typeface="Arial" charset="0"/>
            </a:endParaRPr>
          </a:p>
          <a:p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Computer-aided design</a:t>
            </a:r>
          </a:p>
          <a:p>
            <a:pPr lvl="1"/>
            <a:r>
              <a:rPr lang="en-US" sz="2200" dirty="0" smtClean="0">
                <a:latin typeface="Arial" charset="0"/>
              </a:rPr>
              <a:t>Molecular level</a:t>
            </a:r>
          </a:p>
          <a:p>
            <a:pPr lvl="1"/>
            <a:r>
              <a:rPr lang="en-US" sz="2200" dirty="0" smtClean="0">
                <a:latin typeface="Arial" charset="0"/>
              </a:rPr>
              <a:t>DSD level</a:t>
            </a:r>
            <a:endParaRPr lang="en-US" sz="2200" dirty="0" smtClean="0">
              <a:latin typeface="Arial" charset="0"/>
            </a:endParaRPr>
          </a:p>
          <a:p>
            <a:r>
              <a:rPr lang="en-US" sz="3000" dirty="0" smtClean="0">
                <a:latin typeface="Arial" charset="0"/>
              </a:rPr>
              <a:t>System </a:t>
            </a: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Implementation</a:t>
            </a:r>
          </a:p>
          <a:p>
            <a:pPr lvl="1"/>
            <a:r>
              <a:rPr lang="en-US" sz="2200" dirty="0" smtClean="0">
                <a:latin typeface="Arial" charset="0"/>
              </a:rPr>
              <a:t>With DSD</a:t>
            </a:r>
            <a:endParaRPr lang="en-US" sz="2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4004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3187700" cy="1086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780" y="2590800"/>
            <a:ext cx="32945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Intel® Xeon® Processor, 2010</a:t>
            </a:r>
          </a:p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1.9 billion transistors</a:t>
            </a:r>
          </a:p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GHz</a:t>
            </a:r>
            <a:endParaRPr lang="en-US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309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Intel® 4004 Processor, 1971</a:t>
            </a:r>
          </a:p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2300 transistors</a:t>
            </a:r>
          </a:p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740 kHz</a:t>
            </a:r>
            <a:endParaRPr lang="en-US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500px-Xeon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5196" y="697468"/>
            <a:ext cx="2580206" cy="1976438"/>
          </a:xfrm>
          <a:prstGeom prst="rect">
            <a:avLst/>
          </a:prstGeom>
        </p:spPr>
      </p:pic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8400"/>
            <a:ext cx="466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309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DSP with chemical </a:t>
            </a:r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reactions, 2012</a:t>
            </a:r>
            <a:endParaRPr lang="en-US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029200"/>
            <a:ext cx="466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00800" y="4800600"/>
            <a:ext cx="812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85800" y="5410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Thank you!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algn="ctr"/>
            <a:r>
              <a:rPr lang="en-US" sz="60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(Advisors, </a:t>
            </a:r>
            <a:r>
              <a:rPr lang="en-US" sz="60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Committee, Fellow </a:t>
            </a:r>
            <a:r>
              <a:rPr lang="en-US" sz="60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DejaVu Sans" charset="0"/>
              </a:rPr>
              <a:t>Students, Funders, Audience…)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 dirty="0" smtClean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Motivation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5240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Performing 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sequential computations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Digital signal</a:t>
            </a:r>
            <a:r>
              <a:rPr kumimoji="0" lang="en-US" sz="23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 processing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300" b="1" i="0" kern="0" noProof="0" dirty="0" smtClean="0">
                <a:solidFill>
                  <a:srgbClr val="CC0000"/>
                </a:solidFill>
                <a:latin typeface="Arial" charset="0"/>
              </a:rPr>
              <a:t>Sequential digital logic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Robustness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Rate-independent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300" i="0" kern="0" dirty="0" smtClean="0">
                <a:latin typeface="Arial" charset="0"/>
              </a:rPr>
              <a:t>Physically implementable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300" b="1" i="0" kern="0" dirty="0" smtClean="0">
                <a:solidFill>
                  <a:srgbClr val="CC0000"/>
                </a:solidFill>
                <a:latin typeface="Arial" charset="0"/>
              </a:rPr>
              <a:t>DNA strand displacement </a:t>
            </a:r>
            <a:endParaRPr lang="en-US" sz="2300" i="0" kern="0" dirty="0" smtClean="0">
              <a:latin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Self-timed</a:t>
            </a:r>
            <a:r>
              <a:rPr lang="en-US" sz="3000" dirty="0" smtClean="0">
                <a:latin typeface="Arial" charset="0"/>
              </a:rPr>
              <a:t> implementation of digital signal processing systems </a:t>
            </a:r>
          </a:p>
          <a:p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Synchronous</a:t>
            </a:r>
            <a:r>
              <a:rPr lang="en-US" sz="3000" dirty="0" smtClean="0">
                <a:latin typeface="Arial" charset="0"/>
              </a:rPr>
              <a:t> implementation of digital signal processing systems </a:t>
            </a:r>
          </a:p>
          <a:p>
            <a:r>
              <a:rPr lang="en-US" sz="3000" dirty="0" smtClean="0">
                <a:latin typeface="Arial" charset="0"/>
              </a:rPr>
              <a:t>Implementing sequential digital logic based on a </a:t>
            </a: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bi-stable</a:t>
            </a:r>
            <a:r>
              <a:rPr lang="en-US" sz="3000" dirty="0" smtClean="0">
                <a:latin typeface="Arial" charset="0"/>
              </a:rPr>
              <a:t> bit </a:t>
            </a:r>
            <a:r>
              <a:rPr lang="en-US" sz="3000" dirty="0" smtClean="0">
                <a:latin typeface="Arial" charset="0"/>
              </a:rPr>
              <a:t>representation</a:t>
            </a:r>
            <a:endParaRPr lang="en-US" sz="3000" dirty="0" smtClean="0">
              <a:latin typeface="Arial" charset="0"/>
            </a:endParaRPr>
          </a:p>
          <a:p>
            <a:r>
              <a:rPr lang="en-US" sz="3000" dirty="0" smtClean="0">
                <a:latin typeface="Arial" charset="0"/>
              </a:rPr>
              <a:t>Discussion and future </a:t>
            </a:r>
            <a:r>
              <a:rPr lang="en-US" sz="3000" dirty="0" smtClean="0">
                <a:latin typeface="Arial" charset="0"/>
              </a:rPr>
              <a:t>w</a:t>
            </a:r>
            <a:r>
              <a:rPr lang="en-US" sz="3000" dirty="0" smtClean="0">
                <a:latin typeface="Arial" charset="0"/>
              </a:rPr>
              <a:t>ork</a:t>
            </a:r>
            <a:endParaRPr lang="en-US" sz="3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7606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</a:t>
            </a:r>
            <a:endParaRPr lang="en-US" sz="3600" b="1" i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02125"/>
          </a:xfrm>
        </p:spPr>
        <p:txBody>
          <a:bodyPr/>
          <a:lstStyle/>
          <a:p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Self-timed</a:t>
            </a:r>
            <a:r>
              <a:rPr lang="en-US" sz="3000" dirty="0" smtClean="0">
                <a:latin typeface="Arial" charset="0"/>
              </a:rPr>
              <a:t>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Synchronous implementation of digital signal processing systems 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Implementing sequential digital logic based on a bi-stable bit representation</a:t>
            </a:r>
          </a:p>
          <a:p>
            <a:r>
              <a:rPr lang="en-US" sz="3000" dirty="0" smtClean="0">
                <a:solidFill>
                  <a:schemeClr val="bg2"/>
                </a:solidFill>
                <a:latin typeface="Arial" charset="0"/>
              </a:rPr>
              <a:t>Discussion and future work</a:t>
            </a:r>
          </a:p>
        </p:txBody>
      </p:sp>
    </p:spTree>
    <p:extLst>
      <p:ext uri="{BB962C8B-B14F-4D97-AF65-F5344CB8AC3E}">
        <p14:creationId xmlns="" xmlns:p14="http://schemas.microsoft.com/office/powerpoint/2010/main" val="4018899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/>
          <p:nvPr/>
        </p:nvGrpSpPr>
        <p:grpSpPr>
          <a:xfrm>
            <a:off x="381000" y="3429000"/>
            <a:ext cx="2895600" cy="533400"/>
            <a:chOff x="-838200" y="4267200"/>
            <a:chExt cx="4419600" cy="857250"/>
          </a:xfrm>
        </p:grpSpPr>
        <p:sp>
          <p:nvSpPr>
            <p:cNvPr id="92" name="Oval 274"/>
            <p:cNvSpPr>
              <a:spLocks noChangeArrowheads="1"/>
            </p:cNvSpPr>
            <p:nvPr/>
          </p:nvSpPr>
          <p:spPr bwMode="auto">
            <a:xfrm>
              <a:off x="-838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75"/>
            <p:cNvSpPr>
              <a:spLocks noChangeArrowheads="1"/>
            </p:cNvSpPr>
            <p:nvPr/>
          </p:nvSpPr>
          <p:spPr bwMode="auto">
            <a:xfrm>
              <a:off x="-76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Oval 276"/>
            <p:cNvSpPr>
              <a:spLocks noChangeArrowheads="1"/>
            </p:cNvSpPr>
            <p:nvPr/>
          </p:nvSpPr>
          <p:spPr bwMode="auto">
            <a:xfrm>
              <a:off x="-152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Oval 277"/>
            <p:cNvSpPr>
              <a:spLocks noChangeArrowheads="1"/>
            </p:cNvSpPr>
            <p:nvPr/>
          </p:nvSpPr>
          <p:spPr bwMode="auto">
            <a:xfrm>
              <a:off x="76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278"/>
            <p:cNvSpPr>
              <a:spLocks noChangeArrowheads="1"/>
            </p:cNvSpPr>
            <p:nvPr/>
          </p:nvSpPr>
          <p:spPr bwMode="auto">
            <a:xfrm>
              <a:off x="838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279"/>
            <p:cNvSpPr>
              <a:spLocks noChangeArrowheads="1"/>
            </p:cNvSpPr>
            <p:nvPr/>
          </p:nvSpPr>
          <p:spPr bwMode="auto">
            <a:xfrm>
              <a:off x="762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280"/>
            <p:cNvSpPr>
              <a:spLocks noChangeArrowheads="1"/>
            </p:cNvSpPr>
            <p:nvPr/>
          </p:nvSpPr>
          <p:spPr bwMode="auto">
            <a:xfrm>
              <a:off x="990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281"/>
            <p:cNvSpPr>
              <a:spLocks noChangeArrowheads="1"/>
            </p:cNvSpPr>
            <p:nvPr/>
          </p:nvSpPr>
          <p:spPr bwMode="auto">
            <a:xfrm>
              <a:off x="1066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282"/>
            <p:cNvSpPr>
              <a:spLocks noChangeArrowheads="1"/>
            </p:cNvSpPr>
            <p:nvPr/>
          </p:nvSpPr>
          <p:spPr bwMode="auto">
            <a:xfrm>
              <a:off x="8382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283"/>
            <p:cNvSpPr>
              <a:spLocks noChangeArrowheads="1"/>
            </p:cNvSpPr>
            <p:nvPr/>
          </p:nvSpPr>
          <p:spPr bwMode="auto">
            <a:xfrm>
              <a:off x="990600" y="4724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284"/>
            <p:cNvSpPr>
              <a:spLocks noChangeArrowheads="1"/>
            </p:cNvSpPr>
            <p:nvPr/>
          </p:nvSpPr>
          <p:spPr bwMode="auto">
            <a:xfrm>
              <a:off x="175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285"/>
            <p:cNvSpPr>
              <a:spLocks noChangeArrowheads="1"/>
            </p:cNvSpPr>
            <p:nvPr/>
          </p:nvSpPr>
          <p:spPr bwMode="auto">
            <a:xfrm>
              <a:off x="3124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Oval 286"/>
            <p:cNvSpPr>
              <a:spLocks noChangeArrowheads="1"/>
            </p:cNvSpPr>
            <p:nvPr/>
          </p:nvSpPr>
          <p:spPr bwMode="auto">
            <a:xfrm>
              <a:off x="29718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287"/>
            <p:cNvSpPr>
              <a:spLocks noChangeArrowheads="1"/>
            </p:cNvSpPr>
            <p:nvPr/>
          </p:nvSpPr>
          <p:spPr bwMode="auto">
            <a:xfrm>
              <a:off x="3200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288"/>
            <p:cNvSpPr>
              <a:spLocks noChangeArrowheads="1"/>
            </p:cNvSpPr>
            <p:nvPr/>
          </p:nvSpPr>
          <p:spPr bwMode="auto">
            <a:xfrm>
              <a:off x="32004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92"/>
            <p:cNvSpPr>
              <a:spLocks noChangeArrowheads="1"/>
            </p:cNvSpPr>
            <p:nvPr/>
          </p:nvSpPr>
          <p:spPr bwMode="auto">
            <a:xfrm>
              <a:off x="23622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3" name="Group 125"/>
          <p:cNvGrpSpPr/>
          <p:nvPr/>
        </p:nvGrpSpPr>
        <p:grpSpPr>
          <a:xfrm>
            <a:off x="5638800" y="3505200"/>
            <a:ext cx="2895600" cy="381000"/>
            <a:chOff x="5334000" y="4343400"/>
            <a:chExt cx="4419600" cy="628650"/>
          </a:xfrm>
        </p:grpSpPr>
        <p:sp>
          <p:nvSpPr>
            <p:cNvPr id="115" name="Oval 293"/>
            <p:cNvSpPr>
              <a:spLocks noChangeArrowheads="1"/>
            </p:cNvSpPr>
            <p:nvPr/>
          </p:nvSpPr>
          <p:spPr bwMode="auto">
            <a:xfrm>
              <a:off x="5334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Oval 294"/>
            <p:cNvSpPr>
              <a:spLocks noChangeArrowheads="1"/>
            </p:cNvSpPr>
            <p:nvPr/>
          </p:nvSpPr>
          <p:spPr bwMode="auto">
            <a:xfrm>
              <a:off x="6172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295"/>
            <p:cNvSpPr>
              <a:spLocks noChangeArrowheads="1"/>
            </p:cNvSpPr>
            <p:nvPr/>
          </p:nvSpPr>
          <p:spPr bwMode="auto">
            <a:xfrm>
              <a:off x="6172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Oval 296"/>
            <p:cNvSpPr>
              <a:spLocks noChangeArrowheads="1"/>
            </p:cNvSpPr>
            <p:nvPr/>
          </p:nvSpPr>
          <p:spPr bwMode="auto">
            <a:xfrm>
              <a:off x="7162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297"/>
            <p:cNvSpPr>
              <a:spLocks noChangeArrowheads="1"/>
            </p:cNvSpPr>
            <p:nvPr/>
          </p:nvSpPr>
          <p:spPr bwMode="auto">
            <a:xfrm>
              <a:off x="7086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298"/>
            <p:cNvSpPr>
              <a:spLocks noChangeArrowheads="1"/>
            </p:cNvSpPr>
            <p:nvPr/>
          </p:nvSpPr>
          <p:spPr bwMode="auto">
            <a:xfrm>
              <a:off x="7315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299"/>
            <p:cNvSpPr>
              <a:spLocks noChangeArrowheads="1"/>
            </p:cNvSpPr>
            <p:nvPr/>
          </p:nvSpPr>
          <p:spPr bwMode="auto">
            <a:xfrm>
              <a:off x="8229600" y="44196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300"/>
            <p:cNvSpPr>
              <a:spLocks noChangeArrowheads="1"/>
            </p:cNvSpPr>
            <p:nvPr/>
          </p:nvSpPr>
          <p:spPr bwMode="auto">
            <a:xfrm>
              <a:off x="8229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301"/>
            <p:cNvSpPr>
              <a:spLocks noChangeArrowheads="1"/>
            </p:cNvSpPr>
            <p:nvPr/>
          </p:nvSpPr>
          <p:spPr bwMode="auto">
            <a:xfrm>
              <a:off x="937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Rectangle 302"/>
            <p:cNvSpPr>
              <a:spLocks noChangeArrowheads="1"/>
            </p:cNvSpPr>
            <p:nvPr/>
          </p:nvSpPr>
          <p:spPr bwMode="auto">
            <a:xfrm>
              <a:off x="87630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DSP with Reactions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657600" y="28241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37" name="Oval 4"/>
          <p:cNvSpPr>
            <a:spLocks noChangeArrowheads="1"/>
          </p:cNvSpPr>
          <p:nvPr/>
        </p:nvSpPr>
        <p:spPr bwMode="auto">
          <a:xfrm>
            <a:off x="3733800" y="31289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  <a:endParaRPr lang="en-US" b="1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8" name="Rectangle 98"/>
          <p:cNvSpPr>
            <a:spLocks noChangeArrowheads="1"/>
          </p:cNvSpPr>
          <p:nvPr/>
        </p:nvSpPr>
        <p:spPr bwMode="auto">
          <a:xfrm>
            <a:off x="609599" y="4343400"/>
            <a:ext cx="254218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Time-varying changes in concentrations of an input molecular type.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9" name="Rectangle 98"/>
          <p:cNvSpPr>
            <a:spLocks noChangeArrowheads="1"/>
          </p:cNvSpPr>
          <p:nvPr/>
        </p:nvSpPr>
        <p:spPr bwMode="auto">
          <a:xfrm>
            <a:off x="6019800" y="4419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Time-varying changes in concentrations of output molecular type.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7200" y="2819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006600"/>
                </a:solidFill>
                <a:latin typeface="Arial" pitchFamily="34" charset="0"/>
                <a:ea typeface="DejaVu Sans"/>
                <a:cs typeface="DejaVu Sans"/>
              </a:rPr>
              <a:t>10, 2, 12, 8, 4, 8, 10, 2, …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67400" y="28956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5, 6, 7, 10, 6, 6, 9, 6, …</a:t>
            </a:r>
          </a:p>
        </p:txBody>
      </p:sp>
      <p:sp>
        <p:nvSpPr>
          <p:cNvPr id="38" name="Rectangle 98"/>
          <p:cNvSpPr>
            <a:spLocks noChangeArrowheads="1"/>
          </p:cNvSpPr>
          <p:nvPr/>
        </p:nvSpPr>
        <p:spPr bwMode="auto">
          <a:xfrm>
            <a:off x="1371600" y="1905000"/>
            <a:ext cx="70682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Input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6683265" y="1905000"/>
            <a:ext cx="9367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Output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A@EEMIMCNFUVWXY5MJ" val="3714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78999"/>
              </a:schemeClr>
            </a:gs>
            <a:gs pos="50000">
              <a:srgbClr val="FFFFFF">
                <a:alpha val="50999"/>
              </a:srgbClr>
            </a:gs>
            <a:gs pos="100000">
              <a:schemeClr val="accent1">
                <a:alpha val="78999"/>
              </a:schemeClr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78999"/>
              </a:schemeClr>
            </a:gs>
            <a:gs pos="50000">
              <a:srgbClr val="FFFFFF">
                <a:alpha val="50999"/>
              </a:srgbClr>
            </a:gs>
            <a:gs pos="100000">
              <a:schemeClr val="accent1">
                <a:alpha val="78999"/>
              </a:schemeClr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3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00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2D8A"/>
      </a:accent6>
      <a:hlink>
        <a:srgbClr val="0000FF"/>
      </a:hlink>
      <a:folHlink>
        <a:srgbClr val="6633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0066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2D2D8A"/>
        </a:accent6>
        <a:hlink>
          <a:srgbClr val="0000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22746</TotalTime>
  <Words>903</Words>
  <Application>Microsoft Office PowerPoint</Application>
  <PresentationFormat>On-screen Show (4:3)</PresentationFormat>
  <Paragraphs>243</Paragraphs>
  <Slides>56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Default Design</vt:lpstr>
      <vt:lpstr>1_Default Design</vt:lpstr>
      <vt:lpstr>4_Default Design</vt:lpstr>
      <vt:lpstr>Office Theme</vt:lpstr>
      <vt:lpstr>2_Default Design</vt:lpstr>
      <vt:lpstr>3_Default Design</vt:lpstr>
      <vt:lpstr>5_Default Design</vt:lpstr>
      <vt:lpstr>Digital Logic and Signal Processing Computations with Molecular Reactions</vt:lpstr>
      <vt:lpstr>Slide 2</vt:lpstr>
      <vt:lpstr>Slide 3</vt:lpstr>
      <vt:lpstr>Analysis: From Chemical Reactions to Differential Equations</vt:lpstr>
      <vt:lpstr>Synthesis: From Input/Output Specification to Chemical Reactions?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Discussion</vt:lpstr>
      <vt:lpstr>DNA Strand Displacement</vt:lpstr>
      <vt:lpstr>DNA Strand Displacement</vt:lpstr>
      <vt:lpstr>Slide 53</vt:lpstr>
      <vt:lpstr>Slide 54</vt:lpstr>
      <vt:lpstr>Slide 55</vt:lpstr>
      <vt:lpstr>Slide 56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Engineers Doing Biology</dc:title>
  <dc:creator>Marc Riedel</dc:creator>
  <cp:lastModifiedBy>Hua Jiang</cp:lastModifiedBy>
  <cp:revision>830</cp:revision>
  <dcterms:created xsi:type="dcterms:W3CDTF">2007-11-18T20:43:42Z</dcterms:created>
  <dcterms:modified xsi:type="dcterms:W3CDTF">2012-05-10T10:40:50Z</dcterms:modified>
</cp:coreProperties>
</file>