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30"/>
  </p:notesMasterIdLst>
  <p:sldIdLst>
    <p:sldId id="260" r:id="rId3"/>
    <p:sldId id="258" r:id="rId4"/>
    <p:sldId id="261" r:id="rId5"/>
    <p:sldId id="262" r:id="rId6"/>
    <p:sldId id="263" r:id="rId7"/>
    <p:sldId id="287" r:id="rId8"/>
    <p:sldId id="289" r:id="rId9"/>
    <p:sldId id="264" r:id="rId10"/>
    <p:sldId id="288" r:id="rId11"/>
    <p:sldId id="301" r:id="rId12"/>
    <p:sldId id="302" r:id="rId13"/>
    <p:sldId id="290" r:id="rId14"/>
    <p:sldId id="291" r:id="rId15"/>
    <p:sldId id="292" r:id="rId16"/>
    <p:sldId id="293" r:id="rId17"/>
    <p:sldId id="294" r:id="rId18"/>
    <p:sldId id="304" r:id="rId19"/>
    <p:sldId id="303" r:id="rId20"/>
    <p:sldId id="274" r:id="rId21"/>
    <p:sldId id="295" r:id="rId22"/>
    <p:sldId id="296" r:id="rId23"/>
    <p:sldId id="297" r:id="rId24"/>
    <p:sldId id="298" r:id="rId25"/>
    <p:sldId id="299" r:id="rId26"/>
    <p:sldId id="300" r:id="rId27"/>
    <p:sldId id="283" r:id="rId28"/>
    <p:sldId id="28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A"/>
    <a:srgbClr val="F6EDEF"/>
    <a:srgbClr val="7A0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0" autoAdjust="0"/>
    <p:restoredTop sz="80985" autoAdjust="0"/>
  </p:normalViewPr>
  <p:slideViewPr>
    <p:cSldViewPr>
      <p:cViewPr varScale="1">
        <p:scale>
          <a:sx n="64" d="100"/>
          <a:sy n="64" d="100"/>
        </p:scale>
        <p:origin x="1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ABE68E3B-7973-4D11-A1CF-978C80E0EFA3}" type="slidenum">
              <a:rPr lang="en-US" altLang="en-US"/>
              <a:pPr/>
              <a:t>‹#›</a:t>
            </a:fld>
            <a:endParaRPr lang="en-US" altLang="en-US"/>
          </a:p>
        </p:txBody>
      </p:sp>
    </p:spTree>
    <p:extLst>
      <p:ext uri="{BB962C8B-B14F-4D97-AF65-F5344CB8AC3E}">
        <p14:creationId xmlns:p14="http://schemas.microsoft.com/office/powerpoint/2010/main" val="9680836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12506-55C2-4874-92C9-F4C23AC925F3}" type="slidenum">
              <a:rPr lang="en-US" altLang="en-US">
                <a:solidFill>
                  <a:srgbClr val="000000"/>
                </a:solidFill>
              </a:rPr>
              <a:pPr/>
              <a:t>1</a:t>
            </a:fld>
            <a:endParaRPr lang="en-US" altLang="en-US">
              <a:solidFill>
                <a:srgbClr val="000000"/>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3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10</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en-US" sz="2000" dirty="0" smtClean="0">
                <a:latin typeface="Cambria" panose="02040503050406030204" pitchFamily="18" charset="0"/>
                <a:cs typeface="Times New Roman" panose="02020603050405020304" pitchFamily="18" charset="0"/>
              </a:rPr>
              <a:t>all that matters in terms of the value that is computed is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000" dirty="0" smtClean="0">
                <a:latin typeface="Times New Roman" panose="02020603050405020304" pitchFamily="18" charset="0"/>
                <a:cs typeface="Times New Roman" panose="02020603050405020304" pitchFamily="18" charset="0"/>
              </a:rPr>
              <a:t>Accordingly, adopting the stochastic paradigm </a:t>
            </a:r>
            <a:r>
              <a:rPr lang="en-US" altLang="en-US" sz="2000" b="1" dirty="0" smtClean="0">
                <a:latin typeface="Times New Roman" panose="02020603050405020304" pitchFamily="18" charset="0"/>
                <a:cs typeface="Times New Roman" panose="02020603050405020304" pitchFamily="18" charset="0"/>
              </a:rPr>
              <a:t>obviates the need for a global clock signal </a:t>
            </a:r>
            <a:r>
              <a:rPr lang="en-US" altLang="en-US" sz="2000" dirty="0" smtClean="0">
                <a:latin typeface="Times New Roman" panose="02020603050405020304" pitchFamily="18" charset="0"/>
                <a:cs typeface="Times New Roman" panose="02020603050405020304" pitchFamily="18" charset="0"/>
              </a:rPr>
              <a:t>and the associated CDN.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000" dirty="0" smtClean="0">
                <a:latin typeface="Cambria" panose="02040503050406030204" pitchFamily="18" charset="0"/>
                <a:cs typeface="Times New Roman" panose="02020603050405020304" pitchFamily="18" charset="0"/>
              </a:rPr>
              <a:t>We demonstrate that the correct value is computed even when the inputs are </a:t>
            </a:r>
            <a:r>
              <a:rPr lang="en-US" altLang="en-US" sz="2000" b="1" dirty="0" smtClean="0">
                <a:latin typeface="Cambria" panose="02040503050406030204" pitchFamily="18" charset="0"/>
                <a:cs typeface="Times New Roman" panose="02020603050405020304" pitchFamily="18" charset="0"/>
              </a:rPr>
              <a:t>misaligned temporally</a:t>
            </a:r>
            <a:r>
              <a:rPr lang="en-US" altLang="en-US" sz="2000" dirty="0" smtClean="0">
                <a:latin typeface="Cambria" panose="02040503050406030204" pitchFamily="18"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Instead one can  1) simply use </a:t>
            </a:r>
            <a:r>
              <a:rPr lang="en-US" altLang="en-US" sz="2200" b="1" dirty="0" smtClean="0">
                <a:latin typeface="Times New Roman" panose="02020603050405020304" pitchFamily="18" charset="0"/>
                <a:cs typeface="Times New Roman" panose="02020603050405020304" pitchFamily="18" charset="0"/>
              </a:rPr>
              <a:t>local clock signal </a:t>
            </a:r>
            <a:r>
              <a:rPr lang="en-US" altLang="en-US" sz="2200" dirty="0" smtClean="0">
                <a:latin typeface="Times New Roman" panose="02020603050405020304" pitchFamily="18" charset="0"/>
                <a:cs typeface="Times New Roman" panose="02020603050405020304" pitchFamily="18" charset="0"/>
              </a:rPr>
              <a:t>generators throughout, 2) or </a:t>
            </a:r>
            <a:r>
              <a:rPr lang="en-US" altLang="en-US" sz="2200" b="1" dirty="0" smtClean="0">
                <a:latin typeface="Times New Roman" panose="02020603050405020304" pitchFamily="18" charset="0"/>
                <a:cs typeface="Times New Roman" panose="02020603050405020304" pitchFamily="18" charset="0"/>
              </a:rPr>
              <a:t>relax the arrival time requirements </a:t>
            </a:r>
            <a:r>
              <a:rPr lang="en-US" altLang="en-US" sz="2200" dirty="0" smtClean="0">
                <a:latin typeface="Times New Roman" panose="02020603050405020304" pitchFamily="18" charset="0"/>
                <a:cs typeface="Times New Roman" panose="02020603050405020304" pitchFamily="18" charset="0"/>
              </a:rPr>
              <a:t>of a global clock signal </a:t>
            </a:r>
          </a:p>
          <a:p>
            <a:pPr>
              <a:buFont typeface="Arial" panose="020B0604020202020204" pitchFamily="34" charset="0"/>
              <a:buChar char="•"/>
            </a:pPr>
            <a:r>
              <a:rPr lang="en-US" altLang="en-US" sz="2200" b="1" dirty="0" smtClean="0">
                <a:latin typeface="Times New Roman" panose="02020603050405020304" pitchFamily="18" charset="0"/>
                <a:cs typeface="Times New Roman" panose="02020603050405020304" pitchFamily="18" charset="0"/>
              </a:rPr>
              <a:t>The clock signals need not be of high quality a very cheap inverter ring will suffice. </a:t>
            </a:r>
          </a:p>
          <a:p>
            <a:pPr lvl="0">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to distinguish it from asynchronous and GALS methodologies.</a:t>
            </a:r>
            <a:endParaRPr lang="en-US" altLang="en-US" sz="2000" dirty="0" smtClean="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3464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11</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The value represented by a bit stream is the time that the signal is high divided by the total length of the stream. </a:t>
            </a:r>
          </a:p>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Fig. 4 illustrates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an example of multiplying two unsynchronized bit streams representing 0.6 and 0.5</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As shown, the value represented by the bit stream at the output of the AND gate is 0.3, the value one expects when multiplying 0.6 by 0.5.</a:t>
            </a:r>
          </a:p>
          <a:p>
            <a:endParaRPr lang="en-US" altLang="en-US" sz="20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r>
              <a:rPr lang="en-US" altLang="en-US" sz="3600" dirty="0" smtClean="0">
                <a:latin typeface="Times New Roman" panose="02020603050405020304" pitchFamily="18" charset="0"/>
                <a:cs typeface="Times New Roman" panose="02020603050405020304" pitchFamily="18" charset="0"/>
              </a:rPr>
              <a:t>Fig. 5 illustrates an</a:t>
            </a:r>
            <a:r>
              <a:rPr lang="en-US" altLang="en-US" sz="3600" baseline="0" dirty="0" smtClean="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example of scaled addition this time on two unsynchronized bit streams representing 0.25 and 0.5. As expected, the output is a bit stream representing 0.375, the result of the scaled addition.</a:t>
            </a:r>
          </a:p>
        </p:txBody>
      </p:sp>
    </p:spTree>
    <p:extLst>
      <p:ext uri="{BB962C8B-B14F-4D97-AF65-F5344CB8AC3E}">
        <p14:creationId xmlns:p14="http://schemas.microsoft.com/office/powerpoint/2010/main" val="329087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12</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To simplify the problem, we first show how an AND gate works when two unsynchronized clocks are connected directly to its inputs.</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Times New Roman" panose="02020603050405020304" pitchFamily="18" charset="0"/>
                <a:cs typeface="Times New Roman" panose="02020603050405020304" pitchFamily="18" charset="0"/>
              </a:rPr>
              <a:t>Then we discuss the behavior with arbitrary stochastic input streams.</a:t>
            </a:r>
          </a:p>
          <a:p>
            <a:pPr>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We verify the functionality of performing multiplication using AND gate according to three different scenarios:</a:t>
            </a:r>
          </a:p>
          <a:p>
            <a:pPr>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3455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Fig. 7 illustrates the input signals as well as the output signal in the case where T1=1.8ns and T2=3.2ns for 20ns of operation. </a:t>
            </a:r>
          </a:p>
          <a:p>
            <a:r>
              <a:rPr lang="en-US" sz="24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Continuing the operation for about 1000ns </a:t>
            </a:r>
            <a:r>
              <a:rPr 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will produce </a:t>
            </a:r>
            <a:r>
              <a:rPr lang="en-US" sz="24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 good view of the different lengths of high pulses that are observed at the output of the AND gate</a:t>
            </a:r>
            <a:r>
              <a:rPr 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a:t>
            </a:r>
          </a:p>
          <a:p>
            <a:r>
              <a:rPr 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Dividing the total fraction of the time that the output signal is high by the total time gives the result of the multiplication operation.</a:t>
            </a:r>
          </a:p>
          <a:p>
            <a:endParaRPr 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r>
              <a:rPr lang="en-US" alt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As can be seen in Table I, when we vary the periods of the two clock sources, the total time that the output is high does not change much. The length of the observed high pulses and the number of occurrences of each changes, but the total fraction of the time that the output is high is very close to 250ns. Dividing 250ns by 1000ns produces 0.25, the expected output of multiplying the two input streams. </a:t>
            </a:r>
          </a:p>
          <a:p>
            <a:endParaRPr lang="en-US" altLang="en-US" sz="24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r>
              <a:rPr lang="en-US" altLang="en-US" sz="24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This example, we hope, provides an intuitive explanation of why polysynchronous stochastic operations work: temporal misalignment of input values does not</a:t>
            </a:r>
          </a:p>
          <a:p>
            <a:r>
              <a:rPr lang="en-US" altLang="en-US" sz="24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affect the accuracy of the computation.</a:t>
            </a:r>
          </a:p>
        </p:txBody>
      </p:sp>
    </p:spTree>
    <p:extLst>
      <p:ext uri="{BB962C8B-B14F-4D97-AF65-F5344CB8AC3E}">
        <p14:creationId xmlns:p14="http://schemas.microsoft.com/office/powerpoint/2010/main" val="277186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14</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To study the functionality of the MUX unit, we connect three polysynchronous clocks with distinct periods, T1, T2, and T3, to the inputs. We compare the fraction of time that the output is high divided by the total time to the expected value, (1/2+1/2)/2. The results are shown in Table II. </a:t>
            </a: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The main difference between this unit and the AND gate </a:t>
            </a:r>
          </a:p>
          <a:p>
            <a:pPr lvl="1">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the MUX unit has </a:t>
            </a:r>
            <a:r>
              <a:rPr lang="en-US" altLang="en-US" sz="2200" b="1" dirty="0" smtClean="0">
                <a:latin typeface="Times New Roman" panose="02020603050405020304" pitchFamily="18" charset="0"/>
                <a:cs typeface="Times New Roman" panose="02020603050405020304" pitchFamily="18" charset="0"/>
              </a:rPr>
              <a:t>an extra select stream </a:t>
            </a:r>
            <a:r>
              <a:rPr lang="en-US" altLang="en-US" sz="2200" dirty="0" smtClean="0">
                <a:latin typeface="Times New Roman" panose="02020603050405020304" pitchFamily="18" charset="0"/>
                <a:cs typeface="Times New Roman" panose="02020603050405020304" pitchFamily="18" charset="0"/>
              </a:rPr>
              <a:t>performing the </a:t>
            </a:r>
            <a:r>
              <a:rPr lang="en-US" altLang="en-US" sz="2200" b="1" dirty="0" smtClean="0">
                <a:latin typeface="Times New Roman" panose="02020603050405020304" pitchFamily="18" charset="0"/>
                <a:cs typeface="Times New Roman" panose="02020603050405020304" pitchFamily="18" charset="0"/>
              </a:rPr>
              <a:t>scaling</a:t>
            </a:r>
            <a:r>
              <a:rPr lang="en-US" altLang="en-US"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1115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15</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sz="1200" dirty="0" smtClean="0">
                <a:latin typeface="Times New Roman" panose="02020603050405020304" pitchFamily="18" charset="0"/>
                <a:cs typeface="Times New Roman" panose="02020603050405020304" pitchFamily="18" charset="0"/>
              </a:rPr>
              <a:t>Table 3 presents the results of trials for stochastic multiplication and scaled addition. In this table, T1 and T2 are the periods of the clocks of the SNGs responsible for generating the first and the second streams,. For the scaled addition operations, T3 is the period of the clock of the SNG responsible for generating the select stream, which is set to 0.5. </a:t>
            </a:r>
          </a:p>
          <a:p>
            <a:endParaRPr lang="en-US" altLang="en-US" sz="120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The results presented are based on </a:t>
            </a:r>
            <a:r>
              <a:rPr lang="en-US" altLang="en-US" sz="1200" b="1" dirty="0" smtClean="0">
                <a:latin typeface="Times New Roman" panose="02020603050405020304" pitchFamily="18" charset="0"/>
                <a:cs typeface="Times New Roman" panose="02020603050405020304" pitchFamily="18" charset="0"/>
              </a:rPr>
              <a:t>bit streams of length 1024</a:t>
            </a:r>
            <a:r>
              <a:rPr lang="en-US" altLang="en-US" sz="1200" dirty="0" smtClean="0">
                <a:latin typeface="Times New Roman" panose="02020603050405020304" pitchFamily="18" charset="0"/>
                <a:cs typeface="Times New Roman" panose="02020603050405020304" pitchFamily="18" charset="0"/>
              </a:rPr>
              <a:t>, generated with </a:t>
            </a:r>
            <a:r>
              <a:rPr lang="en-US" altLang="en-US" sz="1200" b="1" dirty="0" smtClean="0">
                <a:latin typeface="Times New Roman" panose="02020603050405020304" pitchFamily="18" charset="0"/>
                <a:cs typeface="Times New Roman" panose="02020603050405020304" pitchFamily="18" charset="0"/>
              </a:rPr>
              <a:t>32-bit LFSRs</a:t>
            </a:r>
            <a:r>
              <a:rPr lang="en-US" altLang="en-US" sz="1200" dirty="0" smtClean="0">
                <a:latin typeface="Times New Roman" panose="02020603050405020304" pitchFamily="18" charset="0"/>
                <a:cs typeface="Times New Roman" panose="02020603050405020304" pitchFamily="18" charset="0"/>
              </a:rPr>
              <a:t>. </a:t>
            </a:r>
            <a:r>
              <a:rPr lang="en-US" altLang="en-US" sz="1200" b="1" dirty="0" smtClean="0">
                <a:latin typeface="Times New Roman" panose="02020603050405020304" pitchFamily="18" charset="0"/>
                <a:cs typeface="Times New Roman" panose="02020603050405020304" pitchFamily="18" charset="0"/>
              </a:rPr>
              <a:t>This configuration produces a good Bernoulli distribution of probabilities for the individual  bits in the stream. </a:t>
            </a:r>
          </a:p>
        </p:txBody>
      </p:sp>
    </p:spTree>
    <p:extLst>
      <p:ext uri="{BB962C8B-B14F-4D97-AF65-F5344CB8AC3E}">
        <p14:creationId xmlns:p14="http://schemas.microsoft.com/office/powerpoint/2010/main" val="41695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16</a:t>
            </a:fld>
            <a:endParaRPr lang="en-US" altLang="en-US"/>
          </a:p>
        </p:txBody>
      </p:sp>
      <p:sp>
        <p:nvSpPr>
          <p:cNvPr id="9218"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b="1" dirty="0" smtClean="0">
                    <a:latin typeface="Sans-serif"/>
                    <a:cs typeface="Times New Roman" panose="02020603050405020304" pitchFamily="18" charset="0"/>
                  </a:rPr>
                  <a:t>Extending the analysis to more complex stochastic circuits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100" dirty="0" smtClean="0">
                    <a:latin typeface="Times New Roman" panose="02020603050405020304" pitchFamily="18" charset="0"/>
                    <a:cs typeface="Times New Roman" panose="02020603050405020304" pitchFamily="18" charset="0"/>
                  </a:rPr>
                  <a:t>To evaluate </a:t>
                </a:r>
                <a:r>
                  <a:rPr lang="en-US" altLang="en-US" sz="1200" dirty="0" smtClean="0">
                    <a:latin typeface="Times New Roman" panose="02020603050405020304" pitchFamily="18" charset="0"/>
                    <a:cs typeface="Times New Roman" panose="02020603050405020304" pitchFamily="18" charset="0"/>
                  </a:rPr>
                  <a:t>polysynchronous stochastic paradigm. </a:t>
                </a:r>
                <a:r>
                  <a:rPr lang="en-US" altLang="en-US" sz="1200" baseline="0" dirty="0" smtClean="0">
                    <a:latin typeface="Times New Roman" panose="02020603050405020304" pitchFamily="18" charset="0"/>
                    <a:cs typeface="Times New Roman" panose="02020603050405020304" pitchFamily="18" charset="0"/>
                  </a:rPr>
                  <a:t> </a:t>
                </a:r>
                <a:r>
                  <a:rPr lang="en-US" altLang="en-US" sz="1200" b="1" dirty="0" smtClean="0">
                    <a:latin typeface="Times New Roman" panose="02020603050405020304" pitchFamily="18" charset="0"/>
                    <a:cs typeface="Times New Roman" panose="02020603050405020304" pitchFamily="18" charset="0"/>
                  </a:rPr>
                  <a:t>We use the stochastic implementations of three digital image processing algorithms as case studies</a:t>
                </a:r>
              </a:p>
              <a:p>
                <a:pPr>
                  <a:buFont typeface="Arial" panose="020B0604020202020204" pitchFamily="34" charset="0"/>
                  <a:buChar char="•"/>
                </a:pPr>
                <a:r>
                  <a:rPr lang="en-US" altLang="en-US" sz="1400" dirty="0" smtClean="0">
                    <a:latin typeface="Times New Roman" panose="02020603050405020304" pitchFamily="18" charset="0"/>
                    <a:cs typeface="Times New Roman" panose="02020603050405020304" pitchFamily="18" charset="0"/>
                  </a:rPr>
                  <a:t>Each operator consists of a pair of 2 convolution kernels that process an image pixel based on its three neighbors as follows:</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smtClean="0">
                    <a:latin typeface="Times New Roman" panose="02020603050405020304" pitchFamily="18" charset="0"/>
                    <a:cs typeface="Times New Roman" panose="02020603050405020304" pitchFamily="18" charset="0"/>
                  </a:rPr>
                  <a:t>Gamma Correction</a:t>
                </a:r>
                <a:endParaRPr lang="en-US" dirty="0"/>
              </a:p>
              <a:p>
                <a:pPr marL="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useful in image and video processing systems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The inputs to this system consist of six independent bit streams, each with probability corresponding to the value x of the input pixel, as well as seven random bit streams set to constant values, corresponding to the Bernstein coefficients,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b="1" dirty="0" smtClean="0">
                    <a:latin typeface="Times New Roman" panose="02020603050405020304" pitchFamily="18" charset="0"/>
                    <a:cs typeface="Times New Roman" panose="02020603050405020304" pitchFamily="18" charset="0"/>
                  </a:rPr>
                  <a:t>For further details, readers are referred to</a:t>
                </a:r>
              </a:p>
            </p:txBody>
          </p:sp>
        </mc:Choice>
        <mc:Fallback xmlns="">
          <p:sp>
            <p:nvSpPr>
              <p:cNvPr id="92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100" dirty="0" smtClean="0">
                    <a:latin typeface="Times New Roman" panose="02020603050405020304" pitchFamily="18" charset="0"/>
                    <a:cs typeface="Times New Roman" panose="02020603050405020304" pitchFamily="18" charset="0"/>
                  </a:rPr>
                  <a:t>To evaluate </a:t>
                </a:r>
                <a:r>
                  <a:rPr lang="en-US" altLang="en-US" sz="1200" dirty="0" smtClean="0">
                    <a:latin typeface="Times New Roman" panose="02020603050405020304" pitchFamily="18" charset="0"/>
                    <a:cs typeface="Times New Roman" panose="02020603050405020304" pitchFamily="18" charset="0"/>
                  </a:rPr>
                  <a:t>polysynchronous stochastic paradigm. </a:t>
                </a:r>
                <a:r>
                  <a:rPr lang="en-US" altLang="en-US" sz="1200" baseline="0" dirty="0" smtClean="0">
                    <a:latin typeface="Times New Roman" panose="02020603050405020304" pitchFamily="18" charset="0"/>
                    <a:cs typeface="Times New Roman" panose="02020603050405020304" pitchFamily="18" charset="0"/>
                  </a:rPr>
                  <a:t> </a:t>
                </a:r>
                <a:r>
                  <a:rPr lang="en-US" altLang="en-US" sz="1200" b="1" dirty="0" smtClean="0">
                    <a:latin typeface="Times New Roman" panose="02020603050405020304" pitchFamily="18" charset="0"/>
                    <a:cs typeface="Times New Roman" panose="02020603050405020304" pitchFamily="18" charset="0"/>
                  </a:rPr>
                  <a:t>We use the stochastic implementations of three digital image processing algorithms as case studies</a:t>
                </a:r>
              </a:p>
              <a:p>
                <a:pPr>
                  <a:buFont typeface="Arial" panose="020B0604020202020204" pitchFamily="34" charset="0"/>
                  <a:buChar char="•"/>
                </a:pPr>
                <a:r>
                  <a:rPr lang="en-US" altLang="en-US" sz="1400" dirty="0" smtClean="0">
                    <a:latin typeface="Times New Roman" panose="02020603050405020304" pitchFamily="18" charset="0"/>
                    <a:cs typeface="Times New Roman" panose="02020603050405020304" pitchFamily="18" charset="0"/>
                  </a:rPr>
                  <a:t>Each operator consists of a pair of 2 convolution kernels that process an image pixel based on its three neighbors as follows: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mtClean="0">
                    <a:latin typeface="Cambria Math" panose="02040503050406030204" pitchFamily="18" charset="0"/>
                  </a:rPr>
                  <a:t>𝑆</a:t>
                </a:r>
                <a:r>
                  <a:rPr lang="en-US" b="0" i="0" smtClean="0">
                    <a:latin typeface="Cambria Math" panose="02040503050406030204" pitchFamily="18" charset="0"/>
                  </a:rPr>
                  <a:t>_(</a:t>
                </a:r>
                <a:r>
                  <a:rPr lang="en-US" b="0" i="0" smtClean="0">
                    <a:latin typeface="Cambria Math" panose="02040503050406030204" pitchFamily="18" charset="0"/>
                  </a:rPr>
                  <a:t>𝑖,𝑗</a:t>
                </a:r>
                <a:r>
                  <a:rPr lang="en-US" b="0" i="0" smtClean="0">
                    <a:latin typeface="Cambria Math" panose="02040503050406030204" pitchFamily="18" charset="0"/>
                  </a:rPr>
                  <a:t>)</a:t>
                </a:r>
                <a:r>
                  <a:rPr lang="en-US" b="0" i="0" smtClean="0">
                    <a:latin typeface="Cambria Math" panose="02040503050406030204" pitchFamily="18" charset="0"/>
                  </a:rPr>
                  <a:t>=1/2</a:t>
                </a:r>
                <a:r>
                  <a:rPr lang="en-US" i="0">
                    <a:latin typeface="Cambria Math" panose="02040503050406030204" pitchFamily="18" charset="0"/>
                    <a:ea typeface="Cambria Math" panose="02040503050406030204" pitchFamily="18" charset="0"/>
                  </a:rPr>
                  <a:t>×</a:t>
                </a:r>
                <a:r>
                  <a:rPr lang="en-US" b="0" i="0" smtClean="0">
                    <a:latin typeface="Cambria Math" panose="02040503050406030204" pitchFamily="18" charset="0"/>
                    <a:ea typeface="Cambria Math" panose="02040503050406030204" pitchFamily="18" charset="0"/>
                  </a:rPr>
                  <a:t>(1/2 |</a:t>
                </a:r>
                <a:r>
                  <a:rPr lang="en-US" b="0" i="0" smtClean="0">
                    <a:latin typeface="Cambria Math" panose="02040503050406030204" pitchFamily="18" charset="0"/>
                  </a:rPr>
                  <a:t>𝑟</a:t>
                </a:r>
                <a:r>
                  <a:rPr lang="en-US" b="0" i="0">
                    <a:latin typeface="Cambria Math" panose="02040503050406030204" pitchFamily="18" charset="0"/>
                  </a:rPr>
                  <a:t>_(</a:t>
                </a:r>
                <a:r>
                  <a:rPr lang="en-US" i="0">
                    <a:latin typeface="Cambria Math" panose="02040503050406030204" pitchFamily="18" charset="0"/>
                  </a:rPr>
                  <a:t>𝑖,𝑗)</a:t>
                </a:r>
                <a:r>
                  <a:rPr lang="en-US" b="0" i="0" smtClean="0">
                    <a:latin typeface="Cambria Math" panose="02040503050406030204" pitchFamily="18" charset="0"/>
                  </a:rPr>
                  <a:t>−𝑟</a:t>
                </a:r>
                <a:r>
                  <a:rPr lang="en-US" b="0" i="0">
                    <a:latin typeface="Cambria Math" panose="02040503050406030204" pitchFamily="18" charset="0"/>
                  </a:rPr>
                  <a:t>_(</a:t>
                </a:r>
                <a:r>
                  <a:rPr lang="en-US" i="0">
                    <a:latin typeface="Cambria Math" panose="02040503050406030204" pitchFamily="18" charset="0"/>
                  </a:rPr>
                  <a:t>𝑖</a:t>
                </a:r>
                <a:r>
                  <a:rPr lang="en-US" b="0" i="0" smtClean="0">
                    <a:latin typeface="Cambria Math" panose="02040503050406030204" pitchFamily="18" charset="0"/>
                  </a:rPr>
                  <a:t>+1</a:t>
                </a:r>
                <a:r>
                  <a:rPr lang="en-US" i="0">
                    <a:latin typeface="Cambria Math" panose="02040503050406030204" pitchFamily="18" charset="0"/>
                  </a:rPr>
                  <a:t>,𝑗</a:t>
                </a:r>
                <a:r>
                  <a:rPr lang="en-US" b="0" i="0" smtClean="0">
                    <a:latin typeface="Cambria Math" panose="02040503050406030204" pitchFamily="18" charset="0"/>
                  </a:rPr>
                  <a:t>+1</a:t>
                </a:r>
                <a:r>
                  <a:rPr lang="en-US" b="0" i="0">
                    <a:latin typeface="Cambria Math" panose="02040503050406030204" pitchFamily="18" charset="0"/>
                  </a:rPr>
                  <a:t>)</a:t>
                </a:r>
                <a:r>
                  <a:rPr lang="en-US" b="0" i="0" smtClean="0">
                    <a:latin typeface="Cambria Math" panose="02040503050406030204" pitchFamily="18" charset="0"/>
                  </a:rPr>
                  <a:t> |</a:t>
                </a:r>
                <a:r>
                  <a:rPr lang="en-US" b="0" i="0" smtClean="0">
                    <a:latin typeface="Cambria Math" panose="02040503050406030204" pitchFamily="18" charset="0"/>
                    <a:ea typeface="Cambria Math" panose="02040503050406030204" pitchFamily="18" charset="0"/>
                  </a:rPr>
                  <a:t>+1/2 |</a:t>
                </a:r>
                <a:r>
                  <a:rPr lang="en-US" i="0">
                    <a:latin typeface="Cambria Math" panose="02040503050406030204" pitchFamily="18" charset="0"/>
                  </a:rPr>
                  <a:t>𝑟_(𝑖,𝑗+1)</a:t>
                </a:r>
                <a:r>
                  <a:rPr lang="en-US" b="0" i="0" smtClean="0">
                    <a:latin typeface="Cambria Math" panose="02040503050406030204" pitchFamily="18" charset="0"/>
                  </a:rPr>
                  <a:t>−</a:t>
                </a:r>
                <a:r>
                  <a:rPr lang="en-US" i="0">
                    <a:latin typeface="Cambria Math" panose="02040503050406030204" pitchFamily="18" charset="0"/>
                  </a:rPr>
                  <a:t>𝑟_(𝑖+1,𝑗) |</a:t>
                </a:r>
                <a:r>
                  <a:rPr lang="en-US" b="0" i="0" smtClean="0">
                    <a:latin typeface="Cambria Math" panose="02040503050406030204" pitchFamily="18" charset="0"/>
                    <a:ea typeface="Cambria Math" panose="02040503050406030204" pitchFamily="18" charset="0"/>
                  </a:rPr>
                  <a:t>)</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smtClean="0">
                    <a:latin typeface="Times New Roman" panose="02020603050405020304" pitchFamily="18" charset="0"/>
                    <a:cs typeface="Times New Roman" panose="02020603050405020304" pitchFamily="18" charset="0"/>
                  </a:rPr>
                  <a:t>Gamma Correction </a:t>
                </a:r>
                <a:r>
                  <a:rPr lang="en-US" sz="1200" i="0" smtClean="0">
                    <a:latin typeface="Cambria Math" panose="02040503050406030204" pitchFamily="18" charset="0"/>
                  </a:rPr>
                  <a:t>𝑓</a:t>
                </a:r>
                <a:r>
                  <a:rPr lang="en-US" sz="1200" b="0" i="0" smtClean="0">
                    <a:latin typeface="Cambria Math" panose="02040503050406030204" pitchFamily="18" charset="0"/>
                  </a:rPr>
                  <a:t>(𝑥)= 𝑥^0.45</a:t>
                </a:r>
                <a:endParaRPr lang="en-US" dirty="0"/>
              </a:p>
              <a:p>
                <a:pPr marL="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useful in image and video processing systems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The inputs to this system consist of six independent bit streams, each with probability corresponding to the value x of the input pixel, as well as seven random bit streams set to constant values, corresponding to the Bernstein coefficients,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b0 = 0:0955, b1 = 0:7207, b2 = 0:3476,b3 = 0:9988, b4 = 0:7017, b5 = 0:9695 and b6 = 0:9939.</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00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For further details, readers are referred to</a:t>
                </a:r>
              </a:p>
              <a:p>
                <a:endParaRPr lang="en-US" altLang="en-US" sz="1200" b="1" dirty="0" smtClean="0">
                  <a:latin typeface="Times New Roman" panose="02020603050405020304" pitchFamily="18" charset="0"/>
                  <a:cs typeface="Times New Roman" panose="02020603050405020304" pitchFamily="18" charset="0"/>
                </a:endParaRPr>
              </a:p>
            </p:txBody>
          </p:sp>
        </mc:Fallback>
      </mc:AlternateContent>
    </p:spTree>
    <p:extLst>
      <p:ext uri="{BB962C8B-B14F-4D97-AF65-F5344CB8AC3E}">
        <p14:creationId xmlns:p14="http://schemas.microsoft.com/office/powerpoint/2010/main" val="158536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17</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An efficient technique for noise reduction in gray-scale images is to use a median filter.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It replaces each pixel with the median value of its neighboring pixels</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a:t>
            </a:r>
          </a:p>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So the operation considers a local window around each pixel, computes the median value of the pixels inside that window, and replaces the pixel with the computed value.</a:t>
            </a: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endParaRPr lang="en-US" altLang="en-US" sz="1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06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18</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Supposed that we are given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an input 4x4 gray-scale image to process by </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 stochastic Robert's cross edge detection circuit.</a:t>
            </a:r>
          </a:p>
          <a:p>
            <a:r>
              <a:rPr lang="en-US" altLang="en-US" sz="1200" b="1" dirty="0" smtClean="0">
                <a:latin typeface="Times New Roman" panose="02020603050405020304" pitchFamily="18" charset="0"/>
                <a:cs typeface="Times New Roman" panose="02020603050405020304" pitchFamily="18" charset="0"/>
              </a:rPr>
              <a:t>An efficient way of processing the image </a:t>
            </a:r>
            <a:r>
              <a:rPr lang="en-US" altLang="en-US" sz="1200" dirty="0" smtClean="0">
                <a:latin typeface="Times New Roman" panose="02020603050405020304" pitchFamily="18" charset="0"/>
                <a:cs typeface="Times New Roman" panose="02020603050405020304" pitchFamily="18" charset="0"/>
              </a:rPr>
              <a:t>is to use </a:t>
            </a:r>
            <a:r>
              <a:rPr lang="en-US" altLang="en-US" sz="1200" b="1" dirty="0" smtClean="0">
                <a:latin typeface="Times New Roman" panose="02020603050405020304" pitchFamily="18" charset="0"/>
                <a:cs typeface="Times New Roman" panose="02020603050405020304" pitchFamily="18" charset="0"/>
              </a:rPr>
              <a:t>16 instances </a:t>
            </a:r>
            <a:r>
              <a:rPr lang="en-US" altLang="en-US" sz="1200" dirty="0" smtClean="0">
                <a:latin typeface="Times New Roman" panose="02020603050405020304" pitchFamily="18" charset="0"/>
                <a:cs typeface="Times New Roman" panose="02020603050405020304" pitchFamily="18" charset="0"/>
              </a:rPr>
              <a:t>of the Robert's cross stochastic circuit to process each of the pixels </a:t>
            </a:r>
            <a:r>
              <a:rPr lang="en-US" altLang="en-US" sz="1200" b="1" dirty="0" smtClean="0">
                <a:latin typeface="Times New Roman" panose="02020603050405020304" pitchFamily="18" charset="0"/>
                <a:cs typeface="Times New Roman" panose="02020603050405020304" pitchFamily="18" charset="0"/>
              </a:rPr>
              <a:t>concurrently</a:t>
            </a:r>
            <a:r>
              <a:rPr lang="en-US" altLang="en-US" sz="1200" dirty="0" smtClean="0">
                <a:latin typeface="Times New Roman" panose="02020603050405020304" pitchFamily="18" charset="0"/>
                <a:cs typeface="Times New Roman" panose="02020603050405020304" pitchFamily="18" charset="0"/>
              </a:rPr>
              <a:t>.</a:t>
            </a:r>
          </a:p>
          <a:p>
            <a:r>
              <a:rPr lang="en-US" altLang="en-US" sz="1200" dirty="0" smtClean="0">
                <a:latin typeface="Times New Roman" panose="02020603050405020304" pitchFamily="18" charset="0"/>
                <a:cs typeface="Times New Roman" panose="02020603050405020304" pitchFamily="18" charset="0"/>
              </a:rPr>
              <a:t>Fig. 11 shows a diagram of such a parallel circuit. Call each instance a Robert's cross cell. Each cell has its own local clock; it converts its input pixel value, presented as a stochastic bit stream, into an output pixel value, presented as stochastic bit stream.</a:t>
            </a:r>
          </a:p>
          <a:p>
            <a:r>
              <a:rPr lang="en-US" altLang="en-US" sz="1200" dirty="0" smtClean="0">
                <a:latin typeface="Times New Roman" panose="02020603050405020304" pitchFamily="18" charset="0"/>
                <a:cs typeface="Times New Roman" panose="02020603050405020304" pitchFamily="18" charset="0"/>
              </a:rPr>
              <a:t>These bit streams are generated by a SNG driven by the cell's local clock. The cell communicates with its neighbor cells to receive their pixel values, presented as input bit streams. </a:t>
            </a:r>
            <a:r>
              <a:rPr lang="en-US" altLang="en-US" sz="1200" b="1" dirty="0" smtClean="0">
                <a:latin typeface="Times New Roman" panose="02020603050405020304" pitchFamily="18" charset="0"/>
                <a:cs typeface="Times New Roman" panose="02020603050405020304" pitchFamily="18" charset="0"/>
              </a:rPr>
              <a:t>These bit streams arriving from neighboring are generated by SNGs driven by their local clocks; </a:t>
            </a:r>
            <a:r>
              <a:rPr lang="en-US" altLang="en-US" sz="1200" dirty="0" smtClean="0">
                <a:latin typeface="Times New Roman" panose="02020603050405020304" pitchFamily="18" charset="0"/>
                <a:cs typeface="Times New Roman" panose="02020603050405020304" pitchFamily="18" charset="0"/>
              </a:rPr>
              <a:t>so the input bit streams will not all be synchronized. The clocks will potentially all have different frequencies and phases.</a:t>
            </a:r>
          </a:p>
          <a:p>
            <a:endParaRPr lang="en-US" altLang="en-US" sz="1200" dirty="0" smtClean="0">
              <a:latin typeface="Times New Roman" panose="02020603050405020304" pitchFamily="18" charset="0"/>
              <a:cs typeface="Times New Roman" panose="02020603050405020304" pitchFamily="18" charset="0"/>
            </a:endParaRPr>
          </a:p>
          <a:p>
            <a:r>
              <a:rPr lang="en-US" altLang="en-US" sz="1200" dirty="0" smtClean="0">
                <a:latin typeface="Times New Roman" panose="02020603050405020304" pitchFamily="18" charset="0"/>
                <a:cs typeface="Times New Roman" panose="02020603050405020304" pitchFamily="18" charset="0"/>
              </a:rPr>
              <a:t>Consider the first cell in Fig. 7. This cell is responsible for processing the image pixel 1 to decide whether it is on an edge or not. This cell takes a pixel intensity value and converts it to a stochastic bit stream using an SNG driven by a local clock. It does so while receiving streams corresponding to the values of neighboring pixels 2, 5, and 6. The pulses that the first cell receives from cells 2, 5, and 6 are all generated by SNGs driven by local clocks. </a:t>
            </a:r>
            <a:r>
              <a:rPr lang="en-US" altLang="en-US" sz="1200" b="1" dirty="0" smtClean="0">
                <a:latin typeface="Times New Roman" panose="02020603050405020304" pitchFamily="18" charset="0"/>
                <a:cs typeface="Times New Roman" panose="02020603050405020304" pitchFamily="18" charset="0"/>
              </a:rPr>
              <a:t>Accordingly, the input bit streams are all potentially misaligned temporally. </a:t>
            </a:r>
          </a:p>
        </p:txBody>
      </p:sp>
    </p:spTree>
    <p:extLst>
      <p:ext uri="{BB962C8B-B14F-4D97-AF65-F5344CB8AC3E}">
        <p14:creationId xmlns:p14="http://schemas.microsoft.com/office/powerpoint/2010/main" val="218582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19</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Cambria" panose="02040503050406030204" pitchFamily="18" charset="0"/>
                <a:cs typeface="Times New Roman" panose="02020603050405020304" pitchFamily="18" charset="0"/>
              </a:rPr>
              <a:t>10 trials were performed to ensure statistically significant results.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latin typeface="Times New Roman" panose="02020603050405020304" pitchFamily="18" charset="0"/>
                <a:cs typeface="Times New Roman" panose="02020603050405020304" pitchFamily="18" charset="0"/>
              </a:rPr>
              <a:t>To convert the output bit streams into deterministic real values, we measured the fraction of the time the output signal is high and divide by the total time of the output signal. </a:t>
            </a:r>
            <a:r>
              <a:rPr lang="en-US" altLang="en-US" sz="1200" dirty="0" smtClean="0">
                <a:latin typeface="Times New Roman" panose="02020603050405020304" pitchFamily="18" charset="0"/>
                <a:cs typeface="Times New Roman" panose="02020603050405020304" pitchFamily="18" charset="0"/>
              </a:rPr>
              <a:t>For example, if the output signal was high 25% of the time, the output is evaluated as 0.25.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latin typeface="Times New Roman" panose="02020603050405020304" pitchFamily="18" charset="0"/>
              <a:cs typeface="Times New Roman" panose="02020603050405020304" pitchFamily="18" charset="0"/>
            </a:endParaRP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29432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872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20</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lvl="0">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We processed the sample image using stochastic circuits with </a:t>
            </a:r>
            <a:r>
              <a:rPr lang="en-US" altLang="en-US" sz="2200" b="1" dirty="0" smtClean="0">
                <a:latin typeface="Times New Roman" panose="02020603050405020304" pitchFamily="18" charset="0"/>
                <a:cs typeface="Times New Roman" panose="02020603050405020304" pitchFamily="18" charset="0"/>
              </a:rPr>
              <a:t>all local clocks synchronized</a:t>
            </a:r>
            <a:r>
              <a:rPr lang="en-US" altLang="en-US" sz="2200" dirty="0" smtClean="0">
                <a:latin typeface="Times New Roman" panose="02020603050405020304" pitchFamily="18" charset="0"/>
                <a:cs typeface="Times New Roman" panose="02020603050405020304" pitchFamily="18" charset="0"/>
              </a:rPr>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latin typeface="Times New Roman" panose="02020603050405020304" pitchFamily="18" charset="0"/>
                <a:cs typeface="Times New Roman" panose="02020603050405020304" pitchFamily="18" charset="0"/>
              </a:rPr>
              <a:t>To evaluate the correct functionality of our polysynchronous circuits,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latin typeface="Times New Roman" panose="02020603050405020304" pitchFamily="18" charset="0"/>
                <a:cs typeface="Times New Roman" panose="02020603050405020304" pitchFamily="18" charset="0"/>
              </a:rPr>
              <a:t>Fig. 12 shows the sample image and the resulting output images. The </a:t>
            </a:r>
            <a:r>
              <a:rPr lang="en-US" altLang="en-US" sz="2200" b="1" dirty="0" smtClean="0">
                <a:latin typeface="Times New Roman" panose="02020603050405020304" pitchFamily="18" charset="0"/>
                <a:cs typeface="Times New Roman" panose="02020603050405020304" pitchFamily="18" charset="0"/>
              </a:rPr>
              <a:t>synchronized clocks had a period 2ns</a:t>
            </a:r>
            <a:r>
              <a:rPr lang="en-US" altLang="en-US" sz="2200" dirty="0" smtClean="0">
                <a:latin typeface="Times New Roman" panose="02020603050405020304" pitchFamily="18" charset="0"/>
                <a:cs typeface="Times New Roman" panose="02020603050405020304" pitchFamily="18" charset="0"/>
              </a:rPr>
              <a:t>.</a:t>
            </a: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pPr lvl="1">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829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21</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The </a:t>
            </a:r>
            <a:r>
              <a:rPr lang="en-US" alt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motivation</a:t>
            </a:r>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for schemes 2 and 3 is to </a:t>
            </a:r>
            <a:r>
              <a:rPr lang="en-US" alt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study the impact of having more variation between the local clocks</a:t>
            </a:r>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t>
            </a: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pPr lvl="1">
              <a:buFont typeface="Arial" panose="020B0604020202020204" pitchFamily="34" charset="0"/>
              <a:buChar char="•"/>
            </a:pPr>
            <a:endParaRPr lang="en-US" altLang="en-US" sz="2200" dirty="0" smtClean="0">
              <a:latin typeface="Times New Roman" panose="02020603050405020304" pitchFamily="18" charset="0"/>
              <a:cs typeface="Times New Roman" panose="02020603050405020304" pitchFamily="18" charset="0"/>
            </a:endParaRP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286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22</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The motivation of schemes 4, 5 and 6, is </a:t>
            </a:r>
            <a:r>
              <a:rPr lang="en-US" alt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to approximate hardware conditions in which short pulses, call them -runt pulses-, do not reach a valid high or low level, and so cannot change the output states of the gates.</a:t>
            </a:r>
          </a:p>
        </p:txBody>
      </p:sp>
    </p:spTree>
    <p:extLst>
      <p:ext uri="{BB962C8B-B14F-4D97-AF65-F5344CB8AC3E}">
        <p14:creationId xmlns:p14="http://schemas.microsoft.com/office/powerpoint/2010/main" val="151099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en-US" sz="2200" dirty="0" smtClean="0">
                <a:latin typeface="Cambria" panose="02040503050406030204" pitchFamily="18" charset="0"/>
                <a:cs typeface="Times New Roman" panose="02020603050405020304" pitchFamily="18" charset="0"/>
              </a:rPr>
              <a:t>The results are the average results of these trials.</a:t>
            </a:r>
          </a:p>
          <a:p>
            <a:endPar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where </a:t>
            </a:r>
            <a:r>
              <a:rPr lang="en-US" sz="1200" b="0" i="0" u="none" strike="noStrike" kern="1200" baseline="0" dirty="0" err="1" smtClean="0">
                <a:solidFill>
                  <a:schemeClr val="tx1"/>
                </a:solidFill>
                <a:latin typeface="Times New Roman" panose="02020603050405020304" pitchFamily="18" charset="0"/>
                <a:ea typeface="ＭＳ Ｐゴシック" panose="020B0600070205080204" pitchFamily="34" charset="-128"/>
                <a:cs typeface="+mn-cs"/>
              </a:rPr>
              <a:t>Si;j</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is the expected pixel value in the output image and </a:t>
            </a:r>
            <a:r>
              <a:rPr lang="en-US" sz="1200" b="0" i="0" u="none" strike="noStrike" kern="1200" baseline="0" dirty="0" err="1" smtClean="0">
                <a:solidFill>
                  <a:schemeClr val="tx1"/>
                </a:solidFill>
                <a:latin typeface="Times New Roman" panose="02020603050405020304" pitchFamily="18" charset="0"/>
                <a:ea typeface="ＭＳ Ｐゴシック" panose="020B0600070205080204" pitchFamily="34" charset="-128"/>
                <a:cs typeface="+mn-cs"/>
              </a:rPr>
              <a:t>Ti;j</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is the pixel value produced using the stochastic circuit.</a:t>
            </a: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endPar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0556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24</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Comparing the results:</a:t>
            </a:r>
          </a:p>
          <a:p>
            <a:r>
              <a:rPr lang="en-US" alt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In fact, </a:t>
            </a:r>
            <a:r>
              <a:rPr lang="en-US" alt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as this table shows, the clock periods can vary by up to 100% without affecting the accuracy of the results.</a:t>
            </a: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some cases, the </a:t>
            </a:r>
            <a:r>
              <a:rPr lang="en-US" altLang="en-US" sz="2200" b="1" dirty="0" smtClean="0">
                <a:latin typeface="Times New Roman" panose="02020603050405020304" pitchFamily="18" charset="0"/>
                <a:cs typeface="Times New Roman" panose="02020603050405020304" pitchFamily="18" charset="0"/>
              </a:rPr>
              <a:t>mean of the error</a:t>
            </a:r>
            <a:r>
              <a:rPr lang="en-US" altLang="en-US" sz="2200" dirty="0" smtClean="0">
                <a:latin typeface="Times New Roman" panose="02020603050405020304" pitchFamily="18" charset="0"/>
                <a:cs typeface="Times New Roman" panose="02020603050405020304" pitchFamily="18" charset="0"/>
              </a:rPr>
              <a:t> in the polysynchronous circuits is actually </a:t>
            </a:r>
            <a:r>
              <a:rPr lang="en-US" altLang="en-US" sz="2200" b="1" dirty="0" smtClean="0">
                <a:latin typeface="Times New Roman" panose="02020603050405020304" pitchFamily="18" charset="0"/>
                <a:cs typeface="Times New Roman" panose="02020603050405020304" pitchFamily="18" charset="0"/>
              </a:rPr>
              <a:t>slightly below </a:t>
            </a:r>
            <a:r>
              <a:rPr lang="en-US" altLang="en-US" sz="2200" dirty="0" smtClean="0">
                <a:latin typeface="Times New Roman" panose="02020603050405020304" pitchFamily="18" charset="0"/>
                <a:cs typeface="Times New Roman" panose="02020603050405020304" pitchFamily="18" charset="0"/>
              </a:rPr>
              <a:t>that of the synchronous case. </a:t>
            </a:r>
          </a:p>
          <a:p>
            <a:pPr lvl="1">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because provide </a:t>
            </a:r>
            <a:r>
              <a:rPr lang="en-US" altLang="en-US" sz="2200" b="1" dirty="0" smtClean="0">
                <a:latin typeface="Times New Roman" panose="02020603050405020304" pitchFamily="18" charset="0"/>
                <a:cs typeface="Times New Roman" panose="02020603050405020304" pitchFamily="18" charset="0"/>
              </a:rPr>
              <a:t>more random-looking </a:t>
            </a:r>
            <a:r>
              <a:rPr lang="en-US" altLang="en-US" sz="2200" dirty="0" smtClean="0">
                <a:latin typeface="Times New Roman" panose="02020603050405020304" pitchFamily="18" charset="0"/>
                <a:cs typeface="Times New Roman" panose="02020603050405020304" pitchFamily="18" charset="0"/>
              </a:rPr>
              <a:t>input streams. </a:t>
            </a:r>
            <a:endParaRPr lang="en-US" alt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sz="2200" b="1" dirty="0" smtClean="0">
                <a:latin typeface="Times New Roman" panose="02020603050405020304" pitchFamily="18" charset="0"/>
                <a:cs typeface="Times New Roman" panose="02020603050405020304" pitchFamily="18" charset="0"/>
              </a:rPr>
              <a:t>So polysynchrony might actually help instead of hurting!</a:t>
            </a:r>
          </a:p>
        </p:txBody>
      </p:sp>
    </p:spTree>
    <p:extLst>
      <p:ext uri="{BB962C8B-B14F-4D97-AF65-F5344CB8AC3E}">
        <p14:creationId xmlns:p14="http://schemas.microsoft.com/office/powerpoint/2010/main" val="4248081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25</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For a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circuit-level verification </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of these ideas </a:t>
            </a:r>
          </a:p>
          <a:p>
            <a:r>
              <a:rPr lang="en-US" altLang="en-US" sz="1200" dirty="0" smtClean="0">
                <a:latin typeface="Cambria" panose="02040503050406030204" pitchFamily="18" charset="0"/>
                <a:cs typeface="Times New Roman" panose="02020603050405020304" pitchFamily="18" charset="0"/>
              </a:rPr>
              <a:t>Simulations were carried out using a </a:t>
            </a:r>
            <a:r>
              <a:rPr lang="en-US" altLang="en-US" sz="1200" b="1" dirty="0" smtClean="0">
                <a:latin typeface="Cambria" panose="02040503050406030204" pitchFamily="18" charset="0"/>
                <a:cs typeface="Times New Roman" panose="02020603050405020304" pitchFamily="18" charset="0"/>
              </a:rPr>
              <a:t>45-nm</a:t>
            </a:r>
            <a:r>
              <a:rPr lang="en-US" altLang="en-US" sz="1200" dirty="0" smtClean="0">
                <a:latin typeface="Cambria" panose="02040503050406030204" pitchFamily="18" charset="0"/>
                <a:cs typeface="Times New Roman" panose="02020603050405020304" pitchFamily="18" charset="0"/>
              </a:rPr>
              <a:t> gate library in </a:t>
            </a:r>
            <a:r>
              <a:rPr lang="en-US" altLang="en-US" sz="1200" b="1" dirty="0" smtClean="0">
                <a:latin typeface="Cambria" panose="02040503050406030204" pitchFamily="18" charset="0"/>
                <a:cs typeface="Times New Roman" panose="02020603050405020304" pitchFamily="18" charset="0"/>
              </a:rPr>
              <a:t>HSPICE</a:t>
            </a:r>
            <a:endPar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endParaRPr>
          </a:p>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Note that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the period corresponds to a single bit in the random stream.</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en-US" sz="2000" dirty="0" smtClean="0">
                <a:latin typeface="Cambria" panose="02040503050406030204" pitchFamily="18" charset="0"/>
                <a:cs typeface="Times New Roman" panose="02020603050405020304" pitchFamily="18" charset="0"/>
              </a:rPr>
              <a:t>Random</a:t>
            </a:r>
            <a:r>
              <a:rPr lang="en-US" altLang="en-US" sz="2000" baseline="0" dirty="0" smtClean="0">
                <a:latin typeface="Cambria" panose="02040503050406030204" pitchFamily="18" charset="0"/>
                <a:cs typeface="Times New Roman" panose="02020603050405020304" pitchFamily="18" charset="0"/>
              </a:rPr>
              <a:t> periods </a:t>
            </a:r>
            <a:r>
              <a:rPr lang="en-US" altLang="en-US" sz="2000" dirty="0" smtClean="0">
                <a:latin typeface="Cambria" panose="02040503050406030204" pitchFamily="18" charset="0"/>
                <a:cs typeface="Times New Roman" panose="02020603050405020304" pitchFamily="18" charset="0"/>
              </a:rPr>
              <a:t>in the range from </a:t>
            </a:r>
            <a:r>
              <a:rPr lang="en-US" altLang="en-US" sz="2000" b="1" dirty="0" smtClean="0">
                <a:latin typeface="Cambria" panose="02040503050406030204" pitchFamily="18" charset="0"/>
                <a:cs typeface="Times New Roman" panose="02020603050405020304" pitchFamily="18" charset="0"/>
              </a:rPr>
              <a:t>1ns to 2ns</a:t>
            </a:r>
            <a:r>
              <a:rPr lang="en-US" altLang="en-US" sz="2000" dirty="0" smtClean="0">
                <a:latin typeface="Cambria" panose="02040503050406030204" pitchFamily="18" charset="0"/>
                <a:cs typeface="Times New Roman" panose="02020603050405020304" pitchFamily="18" charset="0"/>
              </a:rPr>
              <a:t> (so 100% variation).</a:t>
            </a:r>
            <a:r>
              <a:rPr lang="en-US" altLang="en-US" sz="1600" dirty="0" smtClean="0">
                <a:latin typeface="Cambria" panose="02040503050406030204" pitchFamily="18" charset="0"/>
                <a:cs typeface="Times New Roman" panose="02020603050405020304" pitchFamily="18" charset="0"/>
              </a:rPr>
              <a:t> </a:t>
            </a:r>
          </a:p>
          <a:p>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we can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conclude that polysynchronous stochastic circuits are essentially as accurate as conventional synchronous circuits.</a:t>
            </a:r>
          </a:p>
        </p:txBody>
      </p:sp>
    </p:spTree>
    <p:extLst>
      <p:ext uri="{BB962C8B-B14F-4D97-AF65-F5344CB8AC3E}">
        <p14:creationId xmlns:p14="http://schemas.microsoft.com/office/powerpoint/2010/main" val="3058574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26</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lvl="0">
              <a:buFont typeface="Arial" panose="020B0604020202020204" pitchFamily="34" charset="0"/>
              <a:buNone/>
            </a:pPr>
            <a:r>
              <a:rPr lang="en-US" altLang="en-US" sz="2000" b="1" dirty="0" smtClean="0">
                <a:latin typeface="Times New Roman" panose="02020603050405020304" pitchFamily="18" charset="0"/>
                <a:cs typeface="Times New Roman" panose="02020603050405020304" pitchFamily="18" charset="0"/>
              </a:rPr>
              <a:t>low leakage power consumption</a:t>
            </a:r>
            <a:r>
              <a:rPr lang="en-US" altLang="en-US" sz="2000" dirty="0" smtClean="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a concern to modern integrated circuit designers</a:t>
            </a:r>
            <a:r>
              <a:rPr lang="en-US" altLang="en-US" sz="2000" dirty="0" smtClean="0">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2000" dirty="0" smtClean="0">
                <a:latin typeface="Times New Roman" panose="02020603050405020304" pitchFamily="18" charset="0"/>
                <a:cs typeface="Times New Roman" panose="02020603050405020304" pitchFamily="18" charset="0"/>
              </a:rPr>
              <a:t>As a result, </a:t>
            </a:r>
            <a:r>
              <a:rPr lang="en-US" altLang="en-US" sz="2000" b="1" dirty="0" smtClean="0">
                <a:latin typeface="Times New Roman" panose="02020603050405020304" pitchFamily="18" charset="0"/>
                <a:cs typeface="Times New Roman" panose="02020603050405020304" pitchFamily="18" charset="0"/>
              </a:rPr>
              <a:t>we can replace a global clock and its associate clock distribution network with locally generated clocks. These can be simple, fast inverter rings.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2000" b="1"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We did not perform a full implementation to quantify the savings obtained by eliminating the CDN in integrated circuits.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400" b="1" dirty="0" smtClean="0">
                <a:latin typeface="Times New Roman" panose="02020603050405020304" pitchFamily="18" charset="0"/>
                <a:cs typeface="Times New Roman" panose="02020603050405020304" pitchFamily="18" charset="0"/>
              </a:rPr>
              <a:t>Obviously, the area, power and design complexity will all be impacted in positive sense if we can eliminate the CDN. </a:t>
            </a: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We </a:t>
            </a:r>
            <a:r>
              <a:rPr lang="en-US" altLang="en-US" sz="2200" b="1" dirty="0" smtClean="0">
                <a:latin typeface="Times New Roman" panose="02020603050405020304" pitchFamily="18" charset="0"/>
                <a:cs typeface="Times New Roman" panose="02020603050405020304" pitchFamily="18" charset="0"/>
              </a:rPr>
              <a:t>conclude</a:t>
            </a:r>
            <a:r>
              <a:rPr lang="en-US" altLang="en-US" sz="2200" dirty="0" smtClean="0">
                <a:latin typeface="Times New Roman" panose="02020603050405020304" pitchFamily="18" charset="0"/>
                <a:cs typeface="Times New Roman" panose="02020603050405020304" pitchFamily="18" charset="0"/>
              </a:rPr>
              <a:t> that the polysynchronous stochastic approach is a good fit for applications that </a:t>
            </a:r>
          </a:p>
          <a:p>
            <a:pPr lvl="1">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require only </a:t>
            </a:r>
            <a:r>
              <a:rPr lang="en-US" altLang="en-US" sz="2200" b="1" dirty="0" smtClean="0">
                <a:latin typeface="Times New Roman" panose="02020603050405020304" pitchFamily="18" charset="0"/>
                <a:cs typeface="Times New Roman" panose="02020603050405020304" pitchFamily="18" charset="0"/>
              </a:rPr>
              <a:t>modest accuracy </a:t>
            </a:r>
          </a:p>
          <a:p>
            <a:pPr lvl="1">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but call for </a:t>
            </a:r>
            <a:r>
              <a:rPr lang="en-US" altLang="en-US" sz="2200" b="1" dirty="0" smtClean="0">
                <a:latin typeface="Times New Roman" panose="02020603050405020304" pitchFamily="18" charset="0"/>
                <a:cs typeface="Times New Roman" panose="02020603050405020304" pitchFamily="18" charset="0"/>
              </a:rPr>
              <a:t>low cost</a:t>
            </a:r>
            <a:r>
              <a:rPr lang="en-US" altLang="en-US" sz="2200" dirty="0" smtClean="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low power </a:t>
            </a:r>
            <a:r>
              <a:rPr lang="en-US" altLang="en-US" sz="2200" dirty="0" smtClean="0">
                <a:latin typeface="Times New Roman" panose="02020603050405020304" pitchFamily="18" charset="0"/>
                <a:cs typeface="Times New Roman" panose="02020603050405020304" pitchFamily="18" charset="0"/>
              </a:rPr>
              <a:t>and </a:t>
            </a:r>
            <a:r>
              <a:rPr lang="en-US" altLang="en-US" sz="2200" b="1" dirty="0" smtClean="0">
                <a:latin typeface="Times New Roman" panose="02020603050405020304" pitchFamily="18" charset="0"/>
                <a:cs typeface="Times New Roman" panose="02020603050405020304" pitchFamily="18" charset="0"/>
              </a:rPr>
              <a:t>high resiliency</a:t>
            </a:r>
            <a:r>
              <a:rPr lang="en-US" altLang="en-US" sz="22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future work, </a:t>
            </a:r>
          </a:p>
          <a:p>
            <a:pPr lvl="1">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we will make this case with a comparison of </a:t>
            </a:r>
            <a:r>
              <a:rPr lang="en-US" altLang="en-US" sz="2200" b="1" dirty="0" smtClean="0">
                <a:latin typeface="Times New Roman" panose="02020603050405020304" pitchFamily="18" charset="0"/>
                <a:cs typeface="Times New Roman" panose="02020603050405020304" pitchFamily="18" charset="0"/>
              </a:rPr>
              <a:t>full integrated circuit designs</a:t>
            </a:r>
            <a:r>
              <a:rPr lang="en-US" altLang="en-US" sz="2200" dirty="0" smtClean="0">
                <a:latin typeface="Times New Roman" panose="02020603050405020304" pitchFamily="18" charset="0"/>
                <a:cs typeface="Times New Roman" panose="02020603050405020304" pitchFamily="18" charset="0"/>
              </a:rPr>
              <a:t>, including </a:t>
            </a:r>
            <a:r>
              <a:rPr lang="en-US" altLang="en-US" sz="2200" b="1" dirty="0" smtClean="0">
                <a:latin typeface="Times New Roman" panose="02020603050405020304" pitchFamily="18" charset="0"/>
                <a:cs typeface="Times New Roman" panose="02020603050405020304" pitchFamily="18" charset="0"/>
              </a:rPr>
              <a:t>clock mechanisms and I/O circuitry</a:t>
            </a:r>
            <a:r>
              <a:rPr lang="en-US" altLang="en-US"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616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27</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2000" dirty="0" smtClean="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308483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Font typeface="Arial" panose="020B0604020202020204" pitchFamily="34" charset="0"/>
              <a:buChar char="•"/>
            </a:pPr>
            <a:r>
              <a:rPr lang="en-US" altLang="en-US" sz="1200" dirty="0" smtClean="0">
                <a:latin typeface="Times New Roman" panose="02020603050405020304" pitchFamily="18" charset="0"/>
                <a:cs typeface="Times New Roman" panose="02020603050405020304" pitchFamily="18" charset="0"/>
              </a:rPr>
              <a:t>By carefully choreographing transitions with clock signals, asynchronous circuitry can be adapted to appear to behave </a:t>
            </a:r>
            <a:r>
              <a:rPr lang="en-US" altLang="en-US" sz="1200" b="1" dirty="0" smtClean="0">
                <a:latin typeface="Times New Roman" panose="02020603050405020304" pitchFamily="18" charset="0"/>
                <a:cs typeface="Times New Roman" panose="02020603050405020304" pitchFamily="18" charset="0"/>
              </a:rPr>
              <a:t>synchronously</a:t>
            </a:r>
            <a:r>
              <a:rPr lang="en-US" altLang="en-US" sz="1200" dirty="0" smtClean="0">
                <a:latin typeface="Times New Roman" panose="02020603050405020304" pitchFamily="18" charset="0"/>
                <a:cs typeface="Times New Roman" panose="02020603050405020304" pitchFamily="18" charset="0"/>
              </a:rPr>
              <a:t>.</a:t>
            </a:r>
          </a:p>
          <a:p>
            <a:pPr marL="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Times New Roman" panose="02020603050405020304" pitchFamily="18" charset="0"/>
                <a:cs typeface="Times New Roman" panose="02020603050405020304" pitchFamily="18" charset="0"/>
              </a:rPr>
              <a:t>CDN: </a:t>
            </a:r>
            <a:r>
              <a:rPr lang="en-US" altLang="en-US" sz="2000" dirty="0" smtClean="0">
                <a:latin typeface="Cambria" panose="02040503050406030204" pitchFamily="18" charset="0"/>
                <a:cs typeface="Times New Roman" panose="02020603050405020304" pitchFamily="18" charset="0"/>
              </a:rPr>
              <a:t>supplies a common reference signal to all components. </a:t>
            </a:r>
            <a:r>
              <a:rPr lang="en-US" altLang="en-US" sz="2000" b="1" dirty="0" smtClean="0">
                <a:latin typeface="Cambria" panose="02040503050406030204" pitchFamily="18" charset="0"/>
                <a:cs typeface="Times New Roman" panose="02020603050405020304" pitchFamily="18" charset="0"/>
              </a:rPr>
              <a:t>a single clock signal arrival time </a:t>
            </a:r>
          </a:p>
          <a:p>
            <a:r>
              <a:rPr lang="en-US" sz="1200" b="1" i="0" u="none" strike="noStrike" kern="1200" baseline="0" dirty="0" smtClean="0">
                <a:solidFill>
                  <a:schemeClr val="tx1"/>
                </a:solidFill>
                <a:latin typeface="Arial" panose="020B0604020202020204" pitchFamily="34" charset="0"/>
                <a:ea typeface="ＭＳ Ｐゴシック" panose="020B0600070205080204" pitchFamily="34" charset="-128"/>
                <a:cs typeface="+mn-cs"/>
              </a:rPr>
              <a:t>With increasing variation in circuit parameters</a:t>
            </a:r>
            <a:r>
              <a:rPr lang="en-US" sz="1200" b="0" i="0" u="none" strike="noStrike" kern="1200" baseline="0" dirty="0" smtClean="0">
                <a:solidFill>
                  <a:schemeClr val="tx1"/>
                </a:solidFill>
                <a:latin typeface="Arial" panose="020B0604020202020204" pitchFamily="34" charset="0"/>
                <a:ea typeface="ＭＳ Ｐゴシック" panose="020B0600070205080204" pitchFamily="34" charset="-128"/>
                <a:cs typeface="+mn-cs"/>
              </a:rPr>
              <a:t>, designing CDNs with tolerable clock skew is becoming a major design bottleneck.</a:t>
            </a:r>
            <a:endParaRPr lang="en-US" altLang="en-US" sz="3200" b="1" dirty="0" smtClean="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9043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4</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sz="2000" b="1" dirty="0" smtClean="0">
                <a:latin typeface="Cambria" panose="02040503050406030204" pitchFamily="18" charset="0"/>
                <a:cs typeface="Times New Roman" panose="02020603050405020304" pitchFamily="18" charset="0"/>
              </a:rPr>
              <a:t>Completely asynchronous:</a:t>
            </a:r>
            <a:r>
              <a:rPr lang="en-US" altLang="en-US" sz="2000" b="1" baseline="0" dirty="0" smtClean="0">
                <a:latin typeface="Cambria" panose="020405030504060302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have been studied for decades. </a:t>
            </a:r>
            <a:r>
              <a:rPr lang="en-US" sz="1200" b="0" i="0" u="none" strike="noStrike" kern="1200" baseline="0" dirty="0" smtClean="0">
                <a:solidFill>
                  <a:schemeClr val="tx1"/>
                </a:solidFill>
                <a:latin typeface="Arial" panose="020B0604020202020204" pitchFamily="34" charset="0"/>
                <a:ea typeface="ＭＳ Ｐゴシック" panose="020B0600070205080204" pitchFamily="34" charset="-128"/>
                <a:cs typeface="+mn-cs"/>
              </a:rPr>
              <a:t>but these have never gained widespread acceptance </a:t>
            </a:r>
            <a:r>
              <a:rPr lang="en-US" sz="1200" b="1" i="0" u="none" strike="noStrike" kern="1200" baseline="0" dirty="0" smtClean="0">
                <a:solidFill>
                  <a:schemeClr val="tx1"/>
                </a:solidFill>
                <a:latin typeface="Arial" panose="020B0604020202020204" pitchFamily="34" charset="0"/>
                <a:ea typeface="ＭＳ Ｐゴシック" panose="020B0600070205080204" pitchFamily="34" charset="-128"/>
                <a:cs typeface="+mn-cs"/>
              </a:rPr>
              <a:t>(in spite of strong advocacy by proponents).</a:t>
            </a:r>
            <a:endParaRPr lang="en-US" altLang="en-US" sz="3200" b="1" dirty="0" smtClean="0">
              <a:latin typeface="Times New Roman" panose="02020603050405020304" pitchFamily="18" charset="0"/>
              <a:cs typeface="Times New Roman" panose="02020603050405020304" pitchFamily="18" charset="0"/>
            </a:endParaRPr>
          </a:p>
          <a:p>
            <a:pPr marL="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2000" dirty="0" smtClean="0">
              <a:latin typeface="Times New Roman" panose="02020603050405020304" pitchFamily="18" charset="0"/>
              <a:cs typeface="Times New Roman" panose="02020603050405020304" pitchFamily="18" charset="0"/>
            </a:endParaRPr>
          </a:p>
          <a:p>
            <a:pPr marL="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Circuits with multiple independent clock domains </a:t>
            </a:r>
            <a:r>
              <a:rPr lang="en-US" altLang="en-US" sz="2000" b="1" dirty="0" smtClean="0">
                <a:latin typeface="Times New Roman" panose="02020603050405020304" pitchFamily="18" charset="0"/>
                <a:cs typeface="Times New Roman" panose="02020603050405020304" pitchFamily="18" charset="0"/>
              </a:rPr>
              <a:t>globally asynchronous</a:t>
            </a:r>
            <a:r>
              <a:rPr lang="en-US" altLang="en-US" sz="2000" dirty="0" smtClean="0">
                <a:latin typeface="Times New Roman" panose="02020603050405020304" pitchFamily="18" charset="0"/>
                <a:cs typeface="Times New Roman" panose="02020603050405020304" pitchFamily="18" charset="0"/>
              </a:rPr>
              <a:t>, but </a:t>
            </a:r>
            <a:r>
              <a:rPr lang="en-US" altLang="en-US" sz="2000" b="1" dirty="0" smtClean="0">
                <a:latin typeface="Times New Roman" panose="02020603050405020304" pitchFamily="18" charset="0"/>
                <a:cs typeface="Times New Roman" panose="02020603050405020304" pitchFamily="18" charset="0"/>
              </a:rPr>
              <a:t>locally synchronous (GALS)</a:t>
            </a:r>
            <a:r>
              <a:rPr lang="en-US" altLang="en-US" sz="2000" dirty="0" smtClean="0">
                <a:latin typeface="Times New Roman" panose="02020603050405020304" pitchFamily="18" charset="0"/>
                <a:cs typeface="Times New Roman" panose="02020603050405020304" pitchFamily="18" charset="0"/>
              </a:rPr>
              <a:t> </a:t>
            </a:r>
          </a:p>
          <a:p>
            <a:pPr marL="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Pros. Splitting the domains </a:t>
            </a:r>
            <a:r>
              <a:rPr lang="en-US" altLang="en-US" sz="2000" b="1" dirty="0" smtClean="0">
                <a:latin typeface="Times New Roman" panose="02020603050405020304" pitchFamily="18" charset="0"/>
                <a:cs typeface="Times New Roman" panose="02020603050405020304" pitchFamily="18" charset="0"/>
              </a:rPr>
              <a:t>reduces the cost </a:t>
            </a:r>
            <a:r>
              <a:rPr lang="en-US" altLang="en-US" sz="2000" dirty="0" smtClean="0">
                <a:latin typeface="Times New Roman" panose="02020603050405020304" pitchFamily="18" charset="0"/>
                <a:cs typeface="Times New Roman" panose="02020603050405020304" pitchFamily="18" charset="0"/>
              </a:rPr>
              <a:t>of the distribution network</a:t>
            </a:r>
          </a:p>
          <a:p>
            <a:pPr marL="0" marR="0" lvl="2"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000" dirty="0" smtClean="0">
                <a:latin typeface="Times New Roman" panose="02020603050405020304" pitchFamily="18" charset="0"/>
                <a:cs typeface="Times New Roman" panose="02020603050405020304" pitchFamily="18" charset="0"/>
              </a:rPr>
              <a:t>so the splitting is only performed at a </a:t>
            </a:r>
            <a:r>
              <a:rPr lang="en-US" altLang="en-US" sz="2000" b="1" dirty="0" smtClean="0">
                <a:latin typeface="Times New Roman" panose="02020603050405020304" pitchFamily="18" charset="0"/>
                <a:cs typeface="Times New Roman" panose="02020603050405020304" pitchFamily="18" charset="0"/>
              </a:rPr>
              <a:t>coarse level</a:t>
            </a:r>
            <a:r>
              <a:rPr lang="en-US" alt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496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5</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endParaRPr lang="en-US" altLang="en-US" dirty="0"/>
          </a:p>
        </p:txBody>
      </p:sp>
    </p:spTree>
    <p:extLst>
      <p:ext uri="{BB962C8B-B14F-4D97-AF65-F5344CB8AC3E}">
        <p14:creationId xmlns:p14="http://schemas.microsoft.com/office/powerpoint/2010/main" val="238694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6</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lvl="0">
              <a:buFont typeface="Arial" panose="020B0604020202020204" pitchFamily="34" charset="0"/>
              <a:buChar char="•"/>
            </a:pPr>
            <a:r>
              <a:rPr lang="en-US" altLang="en-US" sz="2200" b="1" dirty="0" smtClean="0">
                <a:latin typeface="Times New Roman" panose="02020603050405020304" pitchFamily="18" charset="0"/>
                <a:cs typeface="Times New Roman" panose="02020603050405020304" pitchFamily="18" charset="0"/>
              </a:rPr>
              <a:t>Inputs</a:t>
            </a:r>
            <a:r>
              <a:rPr lang="en-US" altLang="en-US" sz="2200" b="1" baseline="0" dirty="0" smtClean="0">
                <a:latin typeface="Times New Roman" panose="02020603050405020304" pitchFamily="18" charset="0"/>
                <a:cs typeface="Times New Roman" panose="02020603050405020304" pitchFamily="18" charset="0"/>
              </a:rPr>
              <a:t> and outputs are between 0 and 1 (or -1 and 1)</a:t>
            </a:r>
            <a:endParaRPr lang="en-US" altLang="en-US" sz="2200" b="1" dirty="0" smtClean="0">
              <a:latin typeface="Times New Roman" panose="02020603050405020304" pitchFamily="18" charset="0"/>
              <a:cs typeface="Times New Roman" panose="02020603050405020304" pitchFamily="18" charset="0"/>
            </a:endParaRPr>
          </a:p>
          <a:p>
            <a:pPr marL="342900" lvl="2" indent="0">
              <a:buFont typeface="Arial" panose="020B0604020202020204" pitchFamily="34" charset="0"/>
              <a:buNone/>
            </a:pPr>
            <a:endParaRPr lang="en-US" altLang="en-US" sz="2000" dirty="0" smtClean="0">
              <a:latin typeface="Cambria" panose="020405030504060302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endParaRPr lang="en-US" altLang="en-US" dirty="0"/>
          </a:p>
        </p:txBody>
      </p:sp>
    </p:spTree>
    <p:extLst>
      <p:ext uri="{BB962C8B-B14F-4D97-AF65-F5344CB8AC3E}">
        <p14:creationId xmlns:p14="http://schemas.microsoft.com/office/powerpoint/2010/main" val="74504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7</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24026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8</a:t>
            </a:fld>
            <a:endParaRPr lang="en-US" altLang="en-US"/>
          </a:p>
        </p:txBody>
      </p:sp>
      <p:sp>
        <p:nvSpPr>
          <p:cNvPr id="9218"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p:txBody>
              <a:bodyPr/>
              <a:lstStyle/>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a </a:t>
                </a:r>
                <a:r>
                  <a:rPr lang="en-US" altLang="en-US" sz="2200" b="1" dirty="0">
                    <a:latin typeface="Times New Roman" panose="02020603050405020304" pitchFamily="18" charset="0"/>
                    <a:cs typeface="Times New Roman" panose="02020603050405020304" pitchFamily="18" charset="0"/>
                  </a:rPr>
                  <a:t>binary</a:t>
                </a:r>
                <a:r>
                  <a:rPr lang="en-US" altLang="en-US" sz="2200" dirty="0">
                    <a:latin typeface="Times New Roman" panose="02020603050405020304" pitchFamily="18" charset="0"/>
                    <a:cs typeface="Times New Roman" panose="02020603050405020304" pitchFamily="18" charset="0"/>
                  </a:rPr>
                  <a:t> radix representation </a:t>
                </a:r>
                <a14:m>
                  <m:oMath xmlns:m="http://schemas.openxmlformats.org/officeDocument/2006/math">
                    <m:r>
                      <a:rPr lang="en-US" altLang="en-US" sz="2200" b="0" i="0" dirty="0" smtClean="0">
                        <a:latin typeface="Cambria Math" panose="02040503050406030204" pitchFamily="18" charset="0"/>
                        <a:cs typeface="Times New Roman" panose="02020603050405020304" pitchFamily="18" charset="0"/>
                      </a:rPr>
                      <m:t> </m:t>
                    </m:r>
                    <m:r>
                      <a:rPr lang="en-US" altLang="en-US" sz="2200" b="1" i="1" dirty="0">
                        <a:latin typeface="Cambria Math" panose="02040503050406030204" pitchFamily="18" charset="0"/>
                        <a:cs typeface="Times New Roman" panose="02020603050405020304" pitchFamily="18" charset="0"/>
                      </a:rPr>
                      <m:t>𝑴</m:t>
                    </m:r>
                  </m:oMath>
                </a14:m>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bits</a:t>
                </a:r>
                <a:r>
                  <a:rPr lang="en-US" altLang="en-US" sz="2200" b="1"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can represent </a:t>
                </a:r>
                <a14:m>
                  <m:oMath xmlns:m="http://schemas.openxmlformats.org/officeDocument/2006/math">
                    <m:sSup>
                      <m:sSupPr>
                        <m:ctrlPr>
                          <a:rPr lang="en-US" altLang="en-US" sz="2200" b="1" i="1" dirty="0" smtClean="0">
                            <a:latin typeface="Cambria Math" panose="02040503050406030204" pitchFamily="18" charset="0"/>
                            <a:cs typeface="Times New Roman" panose="02020603050405020304" pitchFamily="18" charset="0"/>
                          </a:rPr>
                        </m:ctrlPr>
                      </m:sSupPr>
                      <m:e>
                        <m:r>
                          <a:rPr lang="en-US" altLang="en-US" sz="2200" b="1" i="1" dirty="0" smtClean="0">
                            <a:latin typeface="Cambria Math" panose="02040503050406030204" pitchFamily="18" charset="0"/>
                            <a:cs typeface="Times New Roman" panose="02020603050405020304" pitchFamily="18" charset="0"/>
                          </a:rPr>
                          <m:t>𝟐</m:t>
                        </m:r>
                      </m:e>
                      <m:sup>
                        <m:r>
                          <a:rPr lang="en-US" altLang="en-US" sz="2200" b="1" i="1" dirty="0" smtClean="0">
                            <a:latin typeface="Cambria Math" panose="02040503050406030204" pitchFamily="18" charset="0"/>
                            <a:cs typeface="Times New Roman" panose="02020603050405020304" pitchFamily="18" charset="0"/>
                          </a:rPr>
                          <m:t>𝑴</m:t>
                        </m:r>
                      </m:sup>
                    </m:sSup>
                  </m:oMath>
                </a14:m>
                <a:r>
                  <a:rPr lang="en-US" altLang="en-US" sz="2200"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distinct </a:t>
                </a:r>
                <a:r>
                  <a:rPr lang="en-US" altLang="en-US" sz="2200" dirty="0">
                    <a:latin typeface="Times New Roman" panose="02020603050405020304" pitchFamily="18" charset="0"/>
                    <a:cs typeface="Times New Roman" panose="02020603050405020304" pitchFamily="18" charset="0"/>
                  </a:rPr>
                  <a:t>numbers</a:t>
                </a:r>
                <a:r>
                  <a:rPr lang="en-US" altLang="en-US" sz="22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To represent real numbers with a resolution of </a:t>
                </a:r>
                <a14:m>
                  <m:oMath xmlns:m="http://schemas.openxmlformats.org/officeDocument/2006/math">
                    <m:sSup>
                      <m:sSupPr>
                        <m:ctrlPr>
                          <a:rPr lang="en-US" altLang="en-US" sz="2200" b="1" i="1" dirty="0">
                            <a:latin typeface="Cambria Math" panose="02040503050406030204" pitchFamily="18" charset="0"/>
                            <a:cs typeface="Times New Roman" panose="02020603050405020304" pitchFamily="18" charset="0"/>
                          </a:rPr>
                        </m:ctrlPr>
                      </m:sSupPr>
                      <m:e>
                        <m:r>
                          <a:rPr lang="en-US" altLang="en-US" sz="2200" b="1" i="1" dirty="0">
                            <a:latin typeface="Cambria Math" panose="02040503050406030204" pitchFamily="18" charset="0"/>
                            <a:cs typeface="Times New Roman" panose="02020603050405020304" pitchFamily="18" charset="0"/>
                          </a:rPr>
                          <m:t>𝟐</m:t>
                        </m:r>
                      </m:e>
                      <m:sup>
                        <m:r>
                          <a:rPr lang="en-US" altLang="en-US" sz="2200" b="1" i="1" dirty="0" smtClean="0">
                            <a:latin typeface="Cambria Math" panose="02040503050406030204" pitchFamily="18" charset="0"/>
                            <a:cs typeface="Times New Roman" panose="02020603050405020304" pitchFamily="18" charset="0"/>
                          </a:rPr>
                          <m:t>−</m:t>
                        </m:r>
                        <m:r>
                          <a:rPr lang="en-US" altLang="en-US" sz="2200" b="1" i="1" dirty="0">
                            <a:latin typeface="Cambria Math" panose="02040503050406030204" pitchFamily="18" charset="0"/>
                            <a:cs typeface="Times New Roman" panose="02020603050405020304" pitchFamily="18" charset="0"/>
                          </a:rPr>
                          <m:t>𝑴</m:t>
                        </m:r>
                      </m:sup>
                    </m:sSup>
                  </m:oMath>
                </a14:m>
                <a:r>
                  <a:rPr lang="en-US" altLang="en-US" sz="2200" dirty="0" smtClean="0">
                    <a:latin typeface="Times New Roman" panose="02020603050405020304" pitchFamily="18" charset="0"/>
                    <a:cs typeface="Times New Roman" panose="02020603050405020304" pitchFamily="18" charset="0"/>
                  </a:rPr>
                  <a:t> a </a:t>
                </a:r>
                <a:r>
                  <a:rPr lang="en-US" altLang="en-US" sz="2200" dirty="0">
                    <a:latin typeface="Times New Roman" panose="02020603050405020304" pitchFamily="18" charset="0"/>
                    <a:cs typeface="Times New Roman" panose="02020603050405020304" pitchFamily="18" charset="0"/>
                  </a:rPr>
                  <a:t>stochastic representation requires </a:t>
                </a:r>
                <a:r>
                  <a:rPr lang="en-US" altLang="en-US" sz="2200" dirty="0" smtClean="0">
                    <a:latin typeface="Times New Roman" panose="02020603050405020304" pitchFamily="18" charset="0"/>
                    <a:cs typeface="Times New Roman" panose="02020603050405020304" pitchFamily="18" charset="0"/>
                  </a:rPr>
                  <a:t>a stream </a:t>
                </a:r>
                <a:r>
                  <a:rPr lang="en-US" altLang="en-US" sz="2200" dirty="0">
                    <a:latin typeface="Times New Roman" panose="02020603050405020304" pitchFamily="18" charset="0"/>
                    <a:cs typeface="Times New Roman" panose="02020603050405020304" pitchFamily="18" charset="0"/>
                  </a:rPr>
                  <a:t>of </a:t>
                </a:r>
                <a14:m>
                  <m:oMath xmlns:m="http://schemas.openxmlformats.org/officeDocument/2006/math">
                    <m:sSup>
                      <m:sSupPr>
                        <m:ctrlPr>
                          <a:rPr lang="en-US" altLang="en-US" sz="2200" b="1" i="1" dirty="0">
                            <a:latin typeface="Cambria Math" panose="02040503050406030204" pitchFamily="18" charset="0"/>
                            <a:cs typeface="Times New Roman" panose="02020603050405020304" pitchFamily="18" charset="0"/>
                          </a:rPr>
                        </m:ctrlPr>
                      </m:sSupPr>
                      <m:e>
                        <m:r>
                          <a:rPr lang="en-US" altLang="en-US" sz="2200" b="1" i="1" dirty="0">
                            <a:latin typeface="Cambria Math" panose="02040503050406030204" pitchFamily="18" charset="0"/>
                            <a:cs typeface="Times New Roman" panose="02020603050405020304" pitchFamily="18" charset="0"/>
                          </a:rPr>
                          <m:t>𝟐</m:t>
                        </m:r>
                      </m:e>
                      <m:sup>
                        <m:r>
                          <a:rPr lang="en-US" altLang="en-US" sz="2200" b="1" i="1" dirty="0">
                            <a:latin typeface="Cambria Math" panose="02040503050406030204" pitchFamily="18" charset="0"/>
                            <a:cs typeface="Times New Roman" panose="02020603050405020304" pitchFamily="18" charset="0"/>
                          </a:rPr>
                          <m:t>𝑴</m:t>
                        </m:r>
                      </m:sup>
                    </m:sSup>
                  </m:oMath>
                </a14:m>
                <a:r>
                  <a:rPr lang="en-US" altLang="en-US" sz="2200" b="1" dirty="0">
                    <a:latin typeface="Times New Roman" panose="02020603050405020304" pitchFamily="18" charset="0"/>
                    <a:cs typeface="Times New Roman" panose="02020603050405020304" pitchFamily="18" charset="0"/>
                  </a:rPr>
                  <a:t> bits</a:t>
                </a:r>
                <a:r>
                  <a:rPr lang="en-US" altLang="en-US" sz="2200" dirty="0" smtClean="0">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2200"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Stochastic values are restricted to the interval [0, 1] one cannot perform addition or subtraction directly, since the result might lie outside these intervals. However, one can perform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scaled addition and subtraction</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Fig. 3 illustrates the operation 1/2A + 1/2B.</a:t>
                </a:r>
              </a:p>
            </p:txBody>
          </p:sp>
        </mc:Choice>
        <mc:Fallback xmlns="">
          <p:sp>
            <p:nvSpPr>
              <p:cNvPr id="9219" name="Rectangle 3"/>
              <p:cNvSpPr>
                <a:spLocks noGrp="1" noChangeArrowheads="1"/>
              </p:cNvSpPr>
              <p:nvPr>
                <p:ph type="body" idx="1"/>
              </p:nvPr>
            </p:nvSpPr>
            <p:spPr/>
            <p:txBody>
              <a:bodyPr/>
              <a:lstStyle/>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In a </a:t>
                </a:r>
                <a:r>
                  <a:rPr lang="en-US" altLang="en-US" sz="2200" b="1" dirty="0">
                    <a:latin typeface="Times New Roman" panose="02020603050405020304" pitchFamily="18" charset="0"/>
                    <a:cs typeface="Times New Roman" panose="02020603050405020304" pitchFamily="18" charset="0"/>
                  </a:rPr>
                  <a:t>binary</a:t>
                </a:r>
                <a:r>
                  <a:rPr lang="en-US" altLang="en-US" sz="2200" dirty="0">
                    <a:latin typeface="Times New Roman" panose="02020603050405020304" pitchFamily="18" charset="0"/>
                    <a:cs typeface="Times New Roman" panose="02020603050405020304" pitchFamily="18" charset="0"/>
                  </a:rPr>
                  <a:t> radix representation </a:t>
                </a:r>
                <a:r>
                  <a:rPr lang="en-US" altLang="en-US" sz="2200" b="0" i="0" dirty="0" smtClean="0">
                    <a:latin typeface="Cambria Math" panose="02040503050406030204" pitchFamily="18" charset="0"/>
                    <a:cs typeface="Times New Roman" panose="02020603050405020304" pitchFamily="18" charset="0"/>
                  </a:rPr>
                  <a:t> </a:t>
                </a:r>
                <a:r>
                  <a:rPr lang="en-US" altLang="en-US" sz="2200" b="1" i="0" dirty="0">
                    <a:latin typeface="Cambria Math" panose="02040503050406030204" pitchFamily="18" charset="0"/>
                    <a:cs typeface="Times New Roman" panose="02020603050405020304" pitchFamily="18" charset="0"/>
                  </a:rPr>
                  <a:t>𝑴</a:t>
                </a:r>
                <a:r>
                  <a:rPr lang="en-US" altLang="en-US" sz="2200" b="1" dirty="0">
                    <a:latin typeface="Times New Roman" panose="02020603050405020304" pitchFamily="18" charset="0"/>
                    <a:cs typeface="Times New Roman" panose="02020603050405020304" pitchFamily="18" charset="0"/>
                  </a:rPr>
                  <a:t> </a:t>
                </a:r>
                <a:r>
                  <a:rPr lang="en-US" altLang="en-US" sz="2200" b="1" dirty="0" smtClean="0">
                    <a:latin typeface="Times New Roman" panose="02020603050405020304" pitchFamily="18" charset="0"/>
                    <a:cs typeface="Times New Roman" panose="02020603050405020304" pitchFamily="18" charset="0"/>
                  </a:rPr>
                  <a:t>bits</a:t>
                </a:r>
                <a:r>
                  <a:rPr lang="en-US" altLang="en-US" sz="2200" b="1"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can represent </a:t>
                </a:r>
                <a:r>
                  <a:rPr lang="en-US" altLang="en-US" sz="2200" b="1" i="0" dirty="0" smtClean="0">
                    <a:latin typeface="Cambria Math" panose="02040503050406030204" pitchFamily="18" charset="0"/>
                    <a:cs typeface="Times New Roman" panose="02020603050405020304" pitchFamily="18" charset="0"/>
                  </a:rPr>
                  <a:t>𝟐^𝑴</a:t>
                </a:r>
                <a:r>
                  <a:rPr lang="en-US" altLang="en-US" sz="2200"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distinct </a:t>
                </a:r>
                <a:r>
                  <a:rPr lang="en-US" altLang="en-US" sz="2200" dirty="0">
                    <a:latin typeface="Times New Roman" panose="02020603050405020304" pitchFamily="18" charset="0"/>
                    <a:cs typeface="Times New Roman" panose="02020603050405020304" pitchFamily="18" charset="0"/>
                  </a:rPr>
                  <a:t>numbers</a:t>
                </a:r>
                <a:r>
                  <a:rPr lang="en-US" altLang="en-US" sz="22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en-US" sz="2200" dirty="0" smtClean="0">
                    <a:latin typeface="Times New Roman" panose="02020603050405020304" pitchFamily="18" charset="0"/>
                    <a:cs typeface="Times New Roman" panose="02020603050405020304" pitchFamily="18" charset="0"/>
                  </a:rPr>
                  <a:t>To represent real numbers with a resolution of </a:t>
                </a:r>
                <a:r>
                  <a:rPr lang="en-US" altLang="en-US" sz="2200" b="1" i="0" dirty="0">
                    <a:latin typeface="Cambria Math" panose="02040503050406030204" pitchFamily="18" charset="0"/>
                    <a:cs typeface="Times New Roman" panose="02020603050405020304" pitchFamily="18" charset="0"/>
                  </a:rPr>
                  <a:t>𝟐^(</a:t>
                </a:r>
                <a:r>
                  <a:rPr lang="en-US" altLang="en-US" sz="2200" b="1" i="0" dirty="0" smtClean="0">
                    <a:latin typeface="Cambria Math" panose="02040503050406030204" pitchFamily="18" charset="0"/>
                    <a:cs typeface="Times New Roman" panose="02020603050405020304" pitchFamily="18" charset="0"/>
                  </a:rPr>
                  <a:t>−</a:t>
                </a:r>
                <a:r>
                  <a:rPr lang="en-US" altLang="en-US" sz="2200" b="1" i="0" dirty="0">
                    <a:latin typeface="Cambria Math" panose="02040503050406030204" pitchFamily="18" charset="0"/>
                    <a:cs typeface="Times New Roman" panose="02020603050405020304" pitchFamily="18" charset="0"/>
                  </a:rPr>
                  <a:t>𝑴)</a:t>
                </a:r>
                <a:r>
                  <a:rPr lang="en-US" altLang="en-US" sz="2200" dirty="0" smtClean="0">
                    <a:latin typeface="Times New Roman" panose="02020603050405020304" pitchFamily="18" charset="0"/>
                    <a:cs typeface="Times New Roman" panose="02020603050405020304" pitchFamily="18" charset="0"/>
                  </a:rPr>
                  <a:t> a </a:t>
                </a:r>
                <a:r>
                  <a:rPr lang="en-US" altLang="en-US" sz="2200" dirty="0">
                    <a:latin typeface="Times New Roman" panose="02020603050405020304" pitchFamily="18" charset="0"/>
                    <a:cs typeface="Times New Roman" panose="02020603050405020304" pitchFamily="18" charset="0"/>
                  </a:rPr>
                  <a:t>stochastic representation requires </a:t>
                </a:r>
                <a:r>
                  <a:rPr lang="en-US" altLang="en-US" sz="2200" dirty="0" smtClean="0">
                    <a:latin typeface="Times New Roman" panose="02020603050405020304" pitchFamily="18" charset="0"/>
                    <a:cs typeface="Times New Roman" panose="02020603050405020304" pitchFamily="18" charset="0"/>
                  </a:rPr>
                  <a:t>a stream </a:t>
                </a:r>
                <a:r>
                  <a:rPr lang="en-US" altLang="en-US" sz="2200" dirty="0">
                    <a:latin typeface="Times New Roman" panose="02020603050405020304" pitchFamily="18" charset="0"/>
                    <a:cs typeface="Times New Roman" panose="02020603050405020304" pitchFamily="18" charset="0"/>
                  </a:rPr>
                  <a:t>of </a:t>
                </a:r>
                <a:r>
                  <a:rPr lang="en-US" altLang="en-US" sz="2200" b="1" i="0" dirty="0">
                    <a:latin typeface="Cambria Math" panose="02040503050406030204" pitchFamily="18" charset="0"/>
                    <a:cs typeface="Times New Roman" panose="02020603050405020304" pitchFamily="18" charset="0"/>
                  </a:rPr>
                  <a:t>𝟐^𝑴</a:t>
                </a:r>
                <a:r>
                  <a:rPr lang="en-US" altLang="en-US" sz="2200" b="1" dirty="0">
                    <a:latin typeface="Times New Roman" panose="02020603050405020304" pitchFamily="18" charset="0"/>
                    <a:cs typeface="Times New Roman" panose="02020603050405020304" pitchFamily="18" charset="0"/>
                  </a:rPr>
                  <a:t> bits</a:t>
                </a:r>
                <a:r>
                  <a:rPr lang="en-US" altLang="en-US" sz="2200" dirty="0" smtClean="0">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2200"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200" dirty="0" smtClean="0">
                    <a:latin typeface="Times New Roman" panose="02020603050405020304" pitchFamily="18" charset="0"/>
                    <a:cs typeface="Times New Roman" panose="02020603050405020304" pitchFamily="18" charset="0"/>
                  </a:rPr>
                  <a:t>Simplicity of the designs in the stochastic paradigm.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Stochastic values are restricted to the interval [0, 1] one cannot perform addition or subtraction directly, since the result might lie outside these intervals. However, one can perform </a:t>
                </a:r>
                <a:r>
                  <a:rPr lang="en-US" sz="1200" b="1"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scaled addition and subtraction</a:t>
                </a:r>
                <a:r>
                  <a:rPr lang="en-US" sz="1200" b="0" i="0" u="none" strike="noStrike" kern="1200" baseline="0" dirty="0" smtClean="0">
                    <a:solidFill>
                      <a:schemeClr val="tx1"/>
                    </a:solidFill>
                    <a:latin typeface="Times New Roman" panose="02020603050405020304" pitchFamily="18" charset="0"/>
                    <a:ea typeface="ＭＳ Ｐゴシック" panose="020B0600070205080204" pitchFamily="34" charset="-128"/>
                    <a:cs typeface="+mn-cs"/>
                  </a:rPr>
                  <a:t>.  Fig. 3 illustrates the operation 1/2A + 1/2B.</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 sz="1200" b="0" i="0" u="none" strike="noStrike" cap="none" baseline="0" dirty="0" smtClean="0">
                  <a:solidFill>
                    <a:schemeClr val="dk1"/>
                  </a:solidFill>
                  <a:latin typeface="Times New Roman"/>
                  <a:ea typeface="Times New Roman"/>
                  <a:cs typeface="Times New Roman"/>
                  <a:sym typeface="Times New Roman"/>
                </a:endParaRPr>
              </a:p>
              <a:p>
                <a:endParaRPr lang="en-US" altLang="en-US" dirty="0"/>
              </a:p>
            </p:txBody>
          </p:sp>
        </mc:Fallback>
      </mc:AlternateContent>
    </p:spTree>
    <p:extLst>
      <p:ext uri="{BB962C8B-B14F-4D97-AF65-F5344CB8AC3E}">
        <p14:creationId xmlns:p14="http://schemas.microsoft.com/office/powerpoint/2010/main" val="62214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B2629-9AED-4B96-A92C-2C89E6A61E79}" type="slidenum">
              <a:rPr lang="en-US" altLang="en-US"/>
              <a:pPr/>
              <a:t>9</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en-US" sz="2200" dirty="0" smtClean="0">
                <a:latin typeface="Times New Roman" panose="02020603050405020304" pitchFamily="18" charset="0"/>
                <a:cs typeface="Times New Roman" panose="02020603050405020304" pitchFamily="18" charset="0"/>
              </a:rPr>
              <a:t>bit flips occur and these afflict all the bits with equal probability.</a:t>
            </a:r>
          </a:p>
          <a:p>
            <a:endParaRPr lang="en-US" altLang="en-US" dirty="0"/>
          </a:p>
        </p:txBody>
      </p:sp>
    </p:spTree>
    <p:extLst>
      <p:ext uri="{BB962C8B-B14F-4D97-AF65-F5344CB8AC3E}">
        <p14:creationId xmlns:p14="http://schemas.microsoft.com/office/powerpoint/2010/main" val="39743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318621" y="6324600"/>
            <a:ext cx="837089" cy="338554"/>
          </a:xfrm>
          <a:prstGeom prst="rect">
            <a:avLst/>
          </a:prstGeom>
          <a:noFill/>
        </p:spPr>
        <p:txBody>
          <a:bodyPr wrap="none" rtlCol="0">
            <a:spAutoFit/>
          </a:bodyPr>
          <a:lstStyle/>
          <a:p>
            <a:fld id="{48F91A97-6360-44FC-B34A-6DEDE8CB016C}" type="slidenum">
              <a:rPr lang="en-US" sz="1600" b="1" smtClean="0">
                <a:solidFill>
                  <a:srgbClr val="F6EDEF"/>
                </a:solidFill>
              </a:rPr>
              <a:t>‹#›</a:t>
            </a:fld>
            <a:r>
              <a:rPr lang="en-US" sz="1600" b="1" dirty="0" smtClean="0">
                <a:solidFill>
                  <a:srgbClr val="F6EDEF"/>
                </a:solidFill>
              </a:rPr>
              <a:t> / 27</a:t>
            </a:r>
          </a:p>
        </p:txBody>
      </p:sp>
      <p:pic>
        <p:nvPicPr>
          <p:cNvPr id="7" name="Picture 6"/>
          <p:cNvPicPr>
            <a:picLocks noChangeAspect="1"/>
          </p:cNvPicPr>
          <p:nvPr userDrawn="1"/>
        </p:nvPicPr>
        <p:blipFill>
          <a:blip r:embed="rId2"/>
          <a:stretch>
            <a:fillRect/>
          </a:stretch>
        </p:blipFill>
        <p:spPr>
          <a:xfrm>
            <a:off x="5562600" y="6096000"/>
            <a:ext cx="3505200" cy="821148"/>
          </a:xfrm>
          <a:prstGeom prst="rect">
            <a:avLst/>
          </a:prstGeom>
        </p:spPr>
      </p:pic>
      <p:sp>
        <p:nvSpPr>
          <p:cNvPr id="4" name="TextBox 3"/>
          <p:cNvSpPr txBox="1"/>
          <p:nvPr userDrawn="1"/>
        </p:nvSpPr>
        <p:spPr>
          <a:xfrm>
            <a:off x="2971800" y="6324600"/>
            <a:ext cx="3820277" cy="338554"/>
          </a:xfrm>
          <a:prstGeom prst="rect">
            <a:avLst/>
          </a:prstGeom>
          <a:noFill/>
        </p:spPr>
        <p:txBody>
          <a:bodyPr wrap="none" rtlCol="0">
            <a:spAutoFit/>
          </a:bodyPr>
          <a:lstStyle/>
          <a:p>
            <a:r>
              <a:rPr lang="en-US" sz="1600" b="1" dirty="0" smtClean="0">
                <a:solidFill>
                  <a:srgbClr val="F6EDEF"/>
                </a:solidFill>
              </a:rPr>
              <a:t>Polysynchronous Stochastic Circuits</a:t>
            </a:r>
          </a:p>
        </p:txBody>
      </p:sp>
    </p:spTree>
    <p:extLst>
      <p:ext uri="{BB962C8B-B14F-4D97-AF65-F5344CB8AC3E}">
        <p14:creationId xmlns:p14="http://schemas.microsoft.com/office/powerpoint/2010/main" val="1627579684"/>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9965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5" name="Picture 7" descr="UofM-2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50" y="139700"/>
            <a:ext cx="8850313" cy="65786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ctrTitle"/>
          </p:nvPr>
        </p:nvSpPr>
        <p:spPr>
          <a:xfrm>
            <a:off x="685800" y="1981200"/>
            <a:ext cx="7772400" cy="1143000"/>
          </a:xfrm>
        </p:spPr>
        <p:txBody>
          <a:bodyPr/>
          <a:lstStyle>
            <a:lvl1pPr algn="ctr">
              <a:defRPr/>
            </a:lvl1pPr>
          </a:lstStyle>
          <a:p>
            <a:pPr lvl="0"/>
            <a:r>
              <a:rPr lang="en-US" altLang="en-US" noProof="0" smtClean="0"/>
              <a:t>Click to edit Master title style</a:t>
            </a:r>
          </a:p>
        </p:txBody>
      </p:sp>
      <p:sp>
        <p:nvSpPr>
          <p:cNvPr id="7172" name="Rectangle 4"/>
          <p:cNvSpPr>
            <a:spLocks noGrp="1" noChangeArrowheads="1"/>
          </p:cNvSpPr>
          <p:nvPr>
            <p:ph type="subTitle" idx="1"/>
          </p:nvPr>
        </p:nvSpPr>
        <p:spPr>
          <a:xfrm>
            <a:off x="1371600" y="3581400"/>
            <a:ext cx="6400800" cy="6096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288027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32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8456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29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42291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58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891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791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3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8486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363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156376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33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055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0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244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6634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461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7174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04538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43405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653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8" y="0"/>
            <a:ext cx="9148763"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4"/>
          <p:cNvSpPr/>
          <p:nvPr userDrawn="1"/>
        </p:nvSpPr>
        <p:spPr bwMode="auto">
          <a:xfrm>
            <a:off x="457200" y="762000"/>
            <a:ext cx="8138160" cy="45719"/>
          </a:xfrm>
          <a:prstGeom prst="rect">
            <a:avLst/>
          </a:prstGeom>
          <a:gradFill flip="none" rotWithShape="1">
            <a:gsLst>
              <a:gs pos="0">
                <a:srgbClr val="7A0019"/>
              </a:gs>
              <a:gs pos="15000">
                <a:srgbClr val="7A0019"/>
              </a:gs>
              <a:gs pos="53000">
                <a:srgbClr val="7A0019"/>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UofM-2_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050" y="136525"/>
            <a:ext cx="8850313" cy="65849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304800"/>
            <a:ext cx="861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752600"/>
            <a:ext cx="8610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55440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rgbClr val="7A0019"/>
          </a:solidFill>
          <a:latin typeface="+mj-lt"/>
          <a:ea typeface="+mj-ea"/>
          <a:cs typeface="+mj-cs"/>
        </a:defRPr>
      </a:lvl1pPr>
      <a:lvl2pPr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09600"/>
            <a:ext cx="7772400" cy="3886200"/>
          </a:xfrm>
        </p:spPr>
        <p:txBody>
          <a:bodyPr/>
          <a:lstStyle/>
          <a:p>
            <a:r>
              <a:rPr lang="en-US" altLang="en-US" sz="2800" b="1" dirty="0" smtClean="0"/>
              <a:t/>
            </a:r>
            <a:br>
              <a:rPr lang="en-US" altLang="en-US" sz="2800" b="1" dirty="0" smtClean="0"/>
            </a:br>
            <a:r>
              <a:rPr lang="en-US" altLang="en-US" sz="3000" b="1" dirty="0"/>
              <a:t>Polysynchronous Stochastic Circuits</a:t>
            </a:r>
            <a:r>
              <a:rPr lang="en-US" altLang="en-US" sz="2800" b="1" dirty="0"/>
              <a:t/>
            </a:r>
            <a:br>
              <a:rPr lang="en-US" altLang="en-US" sz="2800" b="1" dirty="0"/>
            </a:br>
            <a:r>
              <a:rPr lang="en-US" altLang="en-US" sz="2800" b="1" dirty="0" smtClean="0"/>
              <a:t/>
            </a:r>
            <a:br>
              <a:rPr lang="en-US" altLang="en-US" sz="2800" b="1" dirty="0" smtClean="0"/>
            </a:br>
            <a:r>
              <a:rPr lang="en-US" altLang="en-US" sz="2800" b="1" dirty="0"/>
              <a:t/>
            </a:r>
            <a:br>
              <a:rPr lang="en-US" altLang="en-US" sz="2800" b="1" dirty="0"/>
            </a:br>
            <a:r>
              <a:rPr lang="en-US" altLang="en-US" sz="2000" b="1" dirty="0"/>
              <a:t>M. Hassan Najafi, David J. Lilja, Marc Riedel, and Kia Bazargan</a:t>
            </a:r>
            <a:r>
              <a:rPr lang="en-US" altLang="en-US" sz="1800" b="1" dirty="0"/>
              <a:t/>
            </a:r>
            <a:br>
              <a:rPr lang="en-US" altLang="en-US" sz="1800" b="1" dirty="0"/>
            </a:br>
            <a:r>
              <a:rPr lang="en-US" altLang="en-US" sz="1800" b="1" dirty="0" smtClean="0"/>
              <a:t/>
            </a:r>
            <a:br>
              <a:rPr lang="en-US" altLang="en-US" sz="1800" b="1" dirty="0" smtClean="0"/>
            </a:br>
            <a:r>
              <a:rPr lang="en-US" altLang="en-US" sz="2000" b="1" dirty="0" smtClean="0"/>
              <a:t>{najaf011, lilja, mriedel, kia}@umn.edu</a:t>
            </a:r>
            <a:r>
              <a:rPr lang="en-US" altLang="en-US" sz="1800" b="1" dirty="0" smtClean="0"/>
              <a:t/>
            </a:r>
            <a:br>
              <a:rPr lang="en-US" altLang="en-US" sz="1800" b="1" dirty="0" smtClean="0"/>
            </a:br>
            <a:r>
              <a:rPr lang="en-US" altLang="en-US" sz="1800" b="1" dirty="0" smtClean="0"/>
              <a:t/>
            </a:r>
            <a:br>
              <a:rPr lang="en-US" altLang="en-US" sz="1800" b="1" dirty="0" smtClean="0"/>
            </a:br>
            <a:r>
              <a:rPr lang="en-US" altLang="en-US" sz="1800" b="1" dirty="0" smtClean="0"/>
              <a:t/>
            </a:r>
            <a:br>
              <a:rPr lang="en-US" altLang="en-US" sz="1800" b="1" dirty="0" smtClean="0"/>
            </a:br>
            <a:r>
              <a:rPr lang="en-US" altLang="en-US" sz="1800" b="1" dirty="0" smtClean="0"/>
              <a:t>ASP-DAC 2016</a:t>
            </a:r>
            <a:endParaRPr lang="en-US" altLang="en-US" sz="1800" b="1" dirty="0"/>
          </a:p>
        </p:txBody>
      </p:sp>
    </p:spTree>
    <p:extLst>
      <p:ext uri="{BB962C8B-B14F-4D97-AF65-F5344CB8AC3E}">
        <p14:creationId xmlns:p14="http://schemas.microsoft.com/office/powerpoint/2010/main" val="361581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Polysynchronous Stochastic</a:t>
            </a:r>
            <a:endParaRPr lang="en-US" altLang="en-US" sz="2800" b="1" dirty="0"/>
          </a:p>
        </p:txBody>
      </p:sp>
      <p:sp>
        <p:nvSpPr>
          <p:cNvPr id="6147" name="Rectangle 3"/>
          <p:cNvSpPr>
            <a:spLocks noGrp="1" noChangeArrowheads="1"/>
          </p:cNvSpPr>
          <p:nvPr>
            <p:ph type="body" idx="1"/>
          </p:nvPr>
        </p:nvSpPr>
        <p:spPr>
          <a:xfrm>
            <a:off x="609600" y="914400"/>
            <a:ext cx="8077200" cy="5105400"/>
          </a:xfrm>
        </p:spPr>
        <p:txBody>
          <a:bodyPr/>
          <a:lstStyle/>
          <a:p>
            <a:pPr>
              <a:buFont typeface="Arial" panose="020B0604020202020204" pitchFamily="34" charset="0"/>
              <a:buChar char="•"/>
            </a:pPr>
            <a:r>
              <a:rPr lang="en-US" altLang="en-US" sz="2000" dirty="0">
                <a:latin typeface="Sans-serif"/>
                <a:cs typeface="Times New Roman" panose="02020603050405020304" pitchFamily="18" charset="0"/>
              </a:rPr>
              <a:t>A more compelling </a:t>
            </a:r>
            <a:r>
              <a:rPr lang="en-US" altLang="en-US" sz="2000" dirty="0" smtClean="0">
                <a:latin typeface="Sans-serif"/>
                <a:cs typeface="Times New Roman" panose="02020603050405020304" pitchFamily="18" charset="0"/>
              </a:rPr>
              <a:t>advantage:</a:t>
            </a:r>
            <a:endParaRPr lang="en-US" altLang="en-US" sz="2000" dirty="0">
              <a:latin typeface="Sans-serif"/>
              <a:cs typeface="Times New Roman" panose="02020603050405020304" pitchFamily="18" charset="0"/>
            </a:endParaRPr>
          </a:p>
          <a:p>
            <a:pPr lvl="1">
              <a:buFont typeface="Arial" panose="020B0604020202020204" pitchFamily="34" charset="0"/>
              <a:buChar char="•"/>
            </a:pPr>
            <a:r>
              <a:rPr lang="en-US" altLang="en-US" sz="2200" dirty="0">
                <a:latin typeface="Sans-serif"/>
                <a:cs typeface="Times New Roman" panose="02020603050405020304" pitchFamily="18" charset="0"/>
              </a:rPr>
              <a:t>with a </a:t>
            </a:r>
            <a:r>
              <a:rPr lang="en-US" altLang="en-US" sz="2200" b="1" dirty="0">
                <a:latin typeface="Sans-serif"/>
                <a:cs typeface="Times New Roman" panose="02020603050405020304" pitchFamily="18" charset="0"/>
              </a:rPr>
              <a:t>stochastic</a:t>
            </a:r>
            <a:r>
              <a:rPr lang="en-US" altLang="en-US" sz="2200" dirty="0">
                <a:latin typeface="Sans-serif"/>
                <a:cs typeface="Times New Roman" panose="02020603050405020304" pitchFamily="18" charset="0"/>
              </a:rPr>
              <a:t> representation, </a:t>
            </a:r>
            <a:endParaRPr lang="en-US" altLang="en-US" sz="2200" dirty="0" smtClean="0">
              <a:latin typeface="Sans-serif"/>
              <a:cs typeface="Times New Roman" panose="02020603050405020304" pitchFamily="18" charset="0"/>
            </a:endParaRPr>
          </a:p>
          <a:p>
            <a:pPr lvl="2">
              <a:buFont typeface="Arial" panose="020B0604020202020204" pitchFamily="34" charset="0"/>
              <a:buChar char="•"/>
            </a:pPr>
            <a:r>
              <a:rPr lang="en-US" altLang="en-US" sz="2000" dirty="0" smtClean="0">
                <a:latin typeface="Sans-serif"/>
                <a:cs typeface="Times New Roman" panose="02020603050405020304" pitchFamily="18" charset="0"/>
              </a:rPr>
              <a:t>computational </a:t>
            </a:r>
            <a:r>
              <a:rPr lang="en-US" altLang="en-US" sz="2000" dirty="0">
                <a:latin typeface="Sans-serif"/>
                <a:cs typeface="Times New Roman" panose="02020603050405020304" pitchFamily="18" charset="0"/>
              </a:rPr>
              <a:t>units can </a:t>
            </a:r>
            <a:r>
              <a:rPr lang="en-US" altLang="en-US" sz="2000" b="1" dirty="0">
                <a:latin typeface="Sans-serif"/>
                <a:cs typeface="Times New Roman" panose="02020603050405020304" pitchFamily="18" charset="0"/>
              </a:rPr>
              <a:t>tolerate </a:t>
            </a:r>
            <a:r>
              <a:rPr lang="en-US" altLang="en-US" sz="2000" b="1" dirty="0" smtClean="0">
                <a:latin typeface="Sans-serif"/>
                <a:cs typeface="Times New Roman" panose="02020603050405020304" pitchFamily="18" charset="0"/>
              </a:rPr>
              <a:t>skew</a:t>
            </a:r>
            <a:endParaRPr lang="en-US" altLang="en-US" sz="2000" dirty="0" smtClean="0">
              <a:latin typeface="Sans-serif"/>
              <a:cs typeface="Times New Roman" panose="02020603050405020304" pitchFamily="18" charset="0"/>
            </a:endParaRPr>
          </a:p>
          <a:p>
            <a:pPr lvl="3">
              <a:buFont typeface="Arial" panose="020B0604020202020204" pitchFamily="34" charset="0"/>
              <a:buChar char="•"/>
            </a:pPr>
            <a:r>
              <a:rPr lang="en-US" altLang="en-US" b="1" dirty="0" smtClean="0">
                <a:latin typeface="Sans-serif"/>
                <a:cs typeface="Times New Roman" panose="02020603050405020304" pitchFamily="18" charset="0"/>
              </a:rPr>
              <a:t>Obviates</a:t>
            </a:r>
            <a:r>
              <a:rPr lang="en-US" altLang="en-US" dirty="0" smtClean="0">
                <a:latin typeface="Sans-serif"/>
                <a:cs typeface="Times New Roman" panose="02020603050405020304" pitchFamily="18" charset="0"/>
              </a:rPr>
              <a:t> the need for a </a:t>
            </a:r>
            <a:r>
              <a:rPr lang="en-US" altLang="en-US" b="1" dirty="0" smtClean="0">
                <a:latin typeface="Sans-serif"/>
                <a:cs typeface="Times New Roman" panose="02020603050405020304" pitchFamily="18" charset="0"/>
              </a:rPr>
              <a:t>global clock signal</a:t>
            </a:r>
          </a:p>
          <a:p>
            <a:pPr>
              <a:buFont typeface="Arial" panose="020B0604020202020204" pitchFamily="34" charset="0"/>
              <a:buChar char="•"/>
            </a:pPr>
            <a:endParaRPr lang="en-US" altLang="en-US" sz="20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This stems from the </a:t>
            </a:r>
            <a:r>
              <a:rPr lang="en-US" altLang="en-US" sz="2000" dirty="0" smtClean="0">
                <a:latin typeface="Sans-serif"/>
                <a:cs typeface="Times New Roman" panose="02020603050405020304" pitchFamily="18" charset="0"/>
              </a:rPr>
              <a:t>fact: the </a:t>
            </a:r>
            <a:r>
              <a:rPr lang="en-US" altLang="en-US" sz="2000" dirty="0">
                <a:latin typeface="Sans-serif"/>
                <a:cs typeface="Times New Roman" panose="02020603050405020304" pitchFamily="18" charset="0"/>
              </a:rPr>
              <a:t>stochastic representation is </a:t>
            </a:r>
            <a:r>
              <a:rPr lang="en-US" altLang="en-US" sz="2000" b="1" dirty="0" smtClean="0">
                <a:latin typeface="Sans-serif"/>
                <a:cs typeface="Times New Roman" panose="02020603050405020304" pitchFamily="18" charset="0"/>
              </a:rPr>
              <a:t>uniform</a:t>
            </a:r>
            <a:r>
              <a:rPr lang="en-US" altLang="en-US" sz="2000" dirty="0" smtClean="0">
                <a:latin typeface="Sans-serif"/>
                <a:cs typeface="Times New Roman" panose="02020603050405020304" pitchFamily="18" charset="0"/>
              </a:rPr>
              <a:t> </a:t>
            </a:r>
            <a:endParaRPr lang="en-US" altLang="en-US" sz="2000" dirty="0">
              <a:latin typeface="Sans-serif"/>
              <a:cs typeface="Times New Roman" panose="02020603050405020304" pitchFamily="18" charset="0"/>
            </a:endParaRPr>
          </a:p>
          <a:p>
            <a:pPr lvl="2">
              <a:buFont typeface="Arial" panose="020B0604020202020204" pitchFamily="34" charset="0"/>
              <a:buChar char="•"/>
            </a:pPr>
            <a:r>
              <a:rPr lang="en-US" altLang="en-US" sz="2000" dirty="0" smtClean="0">
                <a:latin typeface="Sans-serif"/>
                <a:cs typeface="Times New Roman" panose="02020603050405020304" pitchFamily="18" charset="0"/>
              </a:rPr>
              <a:t>All that matters:</a:t>
            </a:r>
            <a:endParaRPr lang="en-US" altLang="en-US" sz="2000" dirty="0">
              <a:latin typeface="Sans-serif"/>
              <a:cs typeface="Times New Roman" panose="02020603050405020304" pitchFamily="18" charset="0"/>
            </a:endParaRPr>
          </a:p>
          <a:p>
            <a:pPr lvl="3">
              <a:buFont typeface="Arial" panose="020B0604020202020204" pitchFamily="34" charset="0"/>
              <a:buChar char="•"/>
            </a:pPr>
            <a:r>
              <a:rPr lang="en-US" altLang="en-US" b="1" dirty="0">
                <a:latin typeface="Sans-serif"/>
                <a:cs typeface="Times New Roman" panose="02020603050405020304" pitchFamily="18" charset="0"/>
              </a:rPr>
              <a:t>the fraction of time that the signal is high</a:t>
            </a:r>
            <a:r>
              <a:rPr lang="en-US" altLang="en-US" dirty="0">
                <a:latin typeface="Sans-serif"/>
                <a:cs typeface="Times New Roman" panose="02020603050405020304" pitchFamily="18" charset="0"/>
              </a:rPr>
              <a:t>. </a:t>
            </a:r>
          </a:p>
          <a:p>
            <a:pPr lvl="3">
              <a:buFont typeface="Arial" panose="020B0604020202020204" pitchFamily="34" charset="0"/>
              <a:buChar char="•"/>
            </a:pPr>
            <a:endParaRPr lang="en-US" altLang="en-US"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T</a:t>
            </a:r>
            <a:r>
              <a:rPr lang="en-US" altLang="en-US" sz="2000" dirty="0" smtClean="0">
                <a:latin typeface="Sans-serif"/>
                <a:cs typeface="Times New Roman" panose="02020603050405020304" pitchFamily="18" charset="0"/>
              </a:rPr>
              <a:t>he </a:t>
            </a:r>
            <a:r>
              <a:rPr lang="en-US" altLang="en-US" sz="2000" dirty="0">
                <a:latin typeface="Sans-serif"/>
                <a:cs typeface="Times New Roman" panose="02020603050405020304" pitchFamily="18" charset="0"/>
              </a:rPr>
              <a:t>correct value is computed even when the inputs are </a:t>
            </a:r>
            <a:r>
              <a:rPr lang="en-US" altLang="en-US" sz="2000" b="1" dirty="0">
                <a:latin typeface="Sans-serif"/>
                <a:cs typeface="Times New Roman" panose="02020603050405020304" pitchFamily="18" charset="0"/>
              </a:rPr>
              <a:t>misaligned temporally</a:t>
            </a:r>
            <a:r>
              <a:rPr lang="en-US" altLang="en-US" sz="2000" dirty="0">
                <a:latin typeface="Sans-serif"/>
                <a:cs typeface="Times New Roman" panose="02020603050405020304" pitchFamily="18" charset="0"/>
              </a:rPr>
              <a:t>. </a:t>
            </a:r>
          </a:p>
          <a:p>
            <a:pPr>
              <a:buFont typeface="Arial" panose="020B0604020202020204" pitchFamily="34" charset="0"/>
              <a:buChar char="•"/>
            </a:pPr>
            <a:endParaRPr lang="en-US" altLang="en-US" sz="2000" dirty="0">
              <a:latin typeface="Sans-serif"/>
              <a:cs typeface="Times New Roman" panose="02020603050405020304" pitchFamily="18" charset="0"/>
            </a:endParaRPr>
          </a:p>
          <a:p>
            <a:pPr lvl="2">
              <a:buFont typeface="Arial" panose="020B0604020202020204" pitchFamily="34" charset="0"/>
              <a:buChar char="•"/>
            </a:pPr>
            <a:r>
              <a:rPr lang="en-US" altLang="en-US" sz="2200" b="1" dirty="0" smtClean="0">
                <a:latin typeface="Sans-serif"/>
                <a:cs typeface="Times New Roman" panose="02020603050405020304" pitchFamily="18" charset="0"/>
              </a:rPr>
              <a:t>polysynchronous </a:t>
            </a:r>
            <a:r>
              <a:rPr lang="en-US" altLang="en-US" sz="2200" b="1" dirty="0">
                <a:latin typeface="Sans-serif"/>
                <a:cs typeface="Times New Roman" panose="02020603050405020304" pitchFamily="18" charset="0"/>
              </a:rPr>
              <a:t>stochastic </a:t>
            </a:r>
          </a:p>
        </p:txBody>
      </p:sp>
    </p:spTree>
    <p:extLst>
      <p:ext uri="{BB962C8B-B14F-4D97-AF65-F5344CB8AC3E}">
        <p14:creationId xmlns:p14="http://schemas.microsoft.com/office/powerpoint/2010/main" val="176412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Polysynchronous Stochastic</a:t>
            </a:r>
            <a:endParaRPr lang="en-US" altLang="en-US" sz="2800" b="1" dirty="0"/>
          </a:p>
        </p:txBody>
      </p:sp>
      <p:sp>
        <p:nvSpPr>
          <p:cNvPr id="6147" name="Rectangle 3"/>
          <p:cNvSpPr>
            <a:spLocks noGrp="1" noChangeArrowheads="1"/>
          </p:cNvSpPr>
          <p:nvPr>
            <p:ph type="body" idx="1"/>
          </p:nvPr>
        </p:nvSpPr>
        <p:spPr>
          <a:xfrm>
            <a:off x="609600" y="914400"/>
            <a:ext cx="7772400" cy="5105400"/>
          </a:xfrm>
        </p:spPr>
        <p:txBody>
          <a:bodyPr/>
          <a:lstStyle/>
          <a:p>
            <a:pPr>
              <a:buFont typeface="Arial" panose="020B0604020202020204" pitchFamily="34" charset="0"/>
              <a:buChar char="•"/>
            </a:pPr>
            <a:r>
              <a:rPr lang="en-US" altLang="en-US" sz="2000" b="1" dirty="0" smtClean="0">
                <a:latin typeface="Sans-serif"/>
                <a:cs typeface="Times New Roman" panose="02020603050405020304" pitchFamily="18" charset="0"/>
              </a:rPr>
              <a:t>Stochastic operations with polysynchronous inputs: </a:t>
            </a:r>
          </a:p>
          <a:p>
            <a:pPr>
              <a:buFont typeface="Arial" panose="020B0604020202020204" pitchFamily="34" charset="0"/>
              <a:buChar char="•"/>
            </a:pPr>
            <a:r>
              <a:rPr lang="en-US" altLang="en-US" sz="2000" b="1" dirty="0" smtClean="0">
                <a:latin typeface="Sans-serif"/>
                <a:cs typeface="Times New Roman" panose="02020603050405020304" pitchFamily="18" charset="0"/>
              </a:rPr>
              <a:t>Multiplication</a:t>
            </a:r>
          </a:p>
          <a:p>
            <a:pPr lvl="1">
              <a:buFont typeface="Arial" panose="020B0604020202020204" pitchFamily="34" charset="0"/>
              <a:buChar char="•"/>
            </a:pPr>
            <a:endParaRPr lang="en-US" altLang="en-US" sz="1600" b="1" dirty="0">
              <a:latin typeface="Sans-serif"/>
              <a:cs typeface="Times New Roman" panose="02020603050405020304" pitchFamily="18" charset="0"/>
            </a:endParaRPr>
          </a:p>
          <a:p>
            <a:pPr lvl="1">
              <a:buFont typeface="Arial" panose="020B0604020202020204" pitchFamily="34" charset="0"/>
              <a:buChar char="•"/>
            </a:pPr>
            <a:endParaRPr lang="en-US" altLang="en-US" sz="1600" b="1" dirty="0" smtClean="0">
              <a:latin typeface="Sans-serif"/>
              <a:cs typeface="Times New Roman" panose="02020603050405020304" pitchFamily="18" charset="0"/>
            </a:endParaRPr>
          </a:p>
          <a:p>
            <a:pPr lvl="1">
              <a:buFont typeface="Arial" panose="020B0604020202020204" pitchFamily="34" charset="0"/>
              <a:buChar char="•"/>
            </a:pPr>
            <a:endParaRPr lang="en-US" altLang="en-US" sz="1600" b="1" dirty="0">
              <a:latin typeface="Sans-serif"/>
              <a:cs typeface="Times New Roman" panose="02020603050405020304" pitchFamily="18" charset="0"/>
            </a:endParaRPr>
          </a:p>
          <a:p>
            <a:pPr lvl="1">
              <a:buFont typeface="Arial" panose="020B0604020202020204" pitchFamily="34" charset="0"/>
              <a:buChar char="•"/>
            </a:pPr>
            <a:endParaRPr lang="en-US" altLang="en-US" sz="1600" b="1" dirty="0" smtClean="0">
              <a:latin typeface="Sans-serif"/>
              <a:cs typeface="Times New Roman" panose="02020603050405020304" pitchFamily="18" charset="0"/>
            </a:endParaRPr>
          </a:p>
          <a:p>
            <a:pPr lvl="1">
              <a:buFont typeface="Arial" panose="020B0604020202020204" pitchFamily="34" charset="0"/>
              <a:buChar char="•"/>
            </a:pPr>
            <a:endParaRPr lang="en-US" altLang="en-US" sz="1600" b="1" dirty="0">
              <a:latin typeface="Sans-serif"/>
              <a:cs typeface="Times New Roman" panose="02020603050405020304" pitchFamily="18" charset="0"/>
            </a:endParaRPr>
          </a:p>
          <a:p>
            <a:pPr lvl="1">
              <a:buFont typeface="Arial" panose="020B0604020202020204" pitchFamily="34" charset="0"/>
              <a:buChar char="•"/>
            </a:pPr>
            <a:endParaRPr lang="en-US" altLang="en-US" sz="1600" b="1" dirty="0" smtClean="0">
              <a:latin typeface="Sans-serif"/>
              <a:cs typeface="Times New Roman" panose="02020603050405020304" pitchFamily="18" charset="0"/>
            </a:endParaRPr>
          </a:p>
          <a:p>
            <a:pPr lvl="1">
              <a:buFont typeface="Arial" panose="020B0604020202020204" pitchFamily="34" charset="0"/>
              <a:buChar char="•"/>
            </a:pPr>
            <a:endParaRPr lang="en-US" altLang="en-US" sz="1600" b="1" dirty="0">
              <a:latin typeface="Sans-serif"/>
              <a:cs typeface="Times New Roman" panose="02020603050405020304" pitchFamily="18" charset="0"/>
            </a:endParaRPr>
          </a:p>
          <a:p>
            <a:pPr>
              <a:buFont typeface="Arial" panose="020B0604020202020204" pitchFamily="34" charset="0"/>
              <a:buChar char="•"/>
            </a:pPr>
            <a:r>
              <a:rPr lang="en-US" altLang="en-US" sz="2000" b="1" dirty="0" smtClean="0">
                <a:latin typeface="Sans-serif"/>
                <a:cs typeface="Times New Roman" panose="02020603050405020304" pitchFamily="18" charset="0"/>
              </a:rPr>
              <a:t>Scaled addition</a:t>
            </a:r>
            <a:endParaRPr lang="en-US" altLang="en-US" sz="2200" b="1" dirty="0">
              <a:latin typeface="Sans-serif"/>
              <a:cs typeface="Times New Roman" panose="02020603050405020304" pitchFamily="18" charset="0"/>
            </a:endParaRPr>
          </a:p>
        </p:txBody>
      </p:sp>
      <p:pic>
        <p:nvPicPr>
          <p:cNvPr id="4" name="Picture 3"/>
          <p:cNvPicPr>
            <a:picLocks noChangeAspect="1"/>
          </p:cNvPicPr>
          <p:nvPr/>
        </p:nvPicPr>
        <p:blipFill rotWithShape="1">
          <a:blip r:embed="rId3"/>
          <a:srcRect l="4975" b="29110"/>
          <a:stretch/>
        </p:blipFill>
        <p:spPr>
          <a:xfrm>
            <a:off x="2971800" y="1524000"/>
            <a:ext cx="5822159" cy="1447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l="4231" b="24925"/>
          <a:stretch/>
        </p:blipFill>
        <p:spPr>
          <a:xfrm>
            <a:off x="3283850" y="3810000"/>
            <a:ext cx="5250550" cy="15329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 name="Shape 115"/>
          <p:cNvSpPr/>
          <p:nvPr/>
        </p:nvSpPr>
        <p:spPr>
          <a:xfrm>
            <a:off x="2746825" y="3025222"/>
            <a:ext cx="6324600" cy="646213"/>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 sz="2000" i="0" u="none" strike="noStrike" cap="none" baseline="0" dirty="0" smtClean="0">
                <a:solidFill>
                  <a:schemeClr val="dk1"/>
                </a:solidFill>
                <a:latin typeface="Sans-serif"/>
                <a:ea typeface="Cambria"/>
                <a:cs typeface="Cambria"/>
                <a:sym typeface="Cambria"/>
              </a:rPr>
              <a:t>Fig </a:t>
            </a:r>
            <a:r>
              <a:rPr lang="en" sz="2000" dirty="0">
                <a:solidFill>
                  <a:schemeClr val="dk1"/>
                </a:solidFill>
                <a:latin typeface="Sans-serif"/>
                <a:ea typeface="Cambria"/>
                <a:cs typeface="Cambria"/>
                <a:sym typeface="Cambria"/>
              </a:rPr>
              <a:t>4</a:t>
            </a:r>
            <a:r>
              <a:rPr lang="en" sz="2000" i="0" u="none" strike="noStrike" cap="none" baseline="0" dirty="0" smtClean="0">
                <a:solidFill>
                  <a:schemeClr val="dk1"/>
                </a:solidFill>
                <a:latin typeface="Sans-serif"/>
                <a:ea typeface="Cambria"/>
                <a:cs typeface="Cambria"/>
                <a:sym typeface="Cambria"/>
              </a:rPr>
              <a:t>. </a:t>
            </a:r>
            <a:r>
              <a:rPr lang="en-US" sz="2000" dirty="0">
                <a:solidFill>
                  <a:schemeClr val="dk1"/>
                </a:solidFill>
                <a:latin typeface="Sans-serif"/>
                <a:ea typeface="Cambria"/>
                <a:cs typeface="Cambria"/>
                <a:sym typeface="Cambria"/>
              </a:rPr>
              <a:t>Stochastic </a:t>
            </a:r>
            <a:r>
              <a:rPr lang="en-US" sz="2000" b="1" dirty="0">
                <a:solidFill>
                  <a:schemeClr val="dk1"/>
                </a:solidFill>
                <a:latin typeface="Sans-serif"/>
                <a:ea typeface="Cambria"/>
                <a:cs typeface="Cambria"/>
                <a:sym typeface="Cambria"/>
              </a:rPr>
              <a:t>multiplication</a:t>
            </a:r>
            <a:r>
              <a:rPr lang="en-US" sz="2000" dirty="0">
                <a:solidFill>
                  <a:schemeClr val="dk1"/>
                </a:solidFill>
                <a:latin typeface="Sans-serif"/>
                <a:ea typeface="Cambria"/>
                <a:cs typeface="Cambria"/>
                <a:sym typeface="Cambria"/>
              </a:rPr>
              <a:t> using an </a:t>
            </a:r>
            <a:r>
              <a:rPr lang="en-US" sz="2000" b="1" dirty="0">
                <a:solidFill>
                  <a:schemeClr val="dk1"/>
                </a:solidFill>
                <a:latin typeface="Sans-serif"/>
                <a:ea typeface="Cambria"/>
                <a:cs typeface="Cambria"/>
                <a:sym typeface="Cambria"/>
              </a:rPr>
              <a:t>AND</a:t>
            </a:r>
            <a:r>
              <a:rPr lang="en-US" sz="2000" dirty="0">
                <a:solidFill>
                  <a:schemeClr val="dk1"/>
                </a:solidFill>
                <a:latin typeface="Sans-serif"/>
                <a:ea typeface="Cambria"/>
                <a:cs typeface="Cambria"/>
                <a:sym typeface="Cambria"/>
              </a:rPr>
              <a:t> </a:t>
            </a:r>
            <a:r>
              <a:rPr lang="en-US" sz="2000" dirty="0" smtClean="0">
                <a:solidFill>
                  <a:schemeClr val="dk1"/>
                </a:solidFill>
                <a:latin typeface="Sans-serif"/>
                <a:ea typeface="Cambria"/>
                <a:cs typeface="Cambria"/>
                <a:sym typeface="Cambria"/>
              </a:rPr>
              <a:t>with </a:t>
            </a:r>
            <a:r>
              <a:rPr lang="en-US" sz="2000" b="1" dirty="0" smtClean="0">
                <a:solidFill>
                  <a:schemeClr val="dk1"/>
                </a:solidFill>
                <a:latin typeface="Sans-serif"/>
                <a:ea typeface="Cambria"/>
                <a:cs typeface="Cambria"/>
                <a:sym typeface="Cambria"/>
              </a:rPr>
              <a:t>unsynchronized</a:t>
            </a:r>
            <a:r>
              <a:rPr lang="en-US" sz="2000" dirty="0" smtClean="0">
                <a:solidFill>
                  <a:schemeClr val="dk1"/>
                </a:solidFill>
                <a:latin typeface="Sans-serif"/>
                <a:ea typeface="Cambria"/>
                <a:cs typeface="Cambria"/>
                <a:sym typeface="Cambria"/>
              </a:rPr>
              <a:t> </a:t>
            </a:r>
            <a:r>
              <a:rPr lang="en-US" sz="2000" dirty="0">
                <a:solidFill>
                  <a:schemeClr val="dk1"/>
                </a:solidFill>
                <a:latin typeface="Sans-serif"/>
                <a:ea typeface="Cambria"/>
                <a:cs typeface="Cambria"/>
                <a:sym typeface="Cambria"/>
              </a:rPr>
              <a:t>bit streams.</a:t>
            </a:r>
            <a:endParaRPr lang="en" sz="2000" i="0" u="none" strike="noStrike" cap="none" baseline="0" dirty="0">
              <a:solidFill>
                <a:schemeClr val="dk1"/>
              </a:solidFill>
              <a:latin typeface="Sans-serif"/>
              <a:ea typeface="Cambria"/>
              <a:cs typeface="Cambria"/>
              <a:sym typeface="Cambria"/>
            </a:endParaRPr>
          </a:p>
        </p:txBody>
      </p:sp>
      <p:sp>
        <p:nvSpPr>
          <p:cNvPr id="7" name="Shape 115"/>
          <p:cNvSpPr/>
          <p:nvPr/>
        </p:nvSpPr>
        <p:spPr>
          <a:xfrm>
            <a:off x="2853562" y="5397063"/>
            <a:ext cx="6111125" cy="443025"/>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2000" dirty="0" smtClean="0">
                <a:solidFill>
                  <a:schemeClr val="dk1"/>
                </a:solidFill>
                <a:latin typeface="Sans-serif"/>
                <a:ea typeface="Cambria"/>
                <a:cs typeface="Cambria"/>
                <a:sym typeface="Cambria"/>
              </a:rPr>
              <a:t>Fig 5. Stochastic </a:t>
            </a:r>
            <a:r>
              <a:rPr lang="en-US" sz="2000" b="1" dirty="0">
                <a:solidFill>
                  <a:schemeClr val="dk1"/>
                </a:solidFill>
                <a:latin typeface="Sans-serif"/>
                <a:ea typeface="Cambria"/>
                <a:cs typeface="Cambria"/>
                <a:sym typeface="Cambria"/>
              </a:rPr>
              <a:t>scaled addition </a:t>
            </a:r>
            <a:r>
              <a:rPr lang="en-US" sz="2000" dirty="0">
                <a:solidFill>
                  <a:schemeClr val="dk1"/>
                </a:solidFill>
                <a:latin typeface="Sans-serif"/>
                <a:ea typeface="Cambria"/>
                <a:cs typeface="Cambria"/>
                <a:sym typeface="Cambria"/>
              </a:rPr>
              <a:t>using a </a:t>
            </a:r>
            <a:r>
              <a:rPr lang="en-US" sz="2000" b="1" dirty="0">
                <a:solidFill>
                  <a:schemeClr val="dk1"/>
                </a:solidFill>
                <a:latin typeface="Sans-serif"/>
                <a:ea typeface="Cambria"/>
                <a:cs typeface="Cambria"/>
                <a:sym typeface="Cambria"/>
              </a:rPr>
              <a:t>MUX</a:t>
            </a:r>
            <a:r>
              <a:rPr lang="en-US" sz="2000" dirty="0">
                <a:solidFill>
                  <a:schemeClr val="dk1"/>
                </a:solidFill>
                <a:latin typeface="Sans-serif"/>
                <a:ea typeface="Cambria"/>
                <a:cs typeface="Cambria"/>
                <a:sym typeface="Cambria"/>
              </a:rPr>
              <a:t> </a:t>
            </a:r>
            <a:r>
              <a:rPr lang="en-US" sz="2000" dirty="0" smtClean="0">
                <a:solidFill>
                  <a:schemeClr val="dk1"/>
                </a:solidFill>
                <a:latin typeface="Sans-serif"/>
                <a:ea typeface="Cambria"/>
                <a:cs typeface="Cambria"/>
                <a:sym typeface="Cambria"/>
              </a:rPr>
              <a:t>with </a:t>
            </a:r>
            <a:r>
              <a:rPr lang="en-US" sz="2000" b="1" dirty="0" smtClean="0">
                <a:solidFill>
                  <a:schemeClr val="dk1"/>
                </a:solidFill>
                <a:latin typeface="Sans-serif"/>
                <a:ea typeface="Cambria"/>
                <a:cs typeface="Cambria"/>
                <a:sym typeface="Cambria"/>
              </a:rPr>
              <a:t>unsynchronized</a:t>
            </a:r>
            <a:r>
              <a:rPr lang="en-US" sz="2000" dirty="0" smtClean="0">
                <a:solidFill>
                  <a:schemeClr val="dk1"/>
                </a:solidFill>
                <a:latin typeface="Sans-serif"/>
                <a:ea typeface="Cambria"/>
                <a:cs typeface="Cambria"/>
                <a:sym typeface="Cambria"/>
              </a:rPr>
              <a:t> </a:t>
            </a:r>
            <a:r>
              <a:rPr lang="en-US" sz="2000" dirty="0">
                <a:solidFill>
                  <a:schemeClr val="dk1"/>
                </a:solidFill>
                <a:latin typeface="Sans-serif"/>
                <a:ea typeface="Cambria"/>
                <a:cs typeface="Cambria"/>
                <a:sym typeface="Cambria"/>
              </a:rPr>
              <a:t>bit streams</a:t>
            </a:r>
            <a:r>
              <a:rPr lang="en-US" sz="2000" dirty="0" smtClean="0">
                <a:solidFill>
                  <a:schemeClr val="dk1"/>
                </a:solidFill>
                <a:latin typeface="Sans-serif"/>
                <a:ea typeface="Cambria"/>
                <a:cs typeface="Cambria"/>
                <a:sym typeface="Cambria"/>
              </a:rPr>
              <a:t>.</a:t>
            </a:r>
            <a:endParaRPr lang="en" sz="2000" i="0" u="none" strike="noStrike" cap="none" baseline="0" dirty="0">
              <a:solidFill>
                <a:schemeClr val="dk1"/>
              </a:solidFill>
              <a:latin typeface="Sans-serif"/>
              <a:ea typeface="Cambria"/>
              <a:cs typeface="Cambria"/>
              <a:sym typeface="Cambria"/>
            </a:endParaRPr>
          </a:p>
        </p:txBody>
      </p:sp>
    </p:spTree>
    <p:extLst>
      <p:ext uri="{BB962C8B-B14F-4D97-AF65-F5344CB8AC3E}">
        <p14:creationId xmlns:p14="http://schemas.microsoft.com/office/powerpoint/2010/main" val="176712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8077200" cy="457200"/>
          </a:xfrm>
        </p:spPr>
        <p:txBody>
          <a:bodyPr/>
          <a:lstStyle/>
          <a:p>
            <a:pPr algn="l"/>
            <a:r>
              <a:rPr lang="en-US" altLang="en-US" sz="2200" b="1" dirty="0"/>
              <a:t>Basic Stochastic Operations with polysynchronous inputs</a:t>
            </a:r>
          </a:p>
        </p:txBody>
      </p:sp>
      <p:sp>
        <p:nvSpPr>
          <p:cNvPr id="6147" name="Rectangle 3"/>
          <p:cNvSpPr>
            <a:spLocks noGrp="1" noChangeArrowheads="1"/>
          </p:cNvSpPr>
          <p:nvPr>
            <p:ph type="body" idx="1"/>
          </p:nvPr>
        </p:nvSpPr>
        <p:spPr>
          <a:xfrm>
            <a:off x="609600" y="914400"/>
            <a:ext cx="83820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Consider an </a:t>
            </a:r>
            <a:r>
              <a:rPr lang="en-US" altLang="en-US" sz="2000" b="1" dirty="0">
                <a:latin typeface="Sans-serif"/>
                <a:cs typeface="Times New Roman" panose="02020603050405020304" pitchFamily="18" charset="0"/>
              </a:rPr>
              <a:t>AND gate</a:t>
            </a:r>
            <a:r>
              <a:rPr lang="en-US" altLang="en-US" sz="2000" dirty="0">
                <a:latin typeface="Sans-serif"/>
                <a:cs typeface="Times New Roman" panose="02020603050405020304" pitchFamily="18" charset="0"/>
              </a:rPr>
              <a:t>, responsible for </a:t>
            </a:r>
            <a:r>
              <a:rPr lang="en-US" altLang="en-US" sz="2000" b="1" dirty="0">
                <a:latin typeface="Sans-serif"/>
                <a:cs typeface="Times New Roman" panose="02020603050405020304" pitchFamily="18" charset="0"/>
              </a:rPr>
              <a:t>multiplying</a:t>
            </a:r>
            <a:r>
              <a:rPr lang="en-US" altLang="en-US" sz="2000" dirty="0">
                <a:latin typeface="Sans-serif"/>
                <a:cs typeface="Times New Roman" panose="02020603050405020304" pitchFamily="18" charset="0"/>
              </a:rPr>
              <a:t> two input bit streams, </a:t>
            </a:r>
            <a:r>
              <a:rPr lang="en-US" altLang="en-US" sz="2000" b="1" dirty="0">
                <a:latin typeface="Sans-serif"/>
                <a:cs typeface="Times New Roman" panose="02020603050405020304" pitchFamily="18" charset="0"/>
              </a:rPr>
              <a:t>P1</a:t>
            </a:r>
            <a:r>
              <a:rPr lang="en-US" altLang="en-US" sz="2000" dirty="0">
                <a:latin typeface="Sans-serif"/>
                <a:cs typeface="Times New Roman" panose="02020603050405020304" pitchFamily="18" charset="0"/>
              </a:rPr>
              <a:t> and </a:t>
            </a:r>
            <a:r>
              <a:rPr lang="en-US" altLang="en-US" sz="2000" b="1" dirty="0" smtClean="0">
                <a:latin typeface="Sans-serif"/>
                <a:cs typeface="Times New Roman" panose="02020603050405020304" pitchFamily="18" charset="0"/>
              </a:rPr>
              <a:t>P2</a:t>
            </a: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a:latin typeface="Sans-serif"/>
                <a:cs typeface="Times New Roman" panose="02020603050405020304" pitchFamily="18" charset="0"/>
              </a:rPr>
              <a:t>P1</a:t>
            </a:r>
            <a:r>
              <a:rPr lang="en-US" altLang="en-US" sz="2000" dirty="0">
                <a:latin typeface="Sans-serif"/>
                <a:cs typeface="Times New Roman" panose="02020603050405020304" pitchFamily="18" charset="0"/>
              </a:rPr>
              <a:t> and </a:t>
            </a:r>
            <a:r>
              <a:rPr lang="en-US" altLang="en-US" sz="2000" b="1" dirty="0">
                <a:latin typeface="Sans-serif"/>
                <a:cs typeface="Times New Roman" panose="02020603050405020304" pitchFamily="18" charset="0"/>
              </a:rPr>
              <a:t>P2</a:t>
            </a:r>
            <a:r>
              <a:rPr lang="en-US" altLang="en-US" sz="2000" dirty="0">
                <a:latin typeface="Sans-serif"/>
                <a:cs typeface="Times New Roman" panose="02020603050405020304" pitchFamily="18" charset="0"/>
              </a:rPr>
              <a:t> are generated by </a:t>
            </a:r>
            <a:r>
              <a:rPr lang="en-US" altLang="en-US" sz="2000" b="1" dirty="0">
                <a:latin typeface="Sans-serif"/>
                <a:cs typeface="Times New Roman" panose="02020603050405020304" pitchFamily="18" charset="0"/>
              </a:rPr>
              <a:t>SNGs</a:t>
            </a:r>
            <a:r>
              <a:rPr lang="en-US" altLang="en-US" sz="2000" dirty="0">
                <a:latin typeface="Sans-serif"/>
                <a:cs typeface="Times New Roman" panose="02020603050405020304" pitchFamily="18" charset="0"/>
              </a:rPr>
              <a:t> driven by </a:t>
            </a:r>
            <a:r>
              <a:rPr lang="en-US" altLang="en-US" sz="2000" b="1" dirty="0">
                <a:latin typeface="Sans-serif"/>
                <a:cs typeface="Times New Roman" panose="02020603050405020304" pitchFamily="18" charset="0"/>
              </a:rPr>
              <a:t>two clocks with different periods</a:t>
            </a:r>
            <a:r>
              <a:rPr lang="en-US" altLang="en-US" sz="2000" dirty="0">
                <a:latin typeface="Sans-serif"/>
                <a:cs typeface="Times New Roman" panose="02020603050405020304" pitchFamily="18" charset="0"/>
              </a:rPr>
              <a:t>, </a:t>
            </a:r>
            <a:r>
              <a:rPr lang="en-US" altLang="en-US" sz="2000" b="1" dirty="0">
                <a:latin typeface="Sans-serif"/>
                <a:cs typeface="Times New Roman" panose="02020603050405020304" pitchFamily="18" charset="0"/>
              </a:rPr>
              <a:t>T1</a:t>
            </a:r>
            <a:r>
              <a:rPr lang="en-US" altLang="en-US" sz="2000" dirty="0">
                <a:latin typeface="Sans-serif"/>
                <a:cs typeface="Times New Roman" panose="02020603050405020304" pitchFamily="18" charset="0"/>
              </a:rPr>
              <a:t> and </a:t>
            </a:r>
            <a:r>
              <a:rPr lang="en-US" altLang="en-US" sz="2000" b="1" dirty="0">
                <a:latin typeface="Sans-serif"/>
                <a:cs typeface="Times New Roman" panose="02020603050405020304" pitchFamily="18" charset="0"/>
              </a:rPr>
              <a:t>T2</a:t>
            </a:r>
            <a:r>
              <a:rPr lang="en-US" altLang="en-US" sz="2000" dirty="0">
                <a:latin typeface="Sans-serif"/>
                <a:cs typeface="Times New Roman" panose="02020603050405020304" pitchFamily="18" charset="0"/>
              </a:rPr>
              <a:t>.</a:t>
            </a: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Simple case. </a:t>
            </a: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W</a:t>
            </a:r>
            <a:r>
              <a:rPr lang="en-US" altLang="en-US" sz="2000" dirty="0" smtClean="0">
                <a:latin typeface="Sans-serif"/>
                <a:cs typeface="Times New Roman" panose="02020603050405020304" pitchFamily="18" charset="0"/>
              </a:rPr>
              <a:t>e </a:t>
            </a:r>
            <a:r>
              <a:rPr lang="en-US" altLang="en-US" sz="2000" b="1" dirty="0" smtClean="0">
                <a:latin typeface="Sans-serif"/>
                <a:cs typeface="Times New Roman" panose="02020603050405020304" pitchFamily="18" charset="0"/>
              </a:rPr>
              <a:t>connect two clocks </a:t>
            </a:r>
            <a:r>
              <a:rPr lang="en-US" altLang="en-US" sz="2000" dirty="0" smtClean="0">
                <a:latin typeface="Sans-serif"/>
                <a:cs typeface="Times New Roman" panose="02020603050405020304" pitchFamily="18" charset="0"/>
              </a:rPr>
              <a:t>with periods of </a:t>
            </a:r>
            <a:r>
              <a:rPr lang="en-US" altLang="en-US" sz="2000" b="1" dirty="0" smtClean="0">
                <a:latin typeface="Sans-serif"/>
                <a:cs typeface="Times New Roman" panose="02020603050405020304" pitchFamily="18" charset="0"/>
              </a:rPr>
              <a:t>T1</a:t>
            </a:r>
            <a:r>
              <a:rPr lang="en-US" altLang="en-US" sz="2000" dirty="0" smtClean="0">
                <a:latin typeface="Sans-serif"/>
                <a:cs typeface="Times New Roman" panose="02020603050405020304" pitchFamily="18" charset="0"/>
              </a:rPr>
              <a:t> and </a:t>
            </a:r>
            <a:r>
              <a:rPr lang="en-US" altLang="en-US" sz="2000" b="1" dirty="0" smtClean="0">
                <a:latin typeface="Sans-serif"/>
                <a:cs typeface="Times New Roman" panose="02020603050405020304" pitchFamily="18" charset="0"/>
              </a:rPr>
              <a:t>T2</a:t>
            </a:r>
            <a:r>
              <a:rPr lang="en-US" altLang="en-US" sz="2000" dirty="0" smtClean="0">
                <a:latin typeface="Sans-serif"/>
                <a:cs typeface="Times New Roman" panose="02020603050405020304" pitchFamily="18" charset="0"/>
              </a:rPr>
              <a:t> to the inputs</a:t>
            </a: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The inputs are both </a:t>
            </a:r>
            <a:r>
              <a:rPr lang="en-US" altLang="en-US" sz="2000" b="1" dirty="0" smtClean="0">
                <a:latin typeface="Sans-serif"/>
                <a:cs typeface="Times New Roman" panose="02020603050405020304" pitchFamily="18" charset="0"/>
              </a:rPr>
              <a:t>P=0.5</a:t>
            </a: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T</a:t>
            </a:r>
            <a:r>
              <a:rPr lang="en-US" altLang="en-US" sz="2000" dirty="0" smtClean="0">
                <a:latin typeface="Sans-serif"/>
                <a:cs typeface="Times New Roman" panose="02020603050405020304" pitchFamily="18" charset="0"/>
              </a:rPr>
              <a:t>he </a:t>
            </a:r>
            <a:r>
              <a:rPr lang="en-US" altLang="en-US" sz="2000" dirty="0">
                <a:latin typeface="Sans-serif"/>
                <a:cs typeface="Times New Roman" panose="02020603050405020304" pitchFamily="18" charset="0"/>
              </a:rPr>
              <a:t>expected output value is </a:t>
            </a:r>
            <a:r>
              <a:rPr lang="en-US" altLang="en-US" sz="2000" b="1" dirty="0">
                <a:latin typeface="Sans-serif"/>
                <a:cs typeface="Times New Roman" panose="02020603050405020304" pitchFamily="18" charset="0"/>
              </a:rPr>
              <a:t>Y=0.25</a:t>
            </a:r>
            <a:r>
              <a:rPr lang="en-US" altLang="en-US" sz="2000" dirty="0" smtClean="0">
                <a:latin typeface="Sans-serif"/>
                <a:cs typeface="Times New Roman" panose="02020603050405020304" pitchFamily="18" charset="0"/>
              </a:rPr>
              <a:t>.</a:t>
            </a: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We verify </a:t>
            </a:r>
            <a:r>
              <a:rPr lang="en-US" altLang="en-US" sz="2000" b="1" dirty="0" smtClean="0">
                <a:latin typeface="Sans-serif"/>
                <a:cs typeface="Times New Roman" panose="02020603050405020304" pitchFamily="18" charset="0"/>
              </a:rPr>
              <a:t>three different scenarios</a:t>
            </a:r>
            <a:r>
              <a:rPr lang="en-US" altLang="en-US" sz="2000" dirty="0" smtClean="0">
                <a:latin typeface="Sans-serif"/>
                <a:cs typeface="Times New Roman" panose="02020603050405020304" pitchFamily="18" charset="0"/>
              </a:rPr>
              <a:t>:</a:t>
            </a:r>
          </a:p>
          <a:p>
            <a:pPr marL="857250" lvl="3" indent="0">
              <a:buNone/>
            </a:pPr>
            <a:r>
              <a:rPr lang="en-US" altLang="en-US" dirty="0" smtClean="0">
                <a:latin typeface="Sans-serif"/>
                <a:cs typeface="Times New Roman" panose="02020603050405020304" pitchFamily="18" charset="0"/>
              </a:rPr>
              <a:t>		1</a:t>
            </a:r>
            <a:r>
              <a:rPr lang="en-US" altLang="en-US" dirty="0">
                <a:latin typeface="Sans-serif"/>
                <a:cs typeface="Times New Roman" panose="02020603050405020304" pitchFamily="18" charset="0"/>
              </a:rPr>
              <a:t>) T1=2ns, T2=3.5ns, </a:t>
            </a:r>
          </a:p>
          <a:p>
            <a:pPr marL="857250" lvl="3" indent="0">
              <a:buNone/>
            </a:pPr>
            <a:r>
              <a:rPr lang="en-US" altLang="en-US" dirty="0" smtClean="0">
                <a:latin typeface="Sans-serif"/>
                <a:cs typeface="Times New Roman" panose="02020603050405020304" pitchFamily="18" charset="0"/>
              </a:rPr>
              <a:t>		2</a:t>
            </a:r>
            <a:r>
              <a:rPr lang="en-US" altLang="en-US" dirty="0">
                <a:latin typeface="Sans-serif"/>
                <a:cs typeface="Times New Roman" panose="02020603050405020304" pitchFamily="18" charset="0"/>
              </a:rPr>
              <a:t>) T1=2ns, T2=3.2ns,</a:t>
            </a:r>
          </a:p>
          <a:p>
            <a:pPr marL="857250" lvl="3" indent="0">
              <a:buNone/>
            </a:pPr>
            <a:r>
              <a:rPr lang="en-US" altLang="en-US" dirty="0" smtClean="0">
                <a:latin typeface="Sans-serif"/>
                <a:cs typeface="Times New Roman" panose="02020603050405020304" pitchFamily="18" charset="0"/>
              </a:rPr>
              <a:t>		3</a:t>
            </a:r>
            <a:r>
              <a:rPr lang="en-US" altLang="en-US" dirty="0">
                <a:latin typeface="Sans-serif"/>
                <a:cs typeface="Times New Roman" panose="02020603050405020304" pitchFamily="18" charset="0"/>
              </a:rPr>
              <a:t>) T1=1.8ns, T2=3.2ns</a:t>
            </a:r>
            <a:r>
              <a:rPr lang="en-US" altLang="en-US" dirty="0" smtClean="0">
                <a:latin typeface="Sans-serif"/>
                <a:cs typeface="Times New Roman" panose="02020603050405020304" pitchFamily="18" charset="0"/>
              </a:rPr>
              <a:t>.</a:t>
            </a:r>
            <a:endParaRPr lang="en-US" altLang="en-US" dirty="0">
              <a:latin typeface="Sans-serif"/>
              <a:cs typeface="Times New Roman" panose="02020603050405020304" pitchFamily="18" charset="0"/>
            </a:endParaRPr>
          </a:p>
        </p:txBody>
      </p:sp>
    </p:spTree>
    <p:extLst>
      <p:ext uri="{BB962C8B-B14F-4D97-AF65-F5344CB8AC3E}">
        <p14:creationId xmlns:p14="http://schemas.microsoft.com/office/powerpoint/2010/main" val="917351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8077200" cy="457200"/>
          </a:xfrm>
        </p:spPr>
        <p:txBody>
          <a:bodyPr/>
          <a:lstStyle/>
          <a:p>
            <a:pPr algn="l"/>
            <a:r>
              <a:rPr lang="en-US" altLang="en-US" sz="2200" b="1" dirty="0"/>
              <a:t>Basic Stochastic Operations with polysynchronous inputs</a:t>
            </a:r>
          </a:p>
        </p:txBody>
      </p:sp>
      <p:sp>
        <p:nvSpPr>
          <p:cNvPr id="6147" name="Rectangle 3"/>
          <p:cNvSpPr>
            <a:spLocks noGrp="1" noChangeArrowheads="1"/>
          </p:cNvSpPr>
          <p:nvPr>
            <p:ph type="body" idx="1"/>
          </p:nvPr>
        </p:nvSpPr>
        <p:spPr>
          <a:xfrm>
            <a:off x="609600" y="750349"/>
            <a:ext cx="8077200" cy="5105400"/>
          </a:xfrm>
        </p:spPr>
        <p:txBody>
          <a:bodyPr/>
          <a:lstStyle/>
          <a:p>
            <a:pPr marL="1200150" lvl="3" indent="-342900">
              <a:buFont typeface="Arial" panose="020B0604020202020204" pitchFamily="34" charset="0"/>
              <a:buChar char="•"/>
            </a:pPr>
            <a:endParaRPr lang="en-US" altLang="en-US" sz="1600"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1600"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200"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r>
              <a:rPr lang="en-US" altLang="en-US" sz="2000" b="1" dirty="0" smtClean="0">
                <a:latin typeface="Sans-serif"/>
                <a:ea typeface="ＭＳ Ｐゴシック" panose="020B0600070205080204" pitchFamily="34" charset="-128"/>
              </a:rPr>
              <a:t>Temporal </a:t>
            </a:r>
            <a:r>
              <a:rPr lang="en-US" altLang="en-US" sz="2000" b="1" dirty="0">
                <a:latin typeface="Sans-serif"/>
                <a:ea typeface="ＭＳ Ｐゴシック" panose="020B0600070205080204" pitchFamily="34" charset="-128"/>
              </a:rPr>
              <a:t>misalignment of input values does </a:t>
            </a:r>
            <a:r>
              <a:rPr lang="en-US" altLang="en-US" sz="2000" b="1" dirty="0" smtClean="0">
                <a:latin typeface="Sans-serif"/>
                <a:ea typeface="ＭＳ Ｐゴシック" panose="020B0600070205080204" pitchFamily="34" charset="-128"/>
              </a:rPr>
              <a:t>not affect </a:t>
            </a:r>
            <a:r>
              <a:rPr lang="en-US" altLang="en-US" sz="2000" b="1" dirty="0">
                <a:latin typeface="Sans-serif"/>
                <a:ea typeface="ＭＳ Ｐゴシック" panose="020B0600070205080204" pitchFamily="34" charset="-128"/>
              </a:rPr>
              <a:t>the accuracy of the computation.</a:t>
            </a: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853" b="13562"/>
          <a:stretch/>
        </p:blipFill>
        <p:spPr>
          <a:xfrm>
            <a:off x="228600" y="933689"/>
            <a:ext cx="8859980" cy="97131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Shape 115"/>
          <p:cNvSpPr/>
          <p:nvPr/>
        </p:nvSpPr>
        <p:spPr>
          <a:xfrm>
            <a:off x="685800" y="1905000"/>
            <a:ext cx="8382000" cy="533400"/>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 sz="1800" i="0" u="none" strike="noStrike" cap="none" baseline="0" dirty="0" smtClean="0">
                <a:solidFill>
                  <a:schemeClr val="dk1"/>
                </a:solidFill>
                <a:latin typeface="Sans-serif"/>
                <a:ea typeface="Cambria"/>
                <a:cs typeface="Cambria"/>
                <a:sym typeface="Cambria"/>
              </a:rPr>
              <a:t>Fig </a:t>
            </a:r>
            <a:r>
              <a:rPr lang="en" sz="1800" dirty="0" smtClean="0">
                <a:solidFill>
                  <a:schemeClr val="dk1"/>
                </a:solidFill>
                <a:latin typeface="Sans-serif"/>
                <a:ea typeface="Cambria"/>
                <a:cs typeface="Cambria"/>
                <a:sym typeface="Cambria"/>
              </a:rPr>
              <a:t>7</a:t>
            </a:r>
            <a:r>
              <a:rPr lang="en" sz="1800" i="0" u="none" strike="noStrike" cap="none" baseline="0" dirty="0" smtClean="0">
                <a:solidFill>
                  <a:schemeClr val="dk1"/>
                </a:solidFill>
                <a:latin typeface="Sans-serif"/>
                <a:ea typeface="Cambria"/>
                <a:cs typeface="Cambria"/>
                <a:sym typeface="Cambria"/>
              </a:rPr>
              <a:t>. </a:t>
            </a:r>
            <a:r>
              <a:rPr lang="en-US" sz="1800" dirty="0">
                <a:solidFill>
                  <a:schemeClr val="dk1"/>
                </a:solidFill>
                <a:latin typeface="Sans-serif"/>
                <a:ea typeface="Cambria"/>
                <a:cs typeface="Cambria"/>
                <a:sym typeface="Cambria"/>
              </a:rPr>
              <a:t>Input clock signals and the corresponding output from connecting polysynchronous inputs to an AND gate.</a:t>
            </a:r>
            <a:endParaRPr lang="en" sz="1800" i="0" u="none" strike="noStrike" cap="none" baseline="0" dirty="0">
              <a:solidFill>
                <a:schemeClr val="dk1"/>
              </a:solidFill>
              <a:latin typeface="Sans-serif"/>
              <a:ea typeface="Cambria"/>
              <a:cs typeface="Cambria"/>
              <a:sym typeface="Cambria"/>
            </a:endParaRPr>
          </a:p>
        </p:txBody>
      </p:sp>
      <p:pic>
        <p:nvPicPr>
          <p:cNvPr id="6" name="Picture 5"/>
          <p:cNvPicPr>
            <a:picLocks noChangeAspect="1"/>
          </p:cNvPicPr>
          <p:nvPr/>
        </p:nvPicPr>
        <p:blipFill rotWithShape="1">
          <a:blip r:embed="rId5">
            <a:biLevel thresh="75000"/>
            <a:extLst>
              <a:ext uri="{BEBA8EAE-BF5A-486C-A8C5-ECC9F3942E4B}">
                <a14:imgProps xmlns:a14="http://schemas.microsoft.com/office/drawing/2010/main">
                  <a14:imgLayer r:embed="rId6">
                    <a14:imgEffect>
                      <a14:sharpenSoften amount="50000"/>
                    </a14:imgEffect>
                  </a14:imgLayer>
                </a14:imgProps>
              </a:ext>
            </a:extLst>
          </a:blip>
          <a:srcRect t="27448"/>
          <a:stretch/>
        </p:blipFill>
        <p:spPr>
          <a:xfrm>
            <a:off x="4156013" y="2629533"/>
            <a:ext cx="4575881" cy="2677710"/>
          </a:xfrm>
          <a:prstGeom prst="rect">
            <a:avLst/>
          </a:prstGeom>
        </p:spPr>
      </p:pic>
      <p:sp>
        <p:nvSpPr>
          <p:cNvPr id="7" name="Shape 115"/>
          <p:cNvSpPr/>
          <p:nvPr/>
        </p:nvSpPr>
        <p:spPr>
          <a:xfrm>
            <a:off x="152400" y="3177406"/>
            <a:ext cx="3962400" cy="2004194"/>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dirty="0" smtClean="0">
                <a:solidFill>
                  <a:schemeClr val="dk1"/>
                </a:solidFill>
                <a:latin typeface="Sans-serif"/>
                <a:ea typeface="Cambria"/>
                <a:cs typeface="Cambria"/>
                <a:sym typeface="Cambria"/>
              </a:rPr>
              <a:t>Table 1. </a:t>
            </a:r>
            <a:r>
              <a:rPr lang="en-US" sz="1800" b="1" dirty="0" smtClean="0">
                <a:solidFill>
                  <a:schemeClr val="dk1"/>
                </a:solidFill>
                <a:latin typeface="Sans-serif"/>
                <a:ea typeface="Cambria"/>
                <a:cs typeface="Cambria"/>
                <a:sym typeface="Cambria"/>
              </a:rPr>
              <a:t>Different </a:t>
            </a:r>
            <a:r>
              <a:rPr lang="en-US" sz="1800" b="1" dirty="0">
                <a:solidFill>
                  <a:schemeClr val="dk1"/>
                </a:solidFill>
                <a:latin typeface="Sans-serif"/>
                <a:ea typeface="Cambria"/>
                <a:cs typeface="Cambria"/>
                <a:sym typeface="Cambria"/>
              </a:rPr>
              <a:t>observed lengths of high pulses </a:t>
            </a:r>
            <a:r>
              <a:rPr lang="en-US" sz="1800" dirty="0">
                <a:solidFill>
                  <a:schemeClr val="dk1"/>
                </a:solidFill>
                <a:latin typeface="Sans-serif"/>
                <a:ea typeface="Cambria"/>
                <a:cs typeface="Cambria"/>
                <a:sym typeface="Cambria"/>
              </a:rPr>
              <a:t>at the output </a:t>
            </a:r>
            <a:r>
              <a:rPr lang="en-US" sz="1800" dirty="0" smtClean="0">
                <a:solidFill>
                  <a:schemeClr val="dk1"/>
                </a:solidFill>
                <a:latin typeface="Sans-serif"/>
                <a:ea typeface="Cambria"/>
                <a:cs typeface="Cambria"/>
                <a:sym typeface="Cambria"/>
              </a:rPr>
              <a:t>of the </a:t>
            </a:r>
            <a:r>
              <a:rPr lang="en-US" sz="1800" b="1" dirty="0">
                <a:solidFill>
                  <a:schemeClr val="dk1"/>
                </a:solidFill>
                <a:latin typeface="Sans-serif"/>
                <a:ea typeface="Cambria"/>
                <a:cs typeface="Cambria"/>
                <a:sym typeface="Cambria"/>
              </a:rPr>
              <a:t>AND</a:t>
            </a:r>
            <a:r>
              <a:rPr lang="en-US" sz="1800" dirty="0">
                <a:solidFill>
                  <a:schemeClr val="dk1"/>
                </a:solidFill>
                <a:latin typeface="Sans-serif"/>
                <a:ea typeface="Cambria"/>
                <a:cs typeface="Cambria"/>
                <a:sym typeface="Cambria"/>
              </a:rPr>
              <a:t> </a:t>
            </a:r>
            <a:r>
              <a:rPr lang="en-US" sz="1800" b="1" dirty="0">
                <a:solidFill>
                  <a:schemeClr val="dk1"/>
                </a:solidFill>
                <a:latin typeface="Sans-serif"/>
                <a:ea typeface="Cambria"/>
                <a:cs typeface="Cambria"/>
                <a:sym typeface="Cambria"/>
              </a:rPr>
              <a:t>gate</a:t>
            </a:r>
            <a:r>
              <a:rPr lang="en-US" sz="1800" dirty="0">
                <a:solidFill>
                  <a:schemeClr val="dk1"/>
                </a:solidFill>
                <a:latin typeface="Sans-serif"/>
                <a:ea typeface="Cambria"/>
                <a:cs typeface="Cambria"/>
                <a:sym typeface="Cambria"/>
              </a:rPr>
              <a:t> and the </a:t>
            </a:r>
            <a:r>
              <a:rPr lang="en-US" sz="1800" b="1" dirty="0">
                <a:solidFill>
                  <a:schemeClr val="dk1"/>
                </a:solidFill>
                <a:latin typeface="Sans-serif"/>
                <a:ea typeface="Cambria"/>
                <a:cs typeface="Cambria"/>
                <a:sym typeface="Cambria"/>
              </a:rPr>
              <a:t>number of occurrences of each </a:t>
            </a:r>
            <a:r>
              <a:rPr lang="en-US" sz="1800" b="1" dirty="0" smtClean="0">
                <a:solidFill>
                  <a:schemeClr val="dk1"/>
                </a:solidFill>
                <a:latin typeface="Sans-serif"/>
                <a:ea typeface="Cambria"/>
                <a:cs typeface="Cambria"/>
                <a:sym typeface="Cambria"/>
              </a:rPr>
              <a:t>one </a:t>
            </a:r>
            <a:r>
              <a:rPr lang="en-US" sz="1800" dirty="0" smtClean="0">
                <a:solidFill>
                  <a:schemeClr val="dk1"/>
                </a:solidFill>
                <a:latin typeface="Sans-serif"/>
                <a:ea typeface="Cambria"/>
                <a:cs typeface="Cambria"/>
                <a:sym typeface="Cambria"/>
              </a:rPr>
              <a:t>for </a:t>
            </a:r>
            <a:r>
              <a:rPr lang="en-US" sz="1800" b="1" dirty="0">
                <a:solidFill>
                  <a:schemeClr val="dk1"/>
                </a:solidFill>
                <a:latin typeface="Sans-serif"/>
                <a:ea typeface="Cambria"/>
                <a:cs typeface="Cambria"/>
                <a:sym typeface="Cambria"/>
              </a:rPr>
              <a:t>1000ns</a:t>
            </a:r>
            <a:r>
              <a:rPr lang="en-US" sz="1800" dirty="0">
                <a:solidFill>
                  <a:schemeClr val="dk1"/>
                </a:solidFill>
                <a:latin typeface="Sans-serif"/>
                <a:ea typeface="Cambria"/>
                <a:cs typeface="Cambria"/>
                <a:sym typeface="Cambria"/>
              </a:rPr>
              <a:t>.</a:t>
            </a:r>
            <a:endParaRPr lang="en" sz="1800" i="0" u="none" strike="noStrike" cap="none" baseline="0" dirty="0">
              <a:solidFill>
                <a:schemeClr val="dk1"/>
              </a:solidFill>
              <a:latin typeface="Sans-serif"/>
              <a:ea typeface="Cambria"/>
              <a:cs typeface="Cambria"/>
              <a:sym typeface="Cambria"/>
            </a:endParaRPr>
          </a:p>
        </p:txBody>
      </p:sp>
    </p:spTree>
    <p:extLst>
      <p:ext uri="{BB962C8B-B14F-4D97-AF65-F5344CB8AC3E}">
        <p14:creationId xmlns:p14="http://schemas.microsoft.com/office/powerpoint/2010/main" val="204793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62000" y="10668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Functionality of a </a:t>
            </a:r>
            <a:r>
              <a:rPr lang="en-US" altLang="en-US" sz="2000" b="1" dirty="0" smtClean="0">
                <a:latin typeface="Sans-serif"/>
                <a:cs typeface="Times New Roman" panose="02020603050405020304" pitchFamily="18" charset="0"/>
              </a:rPr>
              <a:t>MUX unit </a:t>
            </a:r>
            <a:r>
              <a:rPr lang="en-US" altLang="en-US" sz="2000" dirty="0" smtClean="0">
                <a:latin typeface="Sans-serif"/>
                <a:cs typeface="Times New Roman" panose="02020603050405020304" pitchFamily="18" charset="0"/>
              </a:rPr>
              <a:t>performing</a:t>
            </a:r>
            <a:r>
              <a:rPr lang="en-US" altLang="en-US" sz="2000" b="1" dirty="0" smtClean="0">
                <a:latin typeface="Sans-serif"/>
                <a:cs typeface="Times New Roman" panose="02020603050405020304" pitchFamily="18" charset="0"/>
              </a:rPr>
              <a:t> scaled addition </a:t>
            </a:r>
            <a:r>
              <a:rPr lang="en-US" altLang="en-US" sz="2000" dirty="0" smtClean="0">
                <a:latin typeface="Sans-serif"/>
                <a:cs typeface="Times New Roman" panose="02020603050405020304" pitchFamily="18" charset="0"/>
              </a:rPr>
              <a:t>with</a:t>
            </a:r>
            <a:r>
              <a:rPr lang="en-US" altLang="en-US" sz="2000" b="1" dirty="0" smtClean="0">
                <a:latin typeface="Sans-serif"/>
                <a:cs typeface="Times New Roman" panose="02020603050405020304" pitchFamily="18" charset="0"/>
              </a:rPr>
              <a:t> temporally misaligned inputs.</a:t>
            </a: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200"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smtClean="0">
                <a:latin typeface="Sans-serif"/>
                <a:ea typeface="ＭＳ Ｐゴシック" panose="020B0600070205080204" pitchFamily="34" charset="-128"/>
              </a:rPr>
              <a:t>The </a:t>
            </a:r>
            <a:r>
              <a:rPr lang="en-US" altLang="en-US" sz="2000" dirty="0">
                <a:latin typeface="Sans-serif"/>
                <a:ea typeface="ＭＳ Ｐゴシック" panose="020B0600070205080204" pitchFamily="34" charset="-128"/>
              </a:rPr>
              <a:t>measured output values are essentially </a:t>
            </a:r>
            <a:r>
              <a:rPr lang="en-US" altLang="en-US" sz="2000" b="1" dirty="0">
                <a:latin typeface="Sans-serif"/>
                <a:ea typeface="ＭＳ Ｐゴシック" panose="020B0600070205080204" pitchFamily="34" charset="-128"/>
              </a:rPr>
              <a:t>equal to the expected </a:t>
            </a:r>
            <a:r>
              <a:rPr lang="en-US" altLang="en-US" sz="2000" dirty="0">
                <a:latin typeface="Sans-serif"/>
                <a:ea typeface="ＭＳ Ｐゴシック" panose="020B0600070205080204" pitchFamily="34" charset="-128"/>
              </a:rPr>
              <a:t>output value of </a:t>
            </a:r>
            <a:r>
              <a:rPr lang="en-US" altLang="en-US" sz="2000" b="1" dirty="0" smtClean="0">
                <a:latin typeface="Sans-serif"/>
                <a:ea typeface="ＭＳ Ｐゴシック" panose="020B0600070205080204" pitchFamily="34" charset="-128"/>
              </a:rPr>
              <a:t>0.5</a:t>
            </a:r>
            <a:r>
              <a:rPr lang="en-US" altLang="en-US" sz="2000" dirty="0">
                <a:latin typeface="Sans-serif"/>
                <a:ea typeface="ＭＳ Ｐゴシック" panose="020B0600070205080204" pitchFamily="34" charset="-128"/>
              </a:rPr>
              <a:t> </a:t>
            </a:r>
            <a:r>
              <a:rPr lang="en-US" altLang="en-US" sz="2000" dirty="0" smtClean="0">
                <a:latin typeface="Sans-serif"/>
                <a:ea typeface="ＭＳ Ｐゴシック" panose="020B0600070205080204" pitchFamily="34" charset="-128"/>
              </a:rPr>
              <a:t>     </a:t>
            </a:r>
          </a:p>
          <a:p>
            <a:pPr marL="2686050" lvl="7" indent="0">
              <a:buNone/>
            </a:pPr>
            <a:r>
              <a:rPr lang="en-US" altLang="en-US" sz="2000" dirty="0" smtClean="0">
                <a:latin typeface="Sans-serif"/>
                <a:ea typeface="ＭＳ Ｐゴシック" panose="020B0600070205080204" pitchFamily="34" charset="-128"/>
              </a:rPr>
              <a:t>(0.5 + 0.5)/2=0.5</a:t>
            </a:r>
            <a:endParaRPr lang="en-US" altLang="en-US" sz="2000" dirty="0">
              <a:latin typeface="Sans-serif"/>
              <a:ea typeface="ＭＳ Ｐゴシック" panose="020B0600070205080204" pitchFamily="34" charset="-128"/>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p:txBody>
      </p:sp>
      <p:sp>
        <p:nvSpPr>
          <p:cNvPr id="6146" name="Rectangle 2"/>
          <p:cNvSpPr>
            <a:spLocks noGrp="1" noChangeArrowheads="1"/>
          </p:cNvSpPr>
          <p:nvPr>
            <p:ph type="title"/>
          </p:nvPr>
        </p:nvSpPr>
        <p:spPr>
          <a:xfrm>
            <a:off x="609600" y="228600"/>
            <a:ext cx="8001000" cy="457200"/>
          </a:xfrm>
        </p:spPr>
        <p:txBody>
          <a:bodyPr/>
          <a:lstStyle/>
          <a:p>
            <a:pPr algn="l"/>
            <a:r>
              <a:rPr lang="en-US" altLang="en-US" sz="2200" b="1" dirty="0"/>
              <a:t>Basic Stochastic Operations with polysynchronous inputs</a:t>
            </a:r>
          </a:p>
        </p:txBody>
      </p:sp>
      <p:sp>
        <p:nvSpPr>
          <p:cNvPr id="7" name="Shape 115"/>
          <p:cNvSpPr/>
          <p:nvPr/>
        </p:nvSpPr>
        <p:spPr>
          <a:xfrm>
            <a:off x="609600" y="2195180"/>
            <a:ext cx="8534400" cy="1070677"/>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2000" dirty="0" smtClean="0">
                <a:solidFill>
                  <a:schemeClr val="dk1"/>
                </a:solidFill>
                <a:latin typeface="Sans-serif"/>
                <a:ea typeface="Cambria"/>
                <a:cs typeface="Cambria"/>
                <a:sym typeface="Cambria"/>
              </a:rPr>
              <a:t>Table 2. The measured output of the </a:t>
            </a:r>
            <a:r>
              <a:rPr lang="en-US" sz="2000" b="1" dirty="0" smtClean="0">
                <a:solidFill>
                  <a:schemeClr val="dk1"/>
                </a:solidFill>
                <a:latin typeface="Sans-serif"/>
                <a:ea typeface="Cambria"/>
                <a:cs typeface="Cambria"/>
                <a:sym typeface="Cambria"/>
              </a:rPr>
              <a:t>MUX</a:t>
            </a:r>
            <a:r>
              <a:rPr lang="en-US" sz="2000" dirty="0" smtClean="0">
                <a:solidFill>
                  <a:schemeClr val="dk1"/>
                </a:solidFill>
                <a:latin typeface="Sans-serif"/>
                <a:ea typeface="Cambria"/>
                <a:cs typeface="Cambria"/>
                <a:sym typeface="Cambria"/>
              </a:rPr>
              <a:t> when </a:t>
            </a:r>
            <a:r>
              <a:rPr lang="en-US" sz="2000" b="1" dirty="0" smtClean="0">
                <a:solidFill>
                  <a:schemeClr val="dk1"/>
                </a:solidFill>
                <a:latin typeface="Sans-serif"/>
                <a:ea typeface="Cambria"/>
                <a:cs typeface="Cambria"/>
                <a:sym typeface="Cambria"/>
              </a:rPr>
              <a:t>three</a:t>
            </a:r>
            <a:r>
              <a:rPr lang="en-US" sz="2000" dirty="0" smtClean="0">
                <a:solidFill>
                  <a:schemeClr val="dk1"/>
                </a:solidFill>
                <a:latin typeface="Sans-serif"/>
                <a:ea typeface="Cambria"/>
                <a:cs typeface="Cambria"/>
                <a:sym typeface="Cambria"/>
              </a:rPr>
              <a:t> </a:t>
            </a:r>
            <a:r>
              <a:rPr lang="en-US" sz="2000" b="1" dirty="0" smtClean="0">
                <a:solidFill>
                  <a:schemeClr val="dk1"/>
                </a:solidFill>
                <a:latin typeface="Sans-serif"/>
                <a:ea typeface="Cambria"/>
                <a:cs typeface="Cambria"/>
                <a:sym typeface="Cambria"/>
              </a:rPr>
              <a:t>polysynchronous</a:t>
            </a:r>
            <a:r>
              <a:rPr lang="en-US" sz="2000" dirty="0" smtClean="0">
                <a:solidFill>
                  <a:schemeClr val="dk1"/>
                </a:solidFill>
                <a:latin typeface="Sans-serif"/>
                <a:ea typeface="Cambria"/>
                <a:cs typeface="Cambria"/>
                <a:sym typeface="Cambria"/>
              </a:rPr>
              <a:t> </a:t>
            </a:r>
            <a:r>
              <a:rPr lang="en-US" sz="2000" b="1" dirty="0" smtClean="0">
                <a:solidFill>
                  <a:schemeClr val="dk1"/>
                </a:solidFill>
                <a:latin typeface="Sans-serif"/>
                <a:ea typeface="Cambria"/>
                <a:cs typeface="Cambria"/>
                <a:sym typeface="Cambria"/>
              </a:rPr>
              <a:t>clocks</a:t>
            </a:r>
            <a:r>
              <a:rPr lang="en-US" sz="2000" dirty="0" smtClean="0">
                <a:solidFill>
                  <a:schemeClr val="dk1"/>
                </a:solidFill>
                <a:latin typeface="Sans-serif"/>
                <a:ea typeface="Cambria"/>
                <a:cs typeface="Cambria"/>
                <a:sym typeface="Cambria"/>
              </a:rPr>
              <a:t> with </a:t>
            </a:r>
            <a:r>
              <a:rPr lang="en-US" sz="2000" b="1" dirty="0" smtClean="0">
                <a:solidFill>
                  <a:schemeClr val="dk1"/>
                </a:solidFill>
                <a:latin typeface="Sans-serif"/>
                <a:ea typeface="Cambria"/>
                <a:cs typeface="Cambria"/>
                <a:sym typeface="Cambria"/>
              </a:rPr>
              <a:t>distinct periods </a:t>
            </a:r>
            <a:r>
              <a:rPr lang="en-US" sz="2000" dirty="0" smtClean="0">
                <a:solidFill>
                  <a:schemeClr val="dk1"/>
                </a:solidFill>
                <a:latin typeface="Sans-serif"/>
                <a:ea typeface="Cambria"/>
                <a:cs typeface="Cambria"/>
                <a:sym typeface="Cambria"/>
              </a:rPr>
              <a:t>are connected to its inputs for </a:t>
            </a:r>
            <a:r>
              <a:rPr lang="en-US" sz="2000" b="1" dirty="0" smtClean="0">
                <a:solidFill>
                  <a:schemeClr val="dk1"/>
                </a:solidFill>
                <a:latin typeface="Sans-serif"/>
                <a:ea typeface="Cambria"/>
                <a:cs typeface="Cambria"/>
                <a:sym typeface="Cambria"/>
              </a:rPr>
              <a:t>1000ns</a:t>
            </a:r>
            <a:r>
              <a:rPr lang="en-US" sz="2000" dirty="0" smtClean="0">
                <a:solidFill>
                  <a:schemeClr val="dk1"/>
                </a:solidFill>
                <a:latin typeface="Sans-serif"/>
                <a:ea typeface="Cambria"/>
                <a:cs typeface="Cambria"/>
                <a:sym typeface="Cambria"/>
              </a:rPr>
              <a:t>.</a:t>
            </a:r>
            <a:endParaRPr lang="en" sz="2000" i="0" u="none" strike="noStrike" cap="none" baseline="0" dirty="0">
              <a:solidFill>
                <a:schemeClr val="dk1"/>
              </a:solidFill>
              <a:latin typeface="Sans-serif"/>
              <a:ea typeface="Cambria"/>
              <a:cs typeface="Cambria"/>
              <a:sym typeface="Cambria"/>
            </a:endParaRPr>
          </a:p>
        </p:txBody>
      </p:sp>
      <p:graphicFrame>
        <p:nvGraphicFramePr>
          <p:cNvPr id="6" name="Table 5"/>
          <p:cNvGraphicFramePr>
            <a:graphicFrameLocks noGrp="1"/>
          </p:cNvGraphicFramePr>
          <p:nvPr>
            <p:extLst>
              <p:ext uri="{D42A27DB-BD31-4B8C-83A1-F6EECF244321}">
                <p14:modId xmlns:p14="http://schemas.microsoft.com/office/powerpoint/2010/main" val="3817832673"/>
              </p:ext>
            </p:extLst>
          </p:nvPr>
        </p:nvGraphicFramePr>
        <p:xfrm>
          <a:off x="1371600" y="3073108"/>
          <a:ext cx="6858000" cy="1645920"/>
        </p:xfrm>
        <a:graphic>
          <a:graphicData uri="http://schemas.openxmlformats.org/drawingml/2006/table">
            <a:tbl>
              <a:tblPr firstRow="1" bandRow="1">
                <a:tableStyleId>{D7AC3CCA-C797-4891-BE02-D94E43425B78}</a:tableStyleId>
              </a:tblPr>
              <a:tblGrid>
                <a:gridCol w="1005840"/>
                <a:gridCol w="1005840"/>
                <a:gridCol w="1005840"/>
                <a:gridCol w="1280160"/>
                <a:gridCol w="1280160"/>
                <a:gridCol w="1280160"/>
              </a:tblGrid>
              <a:tr h="0">
                <a:tc>
                  <a:txBody>
                    <a:bodyPr/>
                    <a:lstStyle/>
                    <a:p>
                      <a:pPr algn="ctr"/>
                      <a:r>
                        <a:rPr lang="en-US" sz="1800" b="1" dirty="0" smtClean="0">
                          <a:latin typeface="Cambria" panose="02040503050406030204" pitchFamily="18" charset="0"/>
                          <a:cs typeface="Times New Roman" panose="02020603050405020304" pitchFamily="18" charset="0"/>
                        </a:rPr>
                        <a:t>T1(ns)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T2(ns)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T3(ns)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Total</a:t>
                      </a:r>
                      <a:r>
                        <a:rPr lang="en-US" sz="1800" b="1" baseline="0" dirty="0" smtClean="0">
                          <a:latin typeface="Cambria" panose="02040503050406030204" pitchFamily="18" charset="0"/>
                          <a:cs typeface="Times New Roman" panose="02020603050405020304" pitchFamily="18" charset="0"/>
                        </a:rPr>
                        <a:t> </a:t>
                      </a:r>
                    </a:p>
                    <a:p>
                      <a:pPr algn="ctr"/>
                      <a:r>
                        <a:rPr lang="en-US" sz="1800" b="1" baseline="0" dirty="0" smtClean="0">
                          <a:latin typeface="Cambria" panose="02040503050406030204" pitchFamily="18" charset="0"/>
                          <a:cs typeface="Times New Roman" panose="02020603050405020304" pitchFamily="18" charset="0"/>
                        </a:rPr>
                        <a:t>High Time</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Measured</a:t>
                      </a:r>
                      <a:r>
                        <a:rPr lang="en-US" sz="1800" b="1" baseline="0" dirty="0" smtClean="0">
                          <a:latin typeface="Cambria" panose="02040503050406030204" pitchFamily="18" charset="0"/>
                          <a:cs typeface="Times New Roman" panose="02020603050405020304" pitchFamily="18" charset="0"/>
                        </a:rPr>
                        <a:t> Output</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Expected</a:t>
                      </a:r>
                      <a:r>
                        <a:rPr lang="en-US" sz="1800" b="1" baseline="0" dirty="0" smtClean="0">
                          <a:latin typeface="Cambria" panose="02040503050406030204" pitchFamily="18" charset="0"/>
                          <a:cs typeface="Times New Roman" panose="02020603050405020304" pitchFamily="18" charset="0"/>
                        </a:rPr>
                        <a:t> Output</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2.00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1.80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3.75</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499.43</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0.499</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1.90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2.63</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2.12</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500.21</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3.20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1.60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498.80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0.499</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2.87</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2.43</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2.10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499.23</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0.499</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05597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62000" y="1066800"/>
            <a:ext cx="7772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r>
              <a:rPr lang="en-US" altLang="en-US" sz="2200" b="1" dirty="0" smtClean="0">
                <a:latin typeface="Sans-serif"/>
                <a:cs typeface="Times New Roman" panose="02020603050405020304" pitchFamily="18" charset="0"/>
              </a:rPr>
              <a:t>General case.</a:t>
            </a: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Results are based on bit streams of length </a:t>
            </a:r>
            <a:r>
              <a:rPr lang="en-US" altLang="en-US" sz="2000" b="1" dirty="0" smtClean="0">
                <a:latin typeface="Sans-serif"/>
                <a:cs typeface="Times New Roman" panose="02020603050405020304" pitchFamily="18" charset="0"/>
              </a:rPr>
              <a:t>1024</a:t>
            </a:r>
            <a:r>
              <a:rPr lang="en-US" altLang="en-US" sz="2000" dirty="0" smtClean="0">
                <a:latin typeface="Sans-serif"/>
                <a:cs typeface="Times New Roman" panose="02020603050405020304" pitchFamily="18" charset="0"/>
              </a:rPr>
              <a:t>, generated with </a:t>
            </a:r>
            <a:r>
              <a:rPr lang="en-US" altLang="en-US" sz="2000" b="1" dirty="0" smtClean="0">
                <a:latin typeface="Sans-serif"/>
                <a:cs typeface="Times New Roman" panose="02020603050405020304" pitchFamily="18" charset="0"/>
              </a:rPr>
              <a:t>32-bit LFSRs</a:t>
            </a:r>
            <a:r>
              <a:rPr lang="en-US" altLang="en-US" sz="2000" dirty="0" smtClean="0">
                <a:latin typeface="Sans-serif"/>
                <a:cs typeface="Times New Roman" panose="02020603050405020304" pitchFamily="18" charset="0"/>
              </a:rPr>
              <a:t>.</a:t>
            </a:r>
            <a:endParaRPr lang="en-US" altLang="en-US" sz="2000"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In </a:t>
            </a:r>
            <a:r>
              <a:rPr lang="en-US" altLang="en-US" sz="2000" dirty="0">
                <a:latin typeface="Sans-serif"/>
                <a:cs typeface="Times New Roman" panose="02020603050405020304" pitchFamily="18" charset="0"/>
              </a:rPr>
              <a:t>spite of the polysynchronous clocking</a:t>
            </a:r>
            <a:r>
              <a:rPr lang="en-US" altLang="en-US" sz="2000" b="1" dirty="0">
                <a:latin typeface="Sans-serif"/>
                <a:cs typeface="Times New Roman" panose="02020603050405020304" pitchFamily="18" charset="0"/>
              </a:rPr>
              <a:t>, the results are accurate</a:t>
            </a:r>
            <a:r>
              <a:rPr lang="en-US" altLang="en-US" sz="2000" dirty="0">
                <a:latin typeface="Sans-serif"/>
                <a:cs typeface="Times New Roman" panose="02020603050405020304" pitchFamily="18" charset="0"/>
              </a:rPr>
              <a:t> to within the </a:t>
            </a:r>
            <a:r>
              <a:rPr lang="en-US" altLang="en-US" sz="2000" b="1" dirty="0">
                <a:latin typeface="Sans-serif"/>
                <a:cs typeface="Times New Roman" panose="02020603050405020304" pitchFamily="18" charset="0"/>
              </a:rPr>
              <a:t>error bound expected</a:t>
            </a:r>
            <a:r>
              <a:rPr lang="en-US" altLang="en-US" sz="2000" dirty="0">
                <a:latin typeface="Sans-serif"/>
                <a:cs typeface="Times New Roman" panose="02020603050405020304" pitchFamily="18" charset="0"/>
              </a:rPr>
              <a:t> for stochastic </a:t>
            </a:r>
            <a:r>
              <a:rPr lang="en-US" altLang="en-US" sz="2000" dirty="0" smtClean="0">
                <a:latin typeface="Sans-serif"/>
                <a:cs typeface="Times New Roman" panose="02020603050405020304" pitchFamily="18" charset="0"/>
              </a:rPr>
              <a:t>computation</a:t>
            </a:r>
            <a:r>
              <a:rPr lang="en-US" altLang="en-US" sz="2000" dirty="0">
                <a:latin typeface="Sans-serif"/>
                <a:cs typeface="Times New Roman" panose="02020603050405020304" pitchFamily="18" charset="0"/>
              </a:rPr>
              <a:t>.	</a:t>
            </a:r>
          </a:p>
        </p:txBody>
      </p:sp>
      <p:sp>
        <p:nvSpPr>
          <p:cNvPr id="6146" name="Rectangle 2"/>
          <p:cNvSpPr>
            <a:spLocks noGrp="1" noChangeArrowheads="1"/>
          </p:cNvSpPr>
          <p:nvPr>
            <p:ph type="title"/>
          </p:nvPr>
        </p:nvSpPr>
        <p:spPr>
          <a:xfrm>
            <a:off x="609600" y="228600"/>
            <a:ext cx="8010700" cy="457200"/>
          </a:xfrm>
        </p:spPr>
        <p:txBody>
          <a:bodyPr/>
          <a:lstStyle/>
          <a:p>
            <a:pPr algn="l"/>
            <a:r>
              <a:rPr lang="en-US" altLang="en-US" sz="2200" b="1" dirty="0"/>
              <a:t>Basic Stochastic Operations with polysynchronous inputs</a:t>
            </a:r>
          </a:p>
        </p:txBody>
      </p:sp>
      <p:sp>
        <p:nvSpPr>
          <p:cNvPr id="7" name="Shape 115"/>
          <p:cNvSpPr/>
          <p:nvPr/>
        </p:nvSpPr>
        <p:spPr>
          <a:xfrm>
            <a:off x="466900" y="1710623"/>
            <a:ext cx="8153400" cy="956377"/>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2000" dirty="0" smtClean="0">
                <a:solidFill>
                  <a:schemeClr val="dk1"/>
                </a:solidFill>
                <a:latin typeface="Sans-serif"/>
                <a:ea typeface="Cambria"/>
                <a:cs typeface="Cambria"/>
                <a:sym typeface="Cambria"/>
              </a:rPr>
              <a:t>Table 3</a:t>
            </a:r>
            <a:r>
              <a:rPr lang="en-US" sz="2000" dirty="0">
                <a:solidFill>
                  <a:schemeClr val="dk1"/>
                </a:solidFill>
                <a:latin typeface="Sans-serif"/>
                <a:ea typeface="Cambria"/>
                <a:cs typeface="Cambria"/>
                <a:sym typeface="Cambria"/>
              </a:rPr>
              <a:t>. Stochastic </a:t>
            </a:r>
            <a:r>
              <a:rPr lang="en-US" sz="2000" b="1" dirty="0">
                <a:solidFill>
                  <a:schemeClr val="dk1"/>
                </a:solidFill>
                <a:latin typeface="Sans-serif"/>
                <a:ea typeface="Cambria"/>
                <a:cs typeface="Cambria"/>
                <a:sym typeface="Cambria"/>
              </a:rPr>
              <a:t>multiplication</a:t>
            </a:r>
            <a:r>
              <a:rPr lang="en-US" sz="2000" dirty="0">
                <a:solidFill>
                  <a:schemeClr val="dk1"/>
                </a:solidFill>
                <a:latin typeface="Sans-serif"/>
                <a:ea typeface="Cambria"/>
                <a:cs typeface="Cambria"/>
                <a:sym typeface="Cambria"/>
              </a:rPr>
              <a:t> and </a:t>
            </a:r>
            <a:r>
              <a:rPr lang="en-US" sz="2000" b="1" dirty="0">
                <a:solidFill>
                  <a:schemeClr val="dk1"/>
                </a:solidFill>
                <a:latin typeface="Sans-serif"/>
                <a:ea typeface="Cambria"/>
                <a:cs typeface="Cambria"/>
                <a:sym typeface="Cambria"/>
              </a:rPr>
              <a:t>scaled addition</a:t>
            </a:r>
            <a:r>
              <a:rPr lang="en-US" sz="2000" dirty="0">
                <a:solidFill>
                  <a:schemeClr val="dk1"/>
                </a:solidFill>
                <a:latin typeface="Sans-serif"/>
                <a:ea typeface="Cambria"/>
                <a:cs typeface="Cambria"/>
                <a:sym typeface="Cambria"/>
              </a:rPr>
              <a:t>, using </a:t>
            </a:r>
            <a:r>
              <a:rPr lang="en-US" sz="2000" dirty="0" smtClean="0">
                <a:solidFill>
                  <a:schemeClr val="dk1"/>
                </a:solidFill>
                <a:latin typeface="Sans-serif"/>
                <a:ea typeface="Cambria"/>
                <a:cs typeface="Cambria"/>
                <a:sym typeface="Cambria"/>
              </a:rPr>
              <a:t>an AND </a:t>
            </a:r>
            <a:r>
              <a:rPr lang="en-US" sz="2000" dirty="0">
                <a:solidFill>
                  <a:schemeClr val="dk1"/>
                </a:solidFill>
                <a:latin typeface="Sans-serif"/>
                <a:ea typeface="Cambria"/>
                <a:cs typeface="Cambria"/>
                <a:sym typeface="Cambria"/>
              </a:rPr>
              <a:t>gate and a </a:t>
            </a:r>
            <a:r>
              <a:rPr lang="en-US" sz="2000" dirty="0" smtClean="0">
                <a:solidFill>
                  <a:schemeClr val="dk1"/>
                </a:solidFill>
                <a:latin typeface="Sans-serif"/>
                <a:ea typeface="Cambria"/>
                <a:cs typeface="Cambria"/>
                <a:sym typeface="Cambria"/>
              </a:rPr>
              <a:t>MUX, </a:t>
            </a:r>
            <a:r>
              <a:rPr lang="en-US" sz="2000" dirty="0">
                <a:solidFill>
                  <a:schemeClr val="dk1"/>
                </a:solidFill>
                <a:latin typeface="Sans-serif"/>
                <a:ea typeface="Cambria"/>
                <a:cs typeface="Cambria"/>
                <a:sym typeface="Cambria"/>
              </a:rPr>
              <a:t>with </a:t>
            </a:r>
            <a:r>
              <a:rPr lang="en-US" sz="2000" b="1" dirty="0">
                <a:solidFill>
                  <a:schemeClr val="dk1"/>
                </a:solidFill>
                <a:latin typeface="Sans-serif"/>
                <a:ea typeface="Cambria"/>
                <a:cs typeface="Cambria"/>
                <a:sym typeface="Cambria"/>
              </a:rPr>
              <a:t>inputs </a:t>
            </a:r>
            <a:r>
              <a:rPr lang="en-US" sz="2000" b="1" dirty="0" smtClean="0">
                <a:solidFill>
                  <a:schemeClr val="dk1"/>
                </a:solidFill>
                <a:latin typeface="Sans-serif"/>
                <a:ea typeface="Cambria"/>
                <a:cs typeface="Cambria"/>
                <a:sym typeface="Cambria"/>
              </a:rPr>
              <a:t>generated by unsynchronized </a:t>
            </a:r>
            <a:r>
              <a:rPr lang="en-US" sz="2000" b="1" dirty="0">
                <a:solidFill>
                  <a:schemeClr val="dk1"/>
                </a:solidFill>
                <a:latin typeface="Sans-serif"/>
                <a:ea typeface="Cambria"/>
                <a:cs typeface="Cambria"/>
                <a:sym typeface="Cambria"/>
              </a:rPr>
              <a:t>SNGs</a:t>
            </a:r>
            <a:r>
              <a:rPr lang="en-US" sz="2000" dirty="0">
                <a:solidFill>
                  <a:schemeClr val="dk1"/>
                </a:solidFill>
                <a:latin typeface="Sans-serif"/>
                <a:ea typeface="Cambria"/>
                <a:cs typeface="Cambria"/>
                <a:sym typeface="Cambria"/>
              </a:rPr>
              <a:t>.</a:t>
            </a:r>
            <a:endParaRPr lang="en" sz="2000" i="0" u="none" strike="noStrike" cap="none" baseline="0" dirty="0">
              <a:solidFill>
                <a:schemeClr val="dk1"/>
              </a:solidFill>
              <a:latin typeface="Sans-serif"/>
              <a:ea typeface="Cambria"/>
              <a:cs typeface="Cambria"/>
              <a:sym typeface="Cambria"/>
            </a:endParaRPr>
          </a:p>
        </p:txBody>
      </p:sp>
      <p:graphicFrame>
        <p:nvGraphicFramePr>
          <p:cNvPr id="6" name="Table 5"/>
          <p:cNvGraphicFramePr>
            <a:graphicFrameLocks noGrp="1"/>
          </p:cNvGraphicFramePr>
          <p:nvPr>
            <p:extLst>
              <p:ext uri="{D42A27DB-BD31-4B8C-83A1-F6EECF244321}">
                <p14:modId xmlns:p14="http://schemas.microsoft.com/office/powerpoint/2010/main" val="1920204429"/>
              </p:ext>
            </p:extLst>
          </p:nvPr>
        </p:nvGraphicFramePr>
        <p:xfrm>
          <a:off x="762000" y="2487863"/>
          <a:ext cx="7772400" cy="1645920"/>
        </p:xfrm>
        <a:graphic>
          <a:graphicData uri="http://schemas.openxmlformats.org/drawingml/2006/table">
            <a:tbl>
              <a:tblPr firstRow="1" bandRow="1">
                <a:tableStyleId>{D7AC3CCA-C797-4891-BE02-D94E43425B78}</a:tableStyleId>
              </a:tblPr>
              <a:tblGrid>
                <a:gridCol w="822960"/>
                <a:gridCol w="822960"/>
                <a:gridCol w="822960"/>
                <a:gridCol w="822960"/>
                <a:gridCol w="822960"/>
                <a:gridCol w="914400"/>
                <a:gridCol w="914400"/>
                <a:gridCol w="914400"/>
                <a:gridCol w="914400"/>
              </a:tblGrid>
              <a:tr h="0">
                <a:tc>
                  <a:txBody>
                    <a:bodyPr/>
                    <a:lstStyle/>
                    <a:p>
                      <a:pPr algn="ct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baseline="0" dirty="0" smtClean="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baseline="0" dirty="0" smtClean="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b="1" dirty="0" smtClean="0">
                          <a:latin typeface="Cambria" panose="02040503050406030204" pitchFamily="18" charset="0"/>
                          <a:cs typeface="Times New Roman" panose="02020603050405020304" pitchFamily="18" charset="0"/>
                        </a:rPr>
                        <a:t>AND</a:t>
                      </a:r>
                      <a:r>
                        <a:rPr lang="en-US" sz="1800" b="1" baseline="0" dirty="0" smtClean="0">
                          <a:latin typeface="Cambria" panose="02040503050406030204" pitchFamily="18" charset="0"/>
                          <a:cs typeface="Times New Roman" panose="02020603050405020304" pitchFamily="18" charset="0"/>
                        </a:rPr>
                        <a:t> Output</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b="1" dirty="0" smtClean="0">
                          <a:latin typeface="Cambria" panose="02040503050406030204" pitchFamily="18" charset="0"/>
                          <a:cs typeface="Times New Roman" panose="02020603050405020304" pitchFamily="18" charset="0"/>
                        </a:rPr>
                        <a:t>MUX Output</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In1</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T1(ns)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In2</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baseline="0" dirty="0" smtClean="0">
                          <a:latin typeface="Cambria" panose="02040503050406030204" pitchFamily="18" charset="0"/>
                          <a:cs typeface="Times New Roman" panose="02020603050405020304" pitchFamily="18" charset="0"/>
                        </a:rPr>
                        <a:t>T2(ns)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baseline="0" dirty="0" smtClean="0">
                          <a:latin typeface="Cambria" panose="02040503050406030204" pitchFamily="18" charset="0"/>
                          <a:cs typeface="Times New Roman" panose="02020603050405020304" pitchFamily="18" charset="0"/>
                        </a:rPr>
                        <a:t>T3(ns)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Meas.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Expec.</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Meas.</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Expec.</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0.50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2.10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2.30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0.247</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0.250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0.502</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0.500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0.35</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2.82</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0.66</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3.11</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3.68</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0.237</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0.231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0.498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0.27</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2.81</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0.48</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2.36</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3.61</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0.128</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0.375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800" b="1" dirty="0" smtClean="0">
                          <a:latin typeface="Cambria" panose="02040503050406030204" pitchFamily="18" charset="0"/>
                          <a:cs typeface="Times New Roman" panose="02020603050405020304" pitchFamily="18" charset="0"/>
                        </a:rPr>
                        <a:t>0.18</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1.60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0.53</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3.70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2.20</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0.096</a:t>
                      </a:r>
                      <a:endParaRPr lang="en-US" sz="1800" b="1" dirty="0">
                        <a:latin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ambria" panose="02040503050406030204" pitchFamily="18" charset="0"/>
                          <a:cs typeface="Times New Roman" panose="02020603050405020304" pitchFamily="18" charset="0"/>
                        </a:rPr>
                        <a:t>0.355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5119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23341" y="9906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p:txBody>
      </p:sp>
      <p:sp>
        <p:nvSpPr>
          <p:cNvPr id="6146" name="Rectangle 2"/>
          <p:cNvSpPr>
            <a:spLocks noGrp="1" noChangeArrowheads="1"/>
          </p:cNvSpPr>
          <p:nvPr>
            <p:ph type="title"/>
          </p:nvPr>
        </p:nvSpPr>
        <p:spPr>
          <a:xfrm>
            <a:off x="609600" y="228600"/>
            <a:ext cx="7772400" cy="457200"/>
          </a:xfrm>
        </p:spPr>
        <p:txBody>
          <a:bodyPr/>
          <a:lstStyle/>
          <a:p>
            <a:pPr algn="l"/>
            <a:r>
              <a:rPr lang="en-US" altLang="en-US" sz="2400" b="1" dirty="0"/>
              <a:t>Stochastic Circuits with Polysynchronous Inputs</a:t>
            </a:r>
          </a:p>
        </p:txBody>
      </p:sp>
      <mc:AlternateContent xmlns:mc="http://schemas.openxmlformats.org/markup-compatibility/2006" xmlns:a14="http://schemas.microsoft.com/office/drawing/2010/main">
        <mc:Choice Requires="a14">
          <p:sp>
            <p:nvSpPr>
              <p:cNvPr id="7" name="Shape 115"/>
              <p:cNvSpPr/>
              <p:nvPr/>
            </p:nvSpPr>
            <p:spPr>
              <a:xfrm>
                <a:off x="0" y="3268803"/>
                <a:ext cx="4952999" cy="795234"/>
              </a:xfrm>
              <a:prstGeom prst="rect">
                <a:avLst/>
              </a:prstGeom>
              <a:noFill/>
              <a:ln>
                <a:noFill/>
              </a:ln>
            </p:spPr>
            <p:txBody>
              <a:bodyPr lIns="91425" tIns="45700" rIns="91425" bIns="45700" anchor="t" anchorCtr="0">
                <a:noAutofit/>
              </a:bodyPr>
              <a:lstStyle/>
              <a:p>
                <a:pPr eaLnBrk="1" hangingPunct="1">
                  <a:spcBef>
                    <a:spcPct val="30000"/>
                  </a:spcBef>
                  <a:defRPr/>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d>
                        <m:dPr>
                          <m:begChr m:val="|"/>
                          <m:endChr m:val="|"/>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1</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1</m:t>
                              </m:r>
                            </m:sub>
                          </m:sSub>
                        </m:e>
                      </m:d>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d>
                        <m:dPr>
                          <m:begChr m:val="|"/>
                          <m:endChr m:val="|"/>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1</m:t>
                              </m:r>
                              <m:r>
                                <a:rPr lang="en-US" sz="1600" i="1">
                                  <a:latin typeface="Cambria Math" panose="02040503050406030204" pitchFamily="18" charset="0"/>
                                </a:rPr>
                                <m:t>,</m:t>
                              </m:r>
                              <m:r>
                                <a:rPr lang="en-US" sz="1600" i="1">
                                  <a:latin typeface="Cambria Math" panose="02040503050406030204" pitchFamily="18" charset="0"/>
                                </a:rPr>
                                <m:t>𝑗</m:t>
                              </m:r>
                            </m:sub>
                          </m:sSub>
                        </m:e>
                      </m:d>
                      <m:r>
                        <a:rPr lang="en-US" sz="1600" i="1">
                          <a:latin typeface="Cambria Math" panose="02040503050406030204" pitchFamily="18" charset="0"/>
                          <a:ea typeface="Cambria Math" panose="02040503050406030204" pitchFamily="18" charset="0"/>
                        </a:rPr>
                        <m:t>)</m:t>
                      </m:r>
                    </m:oMath>
                  </m:oMathPara>
                </a14:m>
                <a:endParaRPr lang="en-US" sz="1600" dirty="0" smtClean="0">
                  <a:solidFill>
                    <a:schemeClr val="dk1"/>
                  </a:solidFill>
                  <a:latin typeface="Sans-serif"/>
                  <a:ea typeface="Cambria"/>
                  <a:cs typeface="Cambria"/>
                  <a:sym typeface="Cambria"/>
                </a:endParaRPr>
              </a:p>
              <a:p>
                <a:pPr lvl="0" algn="ctr">
                  <a:spcBef>
                    <a:spcPts val="0"/>
                  </a:spcBef>
                  <a:spcAft>
                    <a:spcPts val="0"/>
                  </a:spcAft>
                  <a:buSzPct val="25000"/>
                </a:pPr>
                <a:endParaRPr lang="en-US" sz="1800" dirty="0" smtClean="0">
                  <a:solidFill>
                    <a:schemeClr val="dk1"/>
                  </a:solidFill>
                  <a:latin typeface="Sans-serif"/>
                  <a:ea typeface="Cambria"/>
                  <a:cs typeface="Cambria"/>
                  <a:sym typeface="Cambria"/>
                </a:endParaRPr>
              </a:p>
              <a:p>
                <a:pPr lvl="0" algn="ctr">
                  <a:spcBef>
                    <a:spcPts val="0"/>
                  </a:spcBef>
                  <a:spcAft>
                    <a:spcPts val="0"/>
                  </a:spcAft>
                  <a:buSzPct val="25000"/>
                </a:pPr>
                <a:r>
                  <a:rPr lang="en-US" sz="1800" dirty="0" smtClean="0">
                    <a:solidFill>
                      <a:schemeClr val="dk1"/>
                    </a:solidFill>
                    <a:latin typeface="Sans-serif"/>
                    <a:ea typeface="Cambria"/>
                    <a:cs typeface="Cambria"/>
                    <a:sym typeface="Cambria"/>
                  </a:rPr>
                  <a:t>Fig</a:t>
                </a:r>
                <a:r>
                  <a:rPr lang="en-US" sz="1800" dirty="0">
                    <a:solidFill>
                      <a:schemeClr val="dk1"/>
                    </a:solidFill>
                    <a:latin typeface="Sans-serif"/>
                    <a:ea typeface="Cambria"/>
                    <a:cs typeface="Cambria"/>
                    <a:sym typeface="Cambria"/>
                  </a:rPr>
                  <a:t>. </a:t>
                </a:r>
                <a:r>
                  <a:rPr lang="en-US" sz="1800" dirty="0" smtClean="0">
                    <a:solidFill>
                      <a:schemeClr val="dk1"/>
                    </a:solidFill>
                    <a:latin typeface="Sans-serif"/>
                    <a:ea typeface="Cambria"/>
                    <a:cs typeface="Cambria"/>
                    <a:sym typeface="Cambria"/>
                  </a:rPr>
                  <a:t>8</a:t>
                </a:r>
                <a:r>
                  <a:rPr lang="en-US" sz="1800" dirty="0">
                    <a:solidFill>
                      <a:schemeClr val="dk1"/>
                    </a:solidFill>
                    <a:latin typeface="Sans-serif"/>
                    <a:ea typeface="Cambria"/>
                    <a:cs typeface="Cambria"/>
                    <a:sym typeface="Cambria"/>
                  </a:rPr>
                  <a:t>. Stochastic implementation of the </a:t>
                </a:r>
                <a:r>
                  <a:rPr lang="en-US" sz="1800" b="1" dirty="0">
                    <a:solidFill>
                      <a:schemeClr val="dk1"/>
                    </a:solidFill>
                    <a:latin typeface="Sans-serif"/>
                    <a:ea typeface="Cambria"/>
                    <a:cs typeface="Cambria"/>
                    <a:sym typeface="Cambria"/>
                  </a:rPr>
                  <a:t>Robert's cross edge detection </a:t>
                </a:r>
                <a:r>
                  <a:rPr lang="en-US" sz="1800" dirty="0" smtClean="0">
                    <a:solidFill>
                      <a:schemeClr val="dk1"/>
                    </a:solidFill>
                    <a:latin typeface="Sans-serif"/>
                    <a:ea typeface="Cambria"/>
                    <a:cs typeface="Cambria"/>
                    <a:sym typeface="Cambria"/>
                  </a:rPr>
                  <a:t>algorithm [1]</a:t>
                </a:r>
                <a:r>
                  <a:rPr lang="en-US" sz="1400" b="1" dirty="0" smtClean="0">
                    <a:solidFill>
                      <a:schemeClr val="dk1"/>
                    </a:solidFill>
                    <a:latin typeface="Sans-serif"/>
                    <a:ea typeface="Cambria"/>
                    <a:cs typeface="Cambria"/>
                    <a:sym typeface="Cambria"/>
                  </a:rPr>
                  <a:t>.</a:t>
                </a:r>
                <a:endParaRPr lang="en-US" sz="1400" b="1" dirty="0">
                  <a:solidFill>
                    <a:schemeClr val="dk1"/>
                  </a:solidFill>
                  <a:latin typeface="Sans-serif"/>
                  <a:ea typeface="Cambria"/>
                  <a:cs typeface="Cambria"/>
                  <a:sym typeface="Cambria"/>
                </a:endParaRPr>
              </a:p>
              <a:p>
                <a:pPr lvl="0" algn="ctr">
                  <a:spcBef>
                    <a:spcPts val="0"/>
                  </a:spcBef>
                  <a:spcAft>
                    <a:spcPts val="0"/>
                  </a:spcAft>
                  <a:buSzPct val="25000"/>
                </a:pPr>
                <a:endParaRPr lang="en-US" sz="1400" b="1" dirty="0">
                  <a:solidFill>
                    <a:schemeClr val="dk1"/>
                  </a:solidFill>
                  <a:latin typeface="Sans-serif"/>
                  <a:ea typeface="Cambria"/>
                  <a:cs typeface="Cambria"/>
                  <a:sym typeface="Cambria"/>
                </a:endParaRPr>
              </a:p>
            </p:txBody>
          </p:sp>
        </mc:Choice>
        <mc:Fallback xmlns="">
          <p:sp>
            <p:nvSpPr>
              <p:cNvPr id="7" name="Shape 115"/>
              <p:cNvSpPr>
                <a:spLocks noRot="1" noChangeAspect="1" noMove="1" noResize="1" noEditPoints="1" noAdjustHandles="1" noChangeArrowheads="1" noChangeShapeType="1" noTextEdit="1"/>
              </p:cNvSpPr>
              <p:nvPr/>
            </p:nvSpPr>
            <p:spPr>
              <a:xfrm>
                <a:off x="0" y="3268803"/>
                <a:ext cx="4952999" cy="795234"/>
              </a:xfrm>
              <a:prstGeom prst="rect">
                <a:avLst/>
              </a:prstGeom>
              <a:blipFill rotWithShape="0">
                <a:blip r:embed="rId3"/>
                <a:stretch>
                  <a:fillRect b="-83969"/>
                </a:stretch>
              </a:blipFill>
              <a:ln>
                <a:noFill/>
              </a:ln>
            </p:spPr>
            <p:txBody>
              <a:bodyPr/>
              <a:lstStyle/>
              <a:p>
                <a:r>
                  <a:rPr lang="en-US">
                    <a:noFill/>
                  </a:rPr>
                  <a:t> </a:t>
                </a:r>
              </a:p>
            </p:txBody>
          </p:sp>
        </mc:Fallback>
      </mc:AlternateContent>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787437"/>
            <a:ext cx="2801288" cy="2424997"/>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334000" y="914400"/>
            <a:ext cx="2507865" cy="2568192"/>
          </a:xfrm>
          <a:prstGeom prst="rect">
            <a:avLst/>
          </a:prstGeom>
        </p:spPr>
      </p:pic>
      <mc:AlternateContent xmlns:mc="http://schemas.openxmlformats.org/markup-compatibility/2006" xmlns:a14="http://schemas.microsoft.com/office/drawing/2010/main">
        <mc:Choice Requires="a14">
          <p:sp>
            <p:nvSpPr>
              <p:cNvPr id="12" name="Shape 115"/>
              <p:cNvSpPr/>
              <p:nvPr/>
            </p:nvSpPr>
            <p:spPr>
              <a:xfrm>
                <a:off x="4552639" y="3421203"/>
                <a:ext cx="4343400" cy="795234"/>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45</m:t>
                          </m:r>
                        </m:sup>
                      </m:sSup>
                    </m:oMath>
                  </m:oMathPara>
                </a14:m>
                <a:endParaRPr lang="en-US" sz="1800" dirty="0" smtClean="0">
                  <a:solidFill>
                    <a:schemeClr val="dk1"/>
                  </a:solidFill>
                  <a:latin typeface="Sans-serif"/>
                  <a:ea typeface="Cambria"/>
                  <a:cs typeface="Cambria"/>
                  <a:sym typeface="Cambria"/>
                </a:endParaRPr>
              </a:p>
              <a:p>
                <a:pPr lvl="0" algn="ctr">
                  <a:spcBef>
                    <a:spcPts val="0"/>
                  </a:spcBef>
                  <a:spcAft>
                    <a:spcPts val="0"/>
                  </a:spcAft>
                  <a:buSzPct val="25000"/>
                </a:pPr>
                <a:endParaRPr lang="en-US" sz="1800" dirty="0">
                  <a:solidFill>
                    <a:schemeClr val="dk1"/>
                  </a:solidFill>
                  <a:latin typeface="Sans-serif"/>
                  <a:ea typeface="Cambria"/>
                  <a:cs typeface="Cambria"/>
                  <a:sym typeface="Cambria"/>
                </a:endParaRPr>
              </a:p>
              <a:p>
                <a:pPr lvl="0" algn="ctr">
                  <a:spcBef>
                    <a:spcPts val="0"/>
                  </a:spcBef>
                  <a:spcAft>
                    <a:spcPts val="0"/>
                  </a:spcAft>
                  <a:buSzPct val="25000"/>
                </a:pPr>
                <a:r>
                  <a:rPr lang="en-US" sz="1800" dirty="0" smtClean="0">
                    <a:solidFill>
                      <a:schemeClr val="dk1"/>
                    </a:solidFill>
                    <a:latin typeface="Sans-serif"/>
                    <a:ea typeface="Cambria"/>
                    <a:cs typeface="Cambria"/>
                    <a:sym typeface="Cambria"/>
                  </a:rPr>
                  <a:t>Fig</a:t>
                </a:r>
                <a:r>
                  <a:rPr lang="en-US" sz="1800" dirty="0">
                    <a:solidFill>
                      <a:schemeClr val="dk1"/>
                    </a:solidFill>
                    <a:latin typeface="Sans-serif"/>
                    <a:ea typeface="Cambria"/>
                    <a:cs typeface="Cambria"/>
                    <a:sym typeface="Cambria"/>
                  </a:rPr>
                  <a:t>. 9</a:t>
                </a:r>
                <a:r>
                  <a:rPr lang="en-US" sz="1800" dirty="0" smtClean="0">
                    <a:solidFill>
                      <a:schemeClr val="dk1"/>
                    </a:solidFill>
                    <a:latin typeface="Sans-serif"/>
                    <a:ea typeface="Cambria"/>
                    <a:cs typeface="Cambria"/>
                    <a:sym typeface="Cambria"/>
                  </a:rPr>
                  <a:t>. </a:t>
                </a:r>
                <a:r>
                  <a:rPr lang="en-US" sz="1800" dirty="0">
                    <a:solidFill>
                      <a:schemeClr val="dk1"/>
                    </a:solidFill>
                    <a:latin typeface="Sans-serif"/>
                    <a:ea typeface="Cambria"/>
                    <a:cs typeface="Cambria"/>
                    <a:sym typeface="Cambria"/>
                  </a:rPr>
                  <a:t>Stochastic implementation of the </a:t>
                </a:r>
                <a:r>
                  <a:rPr lang="en-US" sz="1800" b="1" dirty="0" smtClean="0">
                    <a:solidFill>
                      <a:schemeClr val="dk1"/>
                    </a:solidFill>
                    <a:latin typeface="Sans-serif"/>
                    <a:ea typeface="Cambria"/>
                    <a:cs typeface="Cambria"/>
                    <a:sym typeface="Cambria"/>
                  </a:rPr>
                  <a:t>Gamma Correction </a:t>
                </a:r>
                <a:r>
                  <a:rPr lang="en-US" sz="1800" dirty="0" smtClean="0">
                    <a:solidFill>
                      <a:schemeClr val="dk1"/>
                    </a:solidFill>
                    <a:latin typeface="Sans-serif"/>
                    <a:ea typeface="Cambria"/>
                    <a:cs typeface="Cambria"/>
                    <a:sym typeface="Cambria"/>
                  </a:rPr>
                  <a:t>function [2]. </a:t>
                </a:r>
                <a:endParaRPr lang="en-US" sz="1400" b="1" dirty="0">
                  <a:solidFill>
                    <a:schemeClr val="dk1"/>
                  </a:solidFill>
                  <a:latin typeface="Sans-serif"/>
                  <a:ea typeface="Cambria"/>
                  <a:cs typeface="Cambria"/>
                  <a:sym typeface="Cambria"/>
                </a:endParaRPr>
              </a:p>
            </p:txBody>
          </p:sp>
        </mc:Choice>
        <mc:Fallback xmlns="">
          <p:sp>
            <p:nvSpPr>
              <p:cNvPr id="12" name="Shape 115"/>
              <p:cNvSpPr>
                <a:spLocks noRot="1" noChangeAspect="1" noMove="1" noResize="1" noEditPoints="1" noAdjustHandles="1" noChangeArrowheads="1" noChangeShapeType="1" noTextEdit="1"/>
              </p:cNvSpPr>
              <p:nvPr/>
            </p:nvSpPr>
            <p:spPr>
              <a:xfrm>
                <a:off x="4552639" y="3421203"/>
                <a:ext cx="4343400" cy="795234"/>
              </a:xfrm>
              <a:prstGeom prst="rect">
                <a:avLst/>
              </a:prstGeom>
              <a:blipFill rotWithShape="0">
                <a:blip r:embed="rId7"/>
                <a:stretch>
                  <a:fillRect r="-843" b="-61832"/>
                </a:stretch>
              </a:blipFill>
              <a:ln>
                <a:noFill/>
              </a:ln>
            </p:spPr>
            <p:txBody>
              <a:bodyPr/>
              <a:lstStyle/>
              <a:p>
                <a:r>
                  <a:rPr lang="en-US">
                    <a:noFill/>
                  </a:rPr>
                  <a:t> </a:t>
                </a:r>
              </a:p>
            </p:txBody>
          </p:sp>
        </mc:Fallback>
      </mc:AlternateContent>
      <p:sp>
        <p:nvSpPr>
          <p:cNvPr id="13" name="Shape 115"/>
          <p:cNvSpPr/>
          <p:nvPr/>
        </p:nvSpPr>
        <p:spPr>
          <a:xfrm>
            <a:off x="304800" y="4953000"/>
            <a:ext cx="8286439" cy="1199369"/>
          </a:xfrm>
          <a:prstGeom prst="rect">
            <a:avLst/>
          </a:prstGeom>
          <a:noFill/>
          <a:ln>
            <a:noFill/>
          </a:ln>
        </p:spPr>
        <p:txBody>
          <a:bodyPr lIns="91425" tIns="45700" rIns="91425" bIns="45700" anchor="t" anchorCtr="0">
            <a:noAutofit/>
          </a:bodyPr>
          <a:lstStyle/>
          <a:p>
            <a:pPr lvl="0" algn="just">
              <a:spcBef>
                <a:spcPts val="0"/>
              </a:spcBef>
              <a:spcAft>
                <a:spcPts val="0"/>
              </a:spcAft>
              <a:buSzPct val="25000"/>
            </a:pPr>
            <a:r>
              <a:rPr lang="en-US" sz="1800" dirty="0" smtClean="0">
                <a:solidFill>
                  <a:schemeClr val="dk1"/>
                </a:solidFill>
                <a:latin typeface="Cambria"/>
                <a:ea typeface="Cambria"/>
                <a:cs typeface="Cambria"/>
                <a:sym typeface="Cambria"/>
              </a:rPr>
              <a:t>[1] </a:t>
            </a:r>
            <a:r>
              <a:rPr lang="en-US" sz="1600" dirty="0" smtClean="0">
                <a:solidFill>
                  <a:schemeClr val="dk1"/>
                </a:solidFill>
                <a:latin typeface="Cambria"/>
                <a:ea typeface="Cambria"/>
                <a:cs typeface="Cambria"/>
                <a:sym typeface="Cambria"/>
              </a:rPr>
              <a:t>Peng </a:t>
            </a:r>
            <a:r>
              <a:rPr lang="en-US" sz="1600" dirty="0">
                <a:solidFill>
                  <a:schemeClr val="dk1"/>
                </a:solidFill>
                <a:latin typeface="Cambria"/>
                <a:ea typeface="Cambria"/>
                <a:cs typeface="Cambria"/>
                <a:sym typeface="Cambria"/>
              </a:rPr>
              <a:t>Li, D.J. Lilja, </a:t>
            </a:r>
            <a:r>
              <a:rPr lang="en-US" sz="1600" dirty="0" err="1">
                <a:solidFill>
                  <a:schemeClr val="dk1"/>
                </a:solidFill>
                <a:latin typeface="Cambria"/>
                <a:ea typeface="Cambria"/>
                <a:cs typeface="Cambria"/>
                <a:sym typeface="Cambria"/>
              </a:rPr>
              <a:t>Weikang</a:t>
            </a:r>
            <a:r>
              <a:rPr lang="en-US" sz="1600" dirty="0">
                <a:solidFill>
                  <a:schemeClr val="dk1"/>
                </a:solidFill>
                <a:latin typeface="Cambria"/>
                <a:ea typeface="Cambria"/>
                <a:cs typeface="Cambria"/>
                <a:sym typeface="Cambria"/>
              </a:rPr>
              <a:t> Qian, K. Bazargan, and M.D. Riedel. </a:t>
            </a:r>
            <a:r>
              <a:rPr lang="en-US" sz="1600" b="1" dirty="0">
                <a:solidFill>
                  <a:schemeClr val="dk1"/>
                </a:solidFill>
                <a:latin typeface="Cambria"/>
                <a:ea typeface="Cambria"/>
                <a:cs typeface="Cambria"/>
                <a:sym typeface="Cambria"/>
              </a:rPr>
              <a:t>Computation on stochastic bit streams digital image processing case studies</a:t>
            </a:r>
            <a:r>
              <a:rPr lang="en-US" sz="1600" dirty="0">
                <a:solidFill>
                  <a:schemeClr val="dk1"/>
                </a:solidFill>
                <a:latin typeface="Cambria"/>
                <a:ea typeface="Cambria"/>
                <a:cs typeface="Cambria"/>
                <a:sym typeface="Cambria"/>
              </a:rPr>
              <a:t>. TVLSI 2014</a:t>
            </a:r>
            <a:r>
              <a:rPr lang="en-US" sz="1600" dirty="0" smtClean="0">
                <a:solidFill>
                  <a:schemeClr val="dk1"/>
                </a:solidFill>
                <a:latin typeface="Cambria"/>
                <a:ea typeface="Cambria"/>
                <a:cs typeface="Cambria"/>
                <a:sym typeface="Cambria"/>
              </a:rPr>
              <a:t>.</a:t>
            </a:r>
          </a:p>
          <a:p>
            <a:pPr lvl="0" algn="just">
              <a:spcBef>
                <a:spcPts val="0"/>
              </a:spcBef>
              <a:spcAft>
                <a:spcPts val="0"/>
              </a:spcAft>
              <a:buSzPct val="25000"/>
            </a:pPr>
            <a:r>
              <a:rPr lang="en-US" sz="1800" dirty="0">
                <a:solidFill>
                  <a:schemeClr val="dk1"/>
                </a:solidFill>
                <a:latin typeface="Cambria"/>
                <a:ea typeface="Cambria"/>
                <a:cs typeface="Cambria"/>
                <a:sym typeface="Cambria"/>
              </a:rPr>
              <a:t>[2] </a:t>
            </a:r>
            <a:r>
              <a:rPr lang="en-US" sz="1600" dirty="0" err="1">
                <a:solidFill>
                  <a:schemeClr val="dk1"/>
                </a:solidFill>
                <a:latin typeface="Cambria"/>
                <a:ea typeface="Cambria"/>
                <a:cs typeface="Cambria"/>
                <a:sym typeface="Cambria"/>
              </a:rPr>
              <a:t>Weikang</a:t>
            </a:r>
            <a:r>
              <a:rPr lang="en-US" sz="1600" dirty="0">
                <a:solidFill>
                  <a:schemeClr val="dk1"/>
                </a:solidFill>
                <a:latin typeface="Cambria"/>
                <a:ea typeface="Cambria"/>
                <a:cs typeface="Cambria"/>
                <a:sym typeface="Cambria"/>
              </a:rPr>
              <a:t> Qian, Xin Li, M.D. Riedel, K. Bazargan, and </a:t>
            </a:r>
            <a:r>
              <a:rPr lang="en-US" sz="1600" dirty="0" smtClean="0">
                <a:solidFill>
                  <a:schemeClr val="dk1"/>
                </a:solidFill>
                <a:latin typeface="Cambria"/>
                <a:ea typeface="Cambria"/>
                <a:cs typeface="Cambria"/>
                <a:sym typeface="Cambria"/>
              </a:rPr>
              <a:t>D.J. Lilja</a:t>
            </a:r>
            <a:r>
              <a:rPr lang="en-US" sz="1600" dirty="0">
                <a:solidFill>
                  <a:schemeClr val="dk1"/>
                </a:solidFill>
                <a:latin typeface="Cambria"/>
                <a:ea typeface="Cambria"/>
                <a:cs typeface="Cambria"/>
                <a:sym typeface="Cambria"/>
              </a:rPr>
              <a:t>. </a:t>
            </a:r>
            <a:r>
              <a:rPr lang="en-US" sz="1600" b="1" dirty="0">
                <a:solidFill>
                  <a:schemeClr val="dk1"/>
                </a:solidFill>
                <a:latin typeface="Cambria"/>
                <a:ea typeface="Cambria"/>
                <a:cs typeface="Cambria"/>
                <a:sym typeface="Cambria"/>
              </a:rPr>
              <a:t>An architecture for fault-tolerant computation </a:t>
            </a:r>
            <a:r>
              <a:rPr lang="en-US" sz="1600" b="1" dirty="0" smtClean="0">
                <a:solidFill>
                  <a:schemeClr val="dk1"/>
                </a:solidFill>
                <a:latin typeface="Cambria"/>
                <a:ea typeface="Cambria"/>
                <a:cs typeface="Cambria"/>
                <a:sym typeface="Cambria"/>
              </a:rPr>
              <a:t>with stochastic </a:t>
            </a:r>
            <a:r>
              <a:rPr lang="en-US" sz="1600" b="1" dirty="0">
                <a:solidFill>
                  <a:schemeClr val="dk1"/>
                </a:solidFill>
                <a:latin typeface="Cambria"/>
                <a:ea typeface="Cambria"/>
                <a:cs typeface="Cambria"/>
                <a:sym typeface="Cambria"/>
              </a:rPr>
              <a:t>logic</a:t>
            </a:r>
            <a:r>
              <a:rPr lang="en-US" sz="1600" dirty="0" smtClean="0">
                <a:solidFill>
                  <a:schemeClr val="dk1"/>
                </a:solidFill>
                <a:latin typeface="Cambria"/>
                <a:ea typeface="Cambria"/>
                <a:cs typeface="Cambria"/>
                <a:sym typeface="Cambria"/>
              </a:rPr>
              <a:t>. </a:t>
            </a:r>
            <a:r>
              <a:rPr lang="en-US" sz="1600" dirty="0">
                <a:solidFill>
                  <a:schemeClr val="dk1"/>
                </a:solidFill>
                <a:latin typeface="Cambria"/>
                <a:ea typeface="Cambria"/>
                <a:cs typeface="Cambria"/>
                <a:sym typeface="Cambria"/>
              </a:rPr>
              <a:t>IEEE Transactions </a:t>
            </a:r>
            <a:r>
              <a:rPr lang="en-US" sz="1600" dirty="0" smtClean="0">
                <a:solidFill>
                  <a:schemeClr val="dk1"/>
                </a:solidFill>
                <a:latin typeface="Cambria"/>
                <a:ea typeface="Cambria"/>
                <a:cs typeface="Cambria"/>
                <a:sym typeface="Cambria"/>
              </a:rPr>
              <a:t>on </a:t>
            </a:r>
            <a:r>
              <a:rPr lang="en-US" sz="1800" dirty="0" smtClean="0">
                <a:solidFill>
                  <a:schemeClr val="dk1"/>
                </a:solidFill>
                <a:latin typeface="Cambria"/>
                <a:ea typeface="Cambria"/>
                <a:cs typeface="Cambria"/>
                <a:sym typeface="Cambria"/>
              </a:rPr>
              <a:t>Computers, 2011</a:t>
            </a:r>
            <a:r>
              <a:rPr lang="en-US" sz="1800" dirty="0">
                <a:solidFill>
                  <a:schemeClr val="dk1"/>
                </a:solidFill>
                <a:latin typeface="Cambria"/>
                <a:ea typeface="Cambria"/>
                <a:cs typeface="Cambria"/>
                <a:sym typeface="Cambria"/>
              </a:rPr>
              <a:t>.</a:t>
            </a:r>
          </a:p>
        </p:txBody>
      </p:sp>
    </p:spTree>
    <p:extLst>
      <p:ext uri="{BB962C8B-B14F-4D97-AF65-F5344CB8AC3E}">
        <p14:creationId xmlns:p14="http://schemas.microsoft.com/office/powerpoint/2010/main" val="971519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23341" y="9906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p:txBody>
      </p:sp>
      <p:sp>
        <p:nvSpPr>
          <p:cNvPr id="6146" name="Rectangle 2"/>
          <p:cNvSpPr>
            <a:spLocks noGrp="1" noChangeArrowheads="1"/>
          </p:cNvSpPr>
          <p:nvPr>
            <p:ph type="title"/>
          </p:nvPr>
        </p:nvSpPr>
        <p:spPr>
          <a:xfrm>
            <a:off x="609600" y="228600"/>
            <a:ext cx="7772400" cy="457200"/>
          </a:xfrm>
        </p:spPr>
        <p:txBody>
          <a:bodyPr/>
          <a:lstStyle/>
          <a:p>
            <a:pPr algn="l"/>
            <a:r>
              <a:rPr lang="en-US" altLang="en-US" sz="2400" b="1" dirty="0"/>
              <a:t>Stochastic Circuits with Polysynchronous Inputs</a:t>
            </a:r>
          </a:p>
        </p:txBody>
      </p:sp>
      <p:sp>
        <p:nvSpPr>
          <p:cNvPr id="7" name="Shape 115"/>
          <p:cNvSpPr/>
          <p:nvPr/>
        </p:nvSpPr>
        <p:spPr>
          <a:xfrm>
            <a:off x="37406" y="4233966"/>
            <a:ext cx="4343400" cy="795234"/>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dirty="0">
                <a:solidFill>
                  <a:schemeClr val="dk1"/>
                </a:solidFill>
                <a:latin typeface="Sans-serif"/>
                <a:ea typeface="Cambria"/>
                <a:cs typeface="Cambria"/>
                <a:sym typeface="Cambria"/>
              </a:rPr>
              <a:t>Fig. </a:t>
            </a:r>
            <a:r>
              <a:rPr lang="en-US" sz="1800" dirty="0" smtClean="0">
                <a:solidFill>
                  <a:schemeClr val="dk1"/>
                </a:solidFill>
                <a:latin typeface="Sans-serif"/>
                <a:ea typeface="Cambria"/>
                <a:cs typeface="Cambria"/>
                <a:sym typeface="Cambria"/>
              </a:rPr>
              <a:t>10.b. </a:t>
            </a:r>
            <a:r>
              <a:rPr lang="en-US" sz="1800" dirty="0">
                <a:solidFill>
                  <a:schemeClr val="dk1"/>
                </a:solidFill>
                <a:latin typeface="Sans-serif"/>
                <a:ea typeface="Cambria"/>
                <a:cs typeface="Cambria"/>
                <a:sym typeface="Cambria"/>
              </a:rPr>
              <a:t>Stochastic implementation of the basic sorting </a:t>
            </a:r>
            <a:r>
              <a:rPr lang="en-US" sz="1800" dirty="0" smtClean="0">
                <a:solidFill>
                  <a:schemeClr val="dk1"/>
                </a:solidFill>
                <a:latin typeface="Sans-serif"/>
                <a:ea typeface="Cambria"/>
                <a:cs typeface="Cambria"/>
                <a:sym typeface="Cambria"/>
              </a:rPr>
              <a:t>unit [1].</a:t>
            </a:r>
            <a:endParaRPr lang="en-US" sz="1800" b="1" dirty="0">
              <a:solidFill>
                <a:schemeClr val="dk1"/>
              </a:solidFill>
              <a:latin typeface="Sans-serif"/>
              <a:ea typeface="Cambria"/>
              <a:cs typeface="Cambria"/>
              <a:sym typeface="Cambria"/>
            </a:endParaRPr>
          </a:p>
          <a:p>
            <a:pPr lvl="0" algn="ctr">
              <a:spcBef>
                <a:spcPts val="0"/>
              </a:spcBef>
              <a:spcAft>
                <a:spcPts val="0"/>
              </a:spcAft>
              <a:buSzPct val="25000"/>
            </a:pPr>
            <a:endParaRPr lang="en-US" sz="1400" b="1" dirty="0">
              <a:solidFill>
                <a:schemeClr val="dk1"/>
              </a:solidFill>
              <a:latin typeface="Sans-serif"/>
              <a:ea typeface="Cambria"/>
              <a:cs typeface="Cambria"/>
              <a:sym typeface="Cambria"/>
            </a:endParaRPr>
          </a:p>
        </p:txBody>
      </p:sp>
      <p:sp>
        <p:nvSpPr>
          <p:cNvPr id="10" name="Shape 115"/>
          <p:cNvSpPr/>
          <p:nvPr/>
        </p:nvSpPr>
        <p:spPr>
          <a:xfrm>
            <a:off x="609600" y="5486399"/>
            <a:ext cx="7942288" cy="508281"/>
          </a:xfrm>
          <a:prstGeom prst="rect">
            <a:avLst/>
          </a:prstGeom>
          <a:noFill/>
          <a:ln>
            <a:noFill/>
          </a:ln>
        </p:spPr>
        <p:txBody>
          <a:bodyPr lIns="91425" tIns="45700" rIns="91425" bIns="45700" anchor="t" anchorCtr="0">
            <a:noAutofit/>
          </a:bodyPr>
          <a:lstStyle/>
          <a:p>
            <a:pPr lvl="0" algn="just">
              <a:spcBef>
                <a:spcPts val="0"/>
              </a:spcBef>
              <a:spcAft>
                <a:spcPts val="0"/>
              </a:spcAft>
              <a:buSzPct val="25000"/>
            </a:pPr>
            <a:r>
              <a:rPr lang="en-US" sz="1800" dirty="0" smtClean="0">
                <a:solidFill>
                  <a:schemeClr val="dk1"/>
                </a:solidFill>
                <a:latin typeface="Cambria"/>
                <a:ea typeface="Cambria"/>
                <a:cs typeface="Cambria"/>
                <a:sym typeface="Cambria"/>
              </a:rPr>
              <a:t>[1] </a:t>
            </a:r>
            <a:r>
              <a:rPr lang="en-US" sz="1600" dirty="0" smtClean="0">
                <a:solidFill>
                  <a:schemeClr val="dk1"/>
                </a:solidFill>
                <a:latin typeface="Cambria"/>
                <a:ea typeface="Cambria"/>
                <a:cs typeface="Cambria"/>
                <a:sym typeface="Cambria"/>
              </a:rPr>
              <a:t>Peng </a:t>
            </a:r>
            <a:r>
              <a:rPr lang="en-US" sz="1600" dirty="0">
                <a:solidFill>
                  <a:schemeClr val="dk1"/>
                </a:solidFill>
                <a:latin typeface="Cambria"/>
                <a:ea typeface="Cambria"/>
                <a:cs typeface="Cambria"/>
                <a:sym typeface="Cambria"/>
              </a:rPr>
              <a:t>Li, D.J. Lilja, </a:t>
            </a:r>
            <a:r>
              <a:rPr lang="en-US" sz="1600" dirty="0" err="1">
                <a:solidFill>
                  <a:schemeClr val="dk1"/>
                </a:solidFill>
                <a:latin typeface="Cambria"/>
                <a:ea typeface="Cambria"/>
                <a:cs typeface="Cambria"/>
                <a:sym typeface="Cambria"/>
              </a:rPr>
              <a:t>Weikang</a:t>
            </a:r>
            <a:r>
              <a:rPr lang="en-US" sz="1600" dirty="0">
                <a:solidFill>
                  <a:schemeClr val="dk1"/>
                </a:solidFill>
                <a:latin typeface="Cambria"/>
                <a:ea typeface="Cambria"/>
                <a:cs typeface="Cambria"/>
                <a:sym typeface="Cambria"/>
              </a:rPr>
              <a:t> Qian, K. Bazargan, and M.D. Riedel. </a:t>
            </a:r>
            <a:r>
              <a:rPr lang="en-US" sz="1600" b="1" dirty="0">
                <a:solidFill>
                  <a:schemeClr val="dk1"/>
                </a:solidFill>
                <a:latin typeface="Cambria"/>
                <a:ea typeface="Cambria"/>
                <a:cs typeface="Cambria"/>
                <a:sym typeface="Cambria"/>
              </a:rPr>
              <a:t>Computation on stochastic bit streams digital image processing case studies</a:t>
            </a:r>
            <a:r>
              <a:rPr lang="en-US" sz="1600" dirty="0">
                <a:solidFill>
                  <a:schemeClr val="dk1"/>
                </a:solidFill>
                <a:latin typeface="Cambria"/>
                <a:ea typeface="Cambria"/>
                <a:cs typeface="Cambria"/>
                <a:sym typeface="Cambria"/>
              </a:rPr>
              <a:t>. TVLSI 2014.]</a:t>
            </a:r>
          </a:p>
        </p:txBody>
      </p:sp>
      <p:sp>
        <p:nvSpPr>
          <p:cNvPr id="12" name="Shape 115"/>
          <p:cNvSpPr/>
          <p:nvPr/>
        </p:nvSpPr>
        <p:spPr>
          <a:xfrm>
            <a:off x="4552639" y="4219398"/>
            <a:ext cx="4343400" cy="795234"/>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dirty="0">
                <a:solidFill>
                  <a:schemeClr val="dk1"/>
                </a:solidFill>
                <a:latin typeface="Sans-serif"/>
                <a:ea typeface="Cambria"/>
                <a:cs typeface="Cambria"/>
                <a:sym typeface="Cambria"/>
              </a:rPr>
              <a:t>Fig. </a:t>
            </a:r>
            <a:r>
              <a:rPr lang="en-US" sz="1800" dirty="0" smtClean="0">
                <a:solidFill>
                  <a:schemeClr val="dk1"/>
                </a:solidFill>
                <a:latin typeface="Sans-serif"/>
                <a:ea typeface="Cambria"/>
                <a:cs typeface="Cambria"/>
                <a:sym typeface="Cambria"/>
              </a:rPr>
              <a:t>10.c. </a:t>
            </a:r>
            <a:r>
              <a:rPr lang="en-US" sz="1800" dirty="0">
                <a:solidFill>
                  <a:schemeClr val="dk1"/>
                </a:solidFill>
                <a:latin typeface="Sans-serif"/>
                <a:ea typeface="Cambria"/>
                <a:cs typeface="Cambria"/>
                <a:sym typeface="Cambria"/>
              </a:rPr>
              <a:t>A stochastic implementation of a</a:t>
            </a:r>
            <a:r>
              <a:rPr lang="en-US" sz="1800" b="1" dirty="0">
                <a:solidFill>
                  <a:schemeClr val="dk1"/>
                </a:solidFill>
                <a:latin typeface="Sans-serif"/>
                <a:ea typeface="Cambria"/>
                <a:cs typeface="Cambria"/>
                <a:sym typeface="Cambria"/>
              </a:rPr>
              <a:t> 3*3 </a:t>
            </a:r>
            <a:r>
              <a:rPr lang="en-US" sz="1800" b="1" dirty="0" smtClean="0">
                <a:solidFill>
                  <a:schemeClr val="dk1"/>
                </a:solidFill>
                <a:latin typeface="Sans-serif"/>
                <a:ea typeface="Cambria"/>
                <a:cs typeface="Cambria"/>
                <a:sym typeface="Cambria"/>
              </a:rPr>
              <a:t>Noise reduction median filter [1]</a:t>
            </a:r>
            <a:endParaRPr lang="en-US" sz="1800" b="1" dirty="0">
              <a:solidFill>
                <a:schemeClr val="dk1"/>
              </a:solidFill>
              <a:latin typeface="Sans-serif"/>
              <a:ea typeface="Cambria"/>
              <a:cs typeface="Cambria"/>
              <a:sym typeface="Cambria"/>
            </a:endParaRPr>
          </a:p>
        </p:txBody>
      </p:sp>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350" y="1384170"/>
            <a:ext cx="4140191" cy="2839648"/>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49502" y="1352938"/>
            <a:ext cx="1641631" cy="766094"/>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279675" y="2767650"/>
            <a:ext cx="3782942" cy="1482323"/>
          </a:xfrm>
          <a:prstGeom prst="rect">
            <a:avLst/>
          </a:prstGeom>
        </p:spPr>
      </p:pic>
      <p:sp>
        <p:nvSpPr>
          <p:cNvPr id="15" name="Shape 115"/>
          <p:cNvSpPr/>
          <p:nvPr/>
        </p:nvSpPr>
        <p:spPr>
          <a:xfrm>
            <a:off x="373504" y="2048801"/>
            <a:ext cx="3588896" cy="459844"/>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dirty="0">
                <a:solidFill>
                  <a:schemeClr val="dk1"/>
                </a:solidFill>
                <a:latin typeface="Sans-serif"/>
                <a:ea typeface="Cambria"/>
                <a:cs typeface="Cambria"/>
                <a:sym typeface="Cambria"/>
              </a:rPr>
              <a:t>Fig. </a:t>
            </a:r>
            <a:r>
              <a:rPr lang="en-US" sz="1800" dirty="0" smtClean="0">
                <a:solidFill>
                  <a:schemeClr val="dk1"/>
                </a:solidFill>
                <a:latin typeface="Sans-serif"/>
                <a:ea typeface="Cambria"/>
                <a:cs typeface="Cambria"/>
                <a:sym typeface="Cambria"/>
              </a:rPr>
              <a:t>10.a. </a:t>
            </a:r>
            <a:r>
              <a:rPr lang="en-US" sz="1800" b="1" dirty="0">
                <a:solidFill>
                  <a:schemeClr val="dk1"/>
                </a:solidFill>
                <a:latin typeface="Sans-serif"/>
                <a:ea typeface="Cambria"/>
                <a:cs typeface="Cambria"/>
                <a:sym typeface="Cambria"/>
              </a:rPr>
              <a:t>Basic Sorting </a:t>
            </a:r>
            <a:r>
              <a:rPr lang="en-US" sz="1800" b="1" dirty="0" smtClean="0">
                <a:solidFill>
                  <a:schemeClr val="dk1"/>
                </a:solidFill>
                <a:latin typeface="Sans-serif"/>
                <a:ea typeface="Cambria"/>
                <a:cs typeface="Cambria"/>
                <a:sym typeface="Cambria"/>
              </a:rPr>
              <a:t>Unit [1]</a:t>
            </a:r>
            <a:endParaRPr lang="en-US" sz="1400" b="1" dirty="0">
              <a:solidFill>
                <a:schemeClr val="dk1"/>
              </a:solidFill>
              <a:latin typeface="Sans-serif"/>
              <a:ea typeface="Cambria"/>
              <a:cs typeface="Cambria"/>
              <a:sym typeface="Cambria"/>
            </a:endParaRPr>
          </a:p>
        </p:txBody>
      </p:sp>
    </p:spTree>
    <p:extLst>
      <p:ext uri="{BB962C8B-B14F-4D97-AF65-F5344CB8AC3E}">
        <p14:creationId xmlns:p14="http://schemas.microsoft.com/office/powerpoint/2010/main" val="2154160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23341" y="9906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Parallel processing of a 4x4 input image</a:t>
            </a: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0" lvl="1" indent="0">
              <a:buNone/>
            </a:pPr>
            <a:r>
              <a:rPr lang="en-US" altLang="en-US" sz="2000" b="1" dirty="0" smtClean="0">
                <a:latin typeface="Sans-serif"/>
                <a:cs typeface="Times New Roman" panose="02020603050405020304" pitchFamily="18" charset="0"/>
              </a:rPr>
              <a:t> </a:t>
            </a: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200"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p:txBody>
      </p:sp>
      <p:sp>
        <p:nvSpPr>
          <p:cNvPr id="6146" name="Rectangle 2"/>
          <p:cNvSpPr>
            <a:spLocks noGrp="1" noChangeArrowheads="1"/>
          </p:cNvSpPr>
          <p:nvPr>
            <p:ph type="title"/>
          </p:nvPr>
        </p:nvSpPr>
        <p:spPr>
          <a:xfrm>
            <a:off x="609600" y="228600"/>
            <a:ext cx="7772400" cy="457200"/>
          </a:xfrm>
        </p:spPr>
        <p:txBody>
          <a:bodyPr/>
          <a:lstStyle/>
          <a:p>
            <a:pPr algn="l"/>
            <a:r>
              <a:rPr lang="en-US" altLang="en-US" sz="2400" b="1" dirty="0"/>
              <a:t>Stochastic Circuits with Polysynchronous Inputs</a:t>
            </a:r>
          </a:p>
        </p:txBody>
      </p:sp>
      <p:sp>
        <p:nvSpPr>
          <p:cNvPr id="7" name="Shape 115"/>
          <p:cNvSpPr/>
          <p:nvPr/>
        </p:nvSpPr>
        <p:spPr>
          <a:xfrm>
            <a:off x="609600" y="5732599"/>
            <a:ext cx="8382000" cy="363401"/>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b="1" dirty="0">
                <a:solidFill>
                  <a:schemeClr val="dk1"/>
                </a:solidFill>
                <a:latin typeface="Sans-serif"/>
                <a:ea typeface="Cambria"/>
                <a:cs typeface="Cambria"/>
                <a:sym typeface="Cambria"/>
              </a:rPr>
              <a:t>Fig. </a:t>
            </a:r>
            <a:r>
              <a:rPr lang="en-US" sz="1800" b="1" dirty="0" smtClean="0">
                <a:solidFill>
                  <a:schemeClr val="dk1"/>
                </a:solidFill>
                <a:latin typeface="Sans-serif"/>
                <a:ea typeface="Cambria"/>
                <a:cs typeface="Cambria"/>
                <a:sym typeface="Cambria"/>
              </a:rPr>
              <a:t>11. </a:t>
            </a:r>
            <a:r>
              <a:rPr lang="en-US" sz="1800" b="1" dirty="0">
                <a:solidFill>
                  <a:schemeClr val="dk1"/>
                </a:solidFill>
                <a:latin typeface="Sans-serif"/>
                <a:ea typeface="Cambria"/>
                <a:cs typeface="Cambria"/>
                <a:sym typeface="Cambria"/>
              </a:rPr>
              <a:t>16 Robert's Cross Cells processing a 4x4 input image concurrently.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96572"/>
            <a:ext cx="4828199" cy="4083627"/>
          </a:xfrm>
          <a:prstGeom prst="rect">
            <a:avLst/>
          </a:prstGeom>
        </p:spPr>
      </p:pic>
      <p:sp>
        <p:nvSpPr>
          <p:cNvPr id="6" name="Shape 115"/>
          <p:cNvSpPr/>
          <p:nvPr/>
        </p:nvSpPr>
        <p:spPr>
          <a:xfrm>
            <a:off x="5351489" y="2664098"/>
            <a:ext cx="3716311" cy="363401"/>
          </a:xfrm>
          <a:prstGeom prst="rect">
            <a:avLst/>
          </a:prstGeom>
          <a:noFill/>
          <a:ln>
            <a:noFill/>
          </a:ln>
        </p:spPr>
        <p:txBody>
          <a:bodyPr lIns="91425" tIns="45700" rIns="91425" bIns="45700" anchor="t" anchorCtr="0">
            <a:noAutofit/>
          </a:bodyPr>
          <a:lstStyle/>
          <a:p>
            <a:pPr lvl="0" algn="just">
              <a:spcBef>
                <a:spcPts val="0"/>
              </a:spcBef>
              <a:spcAft>
                <a:spcPts val="0"/>
              </a:spcAft>
              <a:buSzPct val="25000"/>
            </a:pPr>
            <a:r>
              <a:rPr lang="en-US" sz="1800" b="1" dirty="0" smtClean="0">
                <a:solidFill>
                  <a:schemeClr val="dk1"/>
                </a:solidFill>
                <a:latin typeface="Sans-serif"/>
                <a:ea typeface="Cambria"/>
                <a:cs typeface="Cambria"/>
                <a:sym typeface="Cambria"/>
              </a:rPr>
              <a:t>The input bit streams arriving from neighboring are generated by SNGs driven by their local clocks and so are all potentially misaligned temporally.</a:t>
            </a:r>
            <a:endParaRPr lang="en-US" sz="1800" b="1" dirty="0">
              <a:solidFill>
                <a:schemeClr val="dk1"/>
              </a:solidFill>
              <a:latin typeface="Sans-serif"/>
              <a:ea typeface="Cambria"/>
              <a:cs typeface="Cambria"/>
              <a:sym typeface="Cambria"/>
            </a:endParaRPr>
          </a:p>
        </p:txBody>
      </p:sp>
    </p:spTree>
    <p:extLst>
      <p:ext uri="{BB962C8B-B14F-4D97-AF65-F5344CB8AC3E}">
        <p14:creationId xmlns:p14="http://schemas.microsoft.com/office/powerpoint/2010/main" val="3502547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001000" cy="5105400"/>
          </a:xfrm>
        </p:spPr>
        <p:txBody>
          <a:bodyPr/>
          <a:lstStyle/>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Circuits are implemented in </a:t>
            </a:r>
            <a:r>
              <a:rPr lang="en-US" altLang="en-US" sz="2000" b="1" dirty="0">
                <a:latin typeface="Sans-serif"/>
                <a:cs typeface="Times New Roman" panose="02020603050405020304" pitchFamily="18" charset="0"/>
              </a:rPr>
              <a:t>Verilog, </a:t>
            </a: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Simulation </a:t>
            </a:r>
            <a:r>
              <a:rPr lang="en-US" altLang="en-US" sz="2000" dirty="0">
                <a:latin typeface="Sans-serif"/>
                <a:cs typeface="Times New Roman" panose="02020603050405020304" pitchFamily="18" charset="0"/>
              </a:rPr>
              <a:t>in </a:t>
            </a:r>
            <a:r>
              <a:rPr lang="en-US" altLang="en-US" sz="2000" b="1" dirty="0">
                <a:latin typeface="Sans-serif"/>
                <a:cs typeface="Times New Roman" panose="02020603050405020304" pitchFamily="18" charset="0"/>
              </a:rPr>
              <a:t>Modelsim</a:t>
            </a:r>
          </a:p>
          <a:p>
            <a:pPr marL="342900" lvl="1" indent="-342900">
              <a:buFont typeface="Arial" panose="020B0604020202020204" pitchFamily="34" charset="0"/>
              <a:buChar char="•"/>
            </a:pPr>
            <a:r>
              <a:rPr lang="en-US" altLang="en-US" sz="2000" b="1" dirty="0">
                <a:latin typeface="Sans-serif"/>
                <a:cs typeface="Times New Roman" panose="02020603050405020304" pitchFamily="18" charset="0"/>
              </a:rPr>
              <a:t>a 256*256 sample input image</a:t>
            </a:r>
          </a:p>
          <a:p>
            <a:pPr marL="742950" lvl="2" indent="-342900">
              <a:buFont typeface="Arial" panose="020B0604020202020204" pitchFamily="34" charset="0"/>
              <a:buChar char="•"/>
            </a:pPr>
            <a:endParaRPr lang="en-US" altLang="en-US" sz="1600" b="1" dirty="0" smtClean="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For the </a:t>
            </a:r>
            <a:r>
              <a:rPr lang="en-US" altLang="en-US" sz="2000" b="1" dirty="0">
                <a:latin typeface="Sans-serif"/>
                <a:cs typeface="Times New Roman" panose="02020603050405020304" pitchFamily="18" charset="0"/>
              </a:rPr>
              <a:t>Robert's</a:t>
            </a:r>
            <a:r>
              <a:rPr lang="en-US" altLang="en-US" sz="2000" dirty="0">
                <a:latin typeface="Sans-serif"/>
                <a:cs typeface="Times New Roman" panose="02020603050405020304" pitchFamily="18" charset="0"/>
              </a:rPr>
              <a:t> cross circuit, </a:t>
            </a:r>
          </a:p>
          <a:p>
            <a:pPr lvl="1">
              <a:buFont typeface="Arial" panose="020B0604020202020204" pitchFamily="34" charset="0"/>
              <a:buChar char="•"/>
            </a:pPr>
            <a:r>
              <a:rPr lang="en-US" altLang="en-US" sz="2000" b="1" dirty="0">
                <a:latin typeface="Sans-serif"/>
                <a:cs typeface="Times New Roman" panose="02020603050405020304" pitchFamily="18" charset="0"/>
              </a:rPr>
              <a:t>3 out of 4</a:t>
            </a:r>
            <a:r>
              <a:rPr lang="en-US" altLang="en-US" sz="2000" dirty="0">
                <a:latin typeface="Sans-serif"/>
                <a:cs typeface="Times New Roman" panose="02020603050405020304" pitchFamily="18" charset="0"/>
              </a:rPr>
              <a:t> streams are received asynchronously</a:t>
            </a:r>
          </a:p>
          <a:p>
            <a:pPr>
              <a:buFont typeface="Arial" panose="020B0604020202020204" pitchFamily="34" charset="0"/>
              <a:buChar char="•"/>
            </a:pPr>
            <a:r>
              <a:rPr lang="en-US" altLang="en-US" sz="2000" dirty="0">
                <a:latin typeface="Sans-serif"/>
                <a:cs typeface="Times New Roman" panose="02020603050405020304" pitchFamily="18" charset="0"/>
              </a:rPr>
              <a:t>For the </a:t>
            </a:r>
            <a:r>
              <a:rPr lang="en-US" altLang="en-US" sz="2000" b="1" dirty="0">
                <a:latin typeface="Sans-serif"/>
                <a:cs typeface="Times New Roman" panose="02020603050405020304" pitchFamily="18" charset="0"/>
              </a:rPr>
              <a:t>Median Filtering </a:t>
            </a:r>
            <a:r>
              <a:rPr lang="en-US" altLang="en-US" sz="2000" dirty="0">
                <a:latin typeface="Sans-serif"/>
                <a:cs typeface="Times New Roman" panose="02020603050405020304" pitchFamily="18" charset="0"/>
              </a:rPr>
              <a:t>circuit, </a:t>
            </a:r>
          </a:p>
          <a:p>
            <a:pPr lvl="1">
              <a:buFont typeface="Arial" panose="020B0604020202020204" pitchFamily="34" charset="0"/>
              <a:buChar char="•"/>
            </a:pPr>
            <a:r>
              <a:rPr lang="en-US" altLang="en-US" sz="2000" b="1" dirty="0">
                <a:latin typeface="Sans-serif"/>
                <a:cs typeface="Times New Roman" panose="02020603050405020304" pitchFamily="18" charset="0"/>
              </a:rPr>
              <a:t>8 out of 9 </a:t>
            </a:r>
            <a:r>
              <a:rPr lang="en-US" altLang="en-US" sz="2000" dirty="0">
                <a:latin typeface="Sans-serif"/>
                <a:cs typeface="Times New Roman" panose="02020603050405020304" pitchFamily="18" charset="0"/>
              </a:rPr>
              <a:t>streams are received asynchronously</a:t>
            </a:r>
          </a:p>
          <a:p>
            <a:pPr>
              <a:buFont typeface="Arial" panose="020B0604020202020204" pitchFamily="34" charset="0"/>
              <a:buChar char="•"/>
            </a:pPr>
            <a:r>
              <a:rPr lang="en-US" altLang="en-US" sz="2000" dirty="0">
                <a:latin typeface="Sans-serif"/>
                <a:cs typeface="Times New Roman" panose="02020603050405020304" pitchFamily="18" charset="0"/>
              </a:rPr>
              <a:t>For the </a:t>
            </a:r>
            <a:r>
              <a:rPr lang="en-US" altLang="en-US" sz="2000" b="1" dirty="0">
                <a:latin typeface="Sans-serif"/>
                <a:cs typeface="Times New Roman" panose="02020603050405020304" pitchFamily="18" charset="0"/>
              </a:rPr>
              <a:t>Gamma correction </a:t>
            </a:r>
            <a:r>
              <a:rPr lang="en-US" altLang="en-US" sz="2000" dirty="0">
                <a:latin typeface="Sans-serif"/>
                <a:cs typeface="Times New Roman" panose="02020603050405020304" pitchFamily="18" charset="0"/>
              </a:rPr>
              <a:t>circuit, </a:t>
            </a:r>
          </a:p>
          <a:p>
            <a:pPr lvl="1">
              <a:buFont typeface="Arial" panose="020B0604020202020204" pitchFamily="34" charset="0"/>
              <a:buChar char="•"/>
            </a:pPr>
            <a:r>
              <a:rPr lang="en-US" altLang="en-US" sz="2000" dirty="0" smtClean="0">
                <a:latin typeface="Sans-serif"/>
                <a:cs typeface="Times New Roman" panose="02020603050405020304" pitchFamily="18" charset="0"/>
              </a:rPr>
              <a:t>Bernstein </a:t>
            </a:r>
            <a:r>
              <a:rPr lang="en-US" altLang="en-US" sz="2000" dirty="0">
                <a:latin typeface="Sans-serif"/>
                <a:cs typeface="Times New Roman" panose="02020603050405020304" pitchFamily="18" charset="0"/>
              </a:rPr>
              <a:t>coefficients streams are generated with SNGs driven by local clocks</a:t>
            </a:r>
            <a:r>
              <a:rPr lang="en-US" altLang="en-US" sz="2000" dirty="0" smtClean="0">
                <a:latin typeface="Sans-serif"/>
                <a:cs typeface="Times New Roman" panose="02020603050405020304" pitchFamily="18" charset="0"/>
              </a:rPr>
              <a:t>.</a:t>
            </a:r>
          </a:p>
          <a:p>
            <a:pPr lvl="1">
              <a:buFont typeface="Arial" panose="020B0604020202020204" pitchFamily="34" charset="0"/>
              <a:buChar char="•"/>
            </a:pPr>
            <a:endParaRPr lang="en-US" altLang="en-US" sz="20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For the </a:t>
            </a:r>
            <a:r>
              <a:rPr lang="en-US" altLang="en-US" sz="2000" b="1" dirty="0">
                <a:latin typeface="Sans-serif"/>
                <a:cs typeface="Times New Roman" panose="02020603050405020304" pitchFamily="18" charset="0"/>
              </a:rPr>
              <a:t>SNGs</a:t>
            </a:r>
            <a:r>
              <a:rPr lang="en-US" altLang="en-US" sz="2000" dirty="0">
                <a:latin typeface="Sans-serif"/>
                <a:cs typeface="Times New Roman" panose="02020603050405020304" pitchFamily="18" charset="0"/>
              </a:rPr>
              <a:t>: </a:t>
            </a:r>
            <a:r>
              <a:rPr lang="en-US" altLang="en-US" sz="2000" b="1" dirty="0">
                <a:latin typeface="Sans-serif"/>
                <a:cs typeface="Times New Roman" panose="02020603050405020304" pitchFamily="18" charset="0"/>
              </a:rPr>
              <a:t>32-bit maximal period LFSR</a:t>
            </a:r>
            <a:r>
              <a:rPr lang="en-US" altLang="en-US" sz="2000" dirty="0">
                <a:latin typeface="Sans-serif"/>
                <a:cs typeface="Times New Roman" panose="02020603050405020304" pitchFamily="18" charset="0"/>
              </a:rPr>
              <a:t>, seeded with a </a:t>
            </a:r>
            <a:r>
              <a:rPr lang="en-US" altLang="en-US" sz="2000" b="1" dirty="0">
                <a:latin typeface="Sans-serif"/>
                <a:cs typeface="Times New Roman" panose="02020603050405020304" pitchFamily="18" charset="0"/>
              </a:rPr>
              <a:t>random initial value </a:t>
            </a:r>
            <a:r>
              <a:rPr lang="en-US" altLang="en-US" sz="2000" dirty="0">
                <a:latin typeface="Sans-serif"/>
                <a:cs typeface="Times New Roman" panose="02020603050405020304" pitchFamily="18" charset="0"/>
              </a:rPr>
              <a:t>for each trial, </a:t>
            </a:r>
            <a:r>
              <a:rPr lang="en-US" altLang="en-US" sz="2000" b="1" dirty="0">
                <a:latin typeface="Sans-serif"/>
                <a:cs typeface="Times New Roman" panose="02020603050405020304" pitchFamily="18" charset="0"/>
              </a:rPr>
              <a:t>Bit streams of length 1024 </a:t>
            </a:r>
            <a:endParaRPr lang="fa-IR" altLang="en-US" b="1" dirty="0" smtClean="0">
              <a:latin typeface="Sans-serif"/>
              <a:cs typeface="Times New Roman" panose="02020603050405020304" pitchFamily="18" charset="0"/>
            </a:endParaRPr>
          </a:p>
        </p:txBody>
      </p:sp>
    </p:spTree>
    <p:extLst>
      <p:ext uri="{BB962C8B-B14F-4D97-AF65-F5344CB8AC3E}">
        <p14:creationId xmlns:p14="http://schemas.microsoft.com/office/powerpoint/2010/main" val="239174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Overview</a:t>
            </a:r>
            <a:endParaRPr lang="en-US" altLang="en-US" sz="2800" b="1" dirty="0"/>
          </a:p>
        </p:txBody>
      </p:sp>
      <p:sp>
        <p:nvSpPr>
          <p:cNvPr id="6147" name="Rectangle 3"/>
          <p:cNvSpPr>
            <a:spLocks noGrp="1" noChangeArrowheads="1"/>
          </p:cNvSpPr>
          <p:nvPr>
            <p:ph type="body" idx="1"/>
          </p:nvPr>
        </p:nvSpPr>
        <p:spPr>
          <a:xfrm>
            <a:off x="609600" y="914400"/>
            <a:ext cx="7772400" cy="5105400"/>
          </a:xfrm>
        </p:spPr>
        <p:txBody>
          <a:bodyPr/>
          <a:lstStyle/>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Introduction</a:t>
            </a:r>
          </a:p>
          <a:p>
            <a:pPr marL="685800" lvl="2" indent="-342900">
              <a:buFont typeface="Arial" panose="020B0604020202020204" pitchFamily="34" charset="0"/>
              <a:buChar char="•"/>
            </a:pPr>
            <a:r>
              <a:rPr lang="en-US" altLang="en-US" sz="2000" dirty="0" smtClean="0">
                <a:latin typeface="Sans-serif"/>
                <a:cs typeface="Times New Roman" panose="02020603050405020304" pitchFamily="18" charset="0"/>
              </a:rPr>
              <a:t>Synchronous systems: CDNs a major design bottleneck</a:t>
            </a:r>
          </a:p>
          <a:p>
            <a:pPr marL="685800" lvl="2" indent="-342900">
              <a:buFont typeface="Arial" panose="020B0604020202020204" pitchFamily="34" charset="0"/>
              <a:buChar char="•"/>
            </a:pPr>
            <a:r>
              <a:rPr lang="en-US" altLang="en-US" sz="2000" dirty="0" smtClean="0">
                <a:latin typeface="Sans-serif"/>
                <a:cs typeface="Times New Roman" panose="02020603050405020304" pitchFamily="18" charset="0"/>
              </a:rPr>
              <a:t>Completely asynchronous, GALS</a:t>
            </a: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Our proposed approach</a:t>
            </a:r>
          </a:p>
          <a:p>
            <a:pPr marL="685800" lvl="2" indent="-342900">
              <a:buFont typeface="Arial" panose="020B0604020202020204" pitchFamily="34" charset="0"/>
              <a:buChar char="•"/>
            </a:pPr>
            <a:r>
              <a:rPr lang="en-US" altLang="en-US" sz="2000" dirty="0" smtClean="0">
                <a:latin typeface="Sans-serif"/>
                <a:cs typeface="Times New Roman" panose="02020603050405020304" pitchFamily="18" charset="0"/>
              </a:rPr>
              <a:t>Polysynchronous stochastic</a:t>
            </a: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Background</a:t>
            </a: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Stochastic computation</a:t>
            </a: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Basic Stochastic Operations with polysynchronous inputs</a:t>
            </a:r>
          </a:p>
          <a:p>
            <a:pPr marL="342900" lvl="1" indent="-342900">
              <a:buFont typeface="Arial" panose="020B0604020202020204" pitchFamily="34" charset="0"/>
              <a:buChar char="•"/>
            </a:pPr>
            <a:r>
              <a:rPr lang="en-US" altLang="en-US" sz="2000" b="1" dirty="0">
                <a:latin typeface="Sans-serif"/>
                <a:cs typeface="Times New Roman" panose="02020603050405020304" pitchFamily="18" charset="0"/>
              </a:rPr>
              <a:t>Stochastic Circuits with Polysynchronous </a:t>
            </a:r>
            <a:r>
              <a:rPr lang="en-US" altLang="en-US" sz="2000" b="1" dirty="0" smtClean="0">
                <a:latin typeface="Sans-serif"/>
                <a:cs typeface="Times New Roman" panose="02020603050405020304" pitchFamily="18" charset="0"/>
              </a:rPr>
              <a:t>Inputs</a:t>
            </a: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Experimental results</a:t>
            </a:r>
          </a:p>
          <a:p>
            <a:pPr marL="685800" lvl="2" indent="-342900">
              <a:buFont typeface="Arial" panose="020B0604020202020204" pitchFamily="34" charset="0"/>
              <a:buChar char="•"/>
            </a:pPr>
            <a:r>
              <a:rPr lang="en-US" altLang="en-US" sz="2000" dirty="0" smtClean="0">
                <a:latin typeface="Sans-serif"/>
                <a:cs typeface="Times New Roman" panose="02020603050405020304" pitchFamily="18" charset="0"/>
              </a:rPr>
              <a:t>High level simulation</a:t>
            </a:r>
          </a:p>
          <a:p>
            <a:pPr marL="685800" lvl="2" indent="-342900">
              <a:buFont typeface="Arial" panose="020B0604020202020204" pitchFamily="34" charset="0"/>
              <a:buChar char="•"/>
            </a:pPr>
            <a:r>
              <a:rPr lang="en-US" altLang="en-US" sz="2000" dirty="0" smtClean="0">
                <a:latin typeface="Sans-serif"/>
                <a:cs typeface="Times New Roman" panose="02020603050405020304" pitchFamily="18" charset="0"/>
              </a:rPr>
              <a:t>Circuit level simulation</a:t>
            </a: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Conclusion</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5344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 </a:t>
            </a:r>
            <a:r>
              <a:rPr lang="en-US" altLang="en-US" sz="2000" dirty="0" smtClean="0">
                <a:latin typeface="Sans-serif"/>
                <a:cs typeface="Times New Roman" panose="02020603050405020304" pitchFamily="18" charset="0"/>
              </a:rPr>
              <a:t>Generating </a:t>
            </a:r>
            <a:r>
              <a:rPr lang="en-US" altLang="en-US" sz="2000" dirty="0">
                <a:latin typeface="Sans-serif"/>
                <a:cs typeface="Times New Roman" panose="02020603050405020304" pitchFamily="18" charset="0"/>
              </a:rPr>
              <a:t>a </a:t>
            </a:r>
            <a:r>
              <a:rPr lang="en-US" altLang="en-US" sz="2000" b="1" dirty="0">
                <a:latin typeface="Sans-serif"/>
                <a:cs typeface="Times New Roman" panose="02020603050405020304" pitchFamily="18" charset="0"/>
              </a:rPr>
              <a:t>golden </a:t>
            </a:r>
            <a:r>
              <a:rPr lang="en-US" altLang="en-US" sz="2000" b="1" dirty="0" smtClean="0">
                <a:latin typeface="Sans-serif"/>
                <a:cs typeface="Times New Roman" panose="02020603050405020304" pitchFamily="18" charset="0"/>
              </a:rPr>
              <a:t>case</a:t>
            </a:r>
            <a:endParaRPr lang="en-US" altLang="en-US" sz="2000"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All local clocks are </a:t>
            </a:r>
            <a:r>
              <a:rPr lang="en-US" altLang="en-US" sz="2000" b="1" dirty="0" smtClean="0">
                <a:latin typeface="Sans-serif"/>
                <a:cs typeface="Times New Roman" panose="02020603050405020304" pitchFamily="18" charset="0"/>
              </a:rPr>
              <a:t>synchronized </a:t>
            </a:r>
            <a:r>
              <a:rPr lang="en-US" altLang="en-US" sz="2000" dirty="0" smtClean="0">
                <a:latin typeface="Sans-serif"/>
                <a:cs typeface="Times New Roman" panose="02020603050405020304" pitchFamily="18" charset="0"/>
              </a:rPr>
              <a:t>(period of 2ns).</a:t>
            </a:r>
          </a:p>
          <a:p>
            <a:pPr marL="1200150" lvl="3" indent="-342900">
              <a:buFont typeface="Arial" panose="020B0604020202020204" pitchFamily="34" charset="0"/>
              <a:buChar char="•"/>
            </a:pPr>
            <a:r>
              <a:rPr lang="en-US" altLang="en-US" b="1" dirty="0" smtClean="0">
                <a:latin typeface="Sans-serif"/>
                <a:cs typeface="Times New Roman" panose="02020603050405020304" pitchFamily="18" charset="0"/>
              </a:rPr>
              <a:t>Even with synchronized clocks there are some inaccuracy when comparing with the conventional binary outputs.</a:t>
            </a:r>
          </a:p>
          <a:p>
            <a:pPr marL="342900" lvl="1" indent="-342900">
              <a:buFont typeface="Arial" panose="020B0604020202020204" pitchFamily="34" charset="0"/>
              <a:buChar char="•"/>
            </a:pPr>
            <a:endParaRPr lang="en-US" altLang="en-US"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1600" b="1" dirty="0">
              <a:latin typeface="Sans-serif"/>
              <a:cs typeface="Times New Roman" panose="02020603050405020304" pitchFamily="18" charset="0"/>
            </a:endParaRPr>
          </a:p>
          <a:p>
            <a:pPr marL="1771650" lvl="5" indent="0">
              <a:buNone/>
            </a:pPr>
            <a:endParaRPr lang="fa-IR" altLang="en-US" b="1" dirty="0" smtClean="0">
              <a:latin typeface="Sans-serif"/>
              <a:cs typeface="Times New Roman" panose="02020603050405020304" pitchFamily="18" charset="0"/>
            </a:endParaRPr>
          </a:p>
          <a:p>
            <a:pPr marL="0" lvl="1" indent="0">
              <a:buNone/>
            </a:pPr>
            <a:endParaRPr lang="en-US" altLang="en-US" b="1" dirty="0" smtClean="0">
              <a:latin typeface="Sans-serif"/>
              <a:cs typeface="Times New Roman" panose="02020603050405020304" pitchFamily="18" charset="0"/>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b="35390"/>
          <a:stretch/>
        </p:blipFill>
        <p:spPr>
          <a:xfrm>
            <a:off x="1143000" y="2562581"/>
            <a:ext cx="6784722" cy="1909239"/>
          </a:xfrm>
          <a:prstGeom prst="rect">
            <a:avLst/>
          </a:prstGeom>
        </p:spPr>
      </p:pic>
      <p:sp>
        <p:nvSpPr>
          <p:cNvPr id="5" name="Shape 115"/>
          <p:cNvSpPr/>
          <p:nvPr/>
        </p:nvSpPr>
        <p:spPr>
          <a:xfrm>
            <a:off x="304800" y="5257800"/>
            <a:ext cx="8610600" cy="990600"/>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2000" dirty="0">
                <a:solidFill>
                  <a:schemeClr val="dk1"/>
                </a:solidFill>
                <a:latin typeface="Cambria"/>
                <a:ea typeface="Cambria"/>
                <a:cs typeface="Cambria"/>
                <a:sym typeface="Cambria"/>
              </a:rPr>
              <a:t>Fig. </a:t>
            </a:r>
            <a:r>
              <a:rPr lang="en-US" sz="2000" dirty="0" smtClean="0">
                <a:solidFill>
                  <a:schemeClr val="dk1"/>
                </a:solidFill>
                <a:latin typeface="Cambria"/>
                <a:ea typeface="Cambria"/>
                <a:cs typeface="Cambria"/>
                <a:sym typeface="Cambria"/>
              </a:rPr>
              <a:t>12. The original sample </a:t>
            </a:r>
            <a:r>
              <a:rPr lang="en-US" sz="2000" dirty="0">
                <a:solidFill>
                  <a:schemeClr val="dk1"/>
                </a:solidFill>
                <a:latin typeface="Cambria"/>
                <a:ea typeface="Cambria"/>
                <a:cs typeface="Cambria"/>
                <a:sym typeface="Cambria"/>
              </a:rPr>
              <a:t>image, </a:t>
            </a:r>
            <a:r>
              <a:rPr lang="en-US" sz="2000" dirty="0" smtClean="0">
                <a:solidFill>
                  <a:schemeClr val="dk1"/>
                </a:solidFill>
                <a:latin typeface="Cambria"/>
                <a:ea typeface="Cambria"/>
                <a:cs typeface="Cambria"/>
                <a:sym typeface="Cambria"/>
              </a:rPr>
              <a:t>and </a:t>
            </a:r>
            <a:r>
              <a:rPr lang="en-US" sz="2000" dirty="0">
                <a:solidFill>
                  <a:schemeClr val="dk1"/>
                </a:solidFill>
                <a:latin typeface="Cambria"/>
                <a:ea typeface="Cambria"/>
                <a:cs typeface="Cambria"/>
                <a:sym typeface="Cambria"/>
              </a:rPr>
              <a:t>the outputs </a:t>
            </a:r>
            <a:r>
              <a:rPr lang="en-US" sz="2000" dirty="0" smtClean="0">
                <a:solidFill>
                  <a:schemeClr val="dk1"/>
                </a:solidFill>
                <a:latin typeface="Cambria"/>
                <a:ea typeface="Cambria"/>
                <a:cs typeface="Cambria"/>
                <a:sym typeface="Cambria"/>
              </a:rPr>
              <a:t>of processing the sample image using stochastic circuits working with </a:t>
            </a:r>
            <a:r>
              <a:rPr lang="en-US" sz="2000" b="1" dirty="0">
                <a:solidFill>
                  <a:schemeClr val="dk1"/>
                </a:solidFill>
                <a:latin typeface="Cambria"/>
                <a:ea typeface="Cambria"/>
                <a:cs typeface="Cambria"/>
                <a:sym typeface="Cambria"/>
              </a:rPr>
              <a:t>synchronized</a:t>
            </a:r>
            <a:r>
              <a:rPr lang="en-US" sz="2000" dirty="0">
                <a:solidFill>
                  <a:schemeClr val="dk1"/>
                </a:solidFill>
                <a:latin typeface="Cambria"/>
                <a:ea typeface="Cambria"/>
                <a:cs typeface="Cambria"/>
                <a:sym typeface="Cambria"/>
              </a:rPr>
              <a:t> local clocks.</a:t>
            </a:r>
          </a:p>
        </p:txBody>
      </p:sp>
      <p:sp>
        <p:nvSpPr>
          <p:cNvPr id="6" name="Shape 115"/>
          <p:cNvSpPr/>
          <p:nvPr/>
        </p:nvSpPr>
        <p:spPr>
          <a:xfrm>
            <a:off x="1143000" y="4437334"/>
            <a:ext cx="1752600" cy="412742"/>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b="1" dirty="0" smtClean="0">
                <a:solidFill>
                  <a:schemeClr val="dk1"/>
                </a:solidFill>
                <a:latin typeface="Cambria"/>
                <a:ea typeface="Cambria"/>
                <a:cs typeface="Cambria"/>
                <a:sym typeface="Cambria"/>
              </a:rPr>
              <a:t>Original image</a:t>
            </a:r>
            <a:endParaRPr lang="en-US" sz="1800" b="1" dirty="0">
              <a:solidFill>
                <a:schemeClr val="dk1"/>
              </a:solidFill>
              <a:latin typeface="Cambria"/>
              <a:ea typeface="Cambria"/>
              <a:cs typeface="Cambria"/>
              <a:sym typeface="Cambria"/>
            </a:endParaRPr>
          </a:p>
        </p:txBody>
      </p:sp>
      <p:sp>
        <p:nvSpPr>
          <p:cNvPr id="7" name="Shape 115"/>
          <p:cNvSpPr/>
          <p:nvPr/>
        </p:nvSpPr>
        <p:spPr>
          <a:xfrm>
            <a:off x="2896849" y="4464058"/>
            <a:ext cx="1752600" cy="412742"/>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b="1" dirty="0" smtClean="0">
                <a:solidFill>
                  <a:schemeClr val="dk1"/>
                </a:solidFill>
                <a:latin typeface="Cambria"/>
                <a:ea typeface="Cambria"/>
                <a:cs typeface="Cambria"/>
                <a:sym typeface="Cambria"/>
              </a:rPr>
              <a:t>Robert’s cross</a:t>
            </a:r>
          </a:p>
          <a:p>
            <a:pPr lvl="0" algn="ctr">
              <a:spcBef>
                <a:spcPts val="0"/>
              </a:spcBef>
              <a:spcAft>
                <a:spcPts val="0"/>
              </a:spcAft>
              <a:buSzPct val="25000"/>
            </a:pPr>
            <a:r>
              <a:rPr lang="en-US" sz="1800" b="1" dirty="0" smtClean="0">
                <a:solidFill>
                  <a:schemeClr val="dk1"/>
                </a:solidFill>
                <a:latin typeface="Cambria"/>
                <a:ea typeface="Cambria"/>
                <a:cs typeface="Cambria"/>
                <a:sym typeface="Cambria"/>
              </a:rPr>
              <a:t>2.88%</a:t>
            </a:r>
            <a:endParaRPr lang="en-US" sz="1800" b="1" dirty="0">
              <a:solidFill>
                <a:schemeClr val="dk1"/>
              </a:solidFill>
              <a:latin typeface="Cambria"/>
              <a:ea typeface="Cambria"/>
              <a:cs typeface="Cambria"/>
              <a:sym typeface="Cambria"/>
            </a:endParaRPr>
          </a:p>
        </p:txBody>
      </p:sp>
      <p:sp>
        <p:nvSpPr>
          <p:cNvPr id="8" name="Shape 115"/>
          <p:cNvSpPr/>
          <p:nvPr/>
        </p:nvSpPr>
        <p:spPr>
          <a:xfrm>
            <a:off x="4535361" y="4464058"/>
            <a:ext cx="1752600" cy="412742"/>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b="1" dirty="0" smtClean="0">
                <a:solidFill>
                  <a:schemeClr val="dk1"/>
                </a:solidFill>
                <a:latin typeface="Cambria"/>
                <a:ea typeface="Cambria"/>
                <a:cs typeface="Cambria"/>
                <a:sym typeface="Cambria"/>
              </a:rPr>
              <a:t>Gamma</a:t>
            </a:r>
          </a:p>
          <a:p>
            <a:pPr lvl="0" algn="ctr">
              <a:spcBef>
                <a:spcPts val="0"/>
              </a:spcBef>
              <a:spcAft>
                <a:spcPts val="0"/>
              </a:spcAft>
              <a:buSzPct val="25000"/>
            </a:pPr>
            <a:r>
              <a:rPr lang="en-US" sz="1800" b="1" dirty="0" smtClean="0">
                <a:solidFill>
                  <a:schemeClr val="dk1"/>
                </a:solidFill>
                <a:latin typeface="Cambria"/>
                <a:ea typeface="Cambria"/>
                <a:cs typeface="Cambria"/>
                <a:sym typeface="Cambria"/>
              </a:rPr>
              <a:t>2.56%</a:t>
            </a:r>
            <a:endParaRPr lang="en-US" sz="1800" b="1" dirty="0">
              <a:solidFill>
                <a:schemeClr val="dk1"/>
              </a:solidFill>
              <a:latin typeface="Cambria"/>
              <a:ea typeface="Cambria"/>
              <a:cs typeface="Cambria"/>
              <a:sym typeface="Cambria"/>
            </a:endParaRPr>
          </a:p>
        </p:txBody>
      </p:sp>
      <p:sp>
        <p:nvSpPr>
          <p:cNvPr id="9" name="Shape 115"/>
          <p:cNvSpPr/>
          <p:nvPr/>
        </p:nvSpPr>
        <p:spPr>
          <a:xfrm>
            <a:off x="6335430" y="4461293"/>
            <a:ext cx="1752600" cy="412742"/>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1800" b="1" dirty="0" smtClean="0">
                <a:solidFill>
                  <a:schemeClr val="dk1"/>
                </a:solidFill>
                <a:latin typeface="Cambria"/>
                <a:ea typeface="Cambria"/>
                <a:cs typeface="Cambria"/>
                <a:sym typeface="Cambria"/>
              </a:rPr>
              <a:t>Median Filter</a:t>
            </a:r>
          </a:p>
          <a:p>
            <a:pPr lvl="0" algn="ctr">
              <a:spcBef>
                <a:spcPts val="0"/>
              </a:spcBef>
              <a:spcAft>
                <a:spcPts val="0"/>
              </a:spcAft>
              <a:buSzPct val="25000"/>
            </a:pPr>
            <a:r>
              <a:rPr lang="en-US" sz="1800" b="1" dirty="0" smtClean="0">
                <a:solidFill>
                  <a:schemeClr val="dk1"/>
                </a:solidFill>
                <a:latin typeface="Cambria"/>
                <a:ea typeface="Cambria"/>
                <a:cs typeface="Cambria"/>
                <a:sym typeface="Cambria"/>
              </a:rPr>
              <a:t>3.15%</a:t>
            </a:r>
            <a:endParaRPr lang="en-US" sz="1800"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49920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3058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 </a:t>
            </a:r>
            <a:r>
              <a:rPr lang="en-US" altLang="en-US" sz="2000" dirty="0" smtClean="0">
                <a:latin typeface="Sans-serif"/>
                <a:cs typeface="Times New Roman" panose="02020603050405020304" pitchFamily="18" charset="0"/>
              </a:rPr>
              <a:t>We </a:t>
            </a:r>
            <a:r>
              <a:rPr lang="en-US" altLang="en-US" sz="2000" dirty="0">
                <a:latin typeface="Sans-serif"/>
                <a:cs typeface="Times New Roman" panose="02020603050405020304" pitchFamily="18" charset="0"/>
              </a:rPr>
              <a:t>compare </a:t>
            </a:r>
            <a:r>
              <a:rPr lang="en-US" altLang="en-US" sz="2000" b="1" dirty="0">
                <a:latin typeface="Sans-serif"/>
                <a:cs typeface="Times New Roman" panose="02020603050405020304" pitchFamily="18" charset="0"/>
              </a:rPr>
              <a:t>6 different clocking schemes</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1600" b="1" dirty="0" smtClean="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1</a:t>
            </a:r>
            <a:r>
              <a:rPr lang="en-US" altLang="en-US" sz="2200" dirty="0">
                <a:latin typeface="Sans-serif"/>
                <a:cs typeface="Times New Roman" panose="02020603050405020304" pitchFamily="18" charset="0"/>
              </a:rPr>
              <a:t>. The period of the local clock in </a:t>
            </a:r>
            <a:r>
              <a:rPr lang="en-US" altLang="en-US" sz="2200" b="1" dirty="0">
                <a:latin typeface="Sans-serif"/>
                <a:cs typeface="Times New Roman" panose="02020603050405020304" pitchFamily="18" charset="0"/>
              </a:rPr>
              <a:t>all</a:t>
            </a:r>
            <a:r>
              <a:rPr lang="en-US" altLang="en-US" sz="2200" dirty="0">
                <a:latin typeface="Sans-serif"/>
                <a:cs typeface="Times New Roman" panose="02020603050405020304" pitchFamily="18" charset="0"/>
              </a:rPr>
              <a:t> processing cells </a:t>
            </a:r>
          </a:p>
          <a:p>
            <a:pPr lvl="1">
              <a:buFont typeface="Arial" panose="020B0604020202020204" pitchFamily="34" charset="0"/>
              <a:buChar char="•"/>
            </a:pPr>
            <a:r>
              <a:rPr lang="en-US" altLang="en-US" sz="2400" dirty="0" smtClean="0">
                <a:latin typeface="Sans-serif"/>
                <a:cs typeface="Times New Roman" panose="02020603050405020304" pitchFamily="18" charset="0"/>
              </a:rPr>
              <a:t>Is fixed </a:t>
            </a:r>
            <a:r>
              <a:rPr lang="en-US" altLang="en-US" sz="2400" dirty="0">
                <a:latin typeface="Sans-serif"/>
                <a:cs typeface="Times New Roman" panose="02020603050405020304" pitchFamily="18" charset="0"/>
              </a:rPr>
              <a:t>at </a:t>
            </a:r>
            <a:r>
              <a:rPr lang="en-US" altLang="en-US" sz="2400" b="1" dirty="0">
                <a:latin typeface="Sans-serif"/>
                <a:cs typeface="Times New Roman" panose="02020603050405020304" pitchFamily="18" charset="0"/>
              </a:rPr>
              <a:t>2ns</a:t>
            </a:r>
            <a:r>
              <a:rPr lang="en-US" altLang="en-US" sz="2400" dirty="0">
                <a:latin typeface="Sans-serif"/>
                <a:cs typeface="Times New Roman" panose="02020603050405020304" pitchFamily="18" charset="0"/>
              </a:rPr>
              <a:t> (the </a:t>
            </a:r>
            <a:r>
              <a:rPr lang="en-US" altLang="en-US" sz="2400" b="1" dirty="0">
                <a:latin typeface="Sans-serif"/>
                <a:cs typeface="Times New Roman" panose="02020603050405020304" pitchFamily="18" charset="0"/>
              </a:rPr>
              <a:t>golden case</a:t>
            </a:r>
            <a:r>
              <a:rPr lang="en-US" altLang="en-US" sz="2400" dirty="0">
                <a:latin typeface="Sans-serif"/>
                <a:cs typeface="Times New Roman" panose="02020603050405020304" pitchFamily="18" charset="0"/>
              </a:rPr>
              <a:t>).</a:t>
            </a:r>
          </a:p>
          <a:p>
            <a:pPr>
              <a:buFont typeface="Arial" panose="020B0604020202020204" pitchFamily="34" charset="0"/>
              <a:buChar char="•"/>
            </a:pPr>
            <a:endParaRPr lang="fa-IR" altLang="en-US" sz="2200" dirty="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2</a:t>
            </a:r>
            <a:r>
              <a:rPr lang="en-US" altLang="en-US" sz="2200" dirty="0">
                <a:latin typeface="Sans-serif"/>
                <a:cs typeface="Times New Roman" panose="02020603050405020304" pitchFamily="18" charset="0"/>
              </a:rPr>
              <a:t>. The period of the local clock in each cell</a:t>
            </a:r>
            <a:r>
              <a:rPr lang="fa-IR" altLang="en-US" sz="2200" dirty="0">
                <a:latin typeface="Sans-serif"/>
                <a:cs typeface="Times New Roman" panose="02020603050405020304" pitchFamily="18" charset="0"/>
              </a:rPr>
              <a:t> </a:t>
            </a:r>
            <a:endParaRPr lang="en-US" altLang="en-US" sz="2200" dirty="0">
              <a:latin typeface="Sans-serif"/>
              <a:cs typeface="Times New Roman" panose="02020603050405020304" pitchFamily="18" charset="0"/>
            </a:endParaRPr>
          </a:p>
          <a:p>
            <a:pPr lvl="1">
              <a:buFont typeface="Arial" panose="020B0604020202020204" pitchFamily="34" charset="0"/>
              <a:buChar char="•"/>
            </a:pPr>
            <a:r>
              <a:rPr lang="en-US" altLang="en-US" sz="2400" dirty="0" smtClean="0">
                <a:latin typeface="Sans-serif"/>
                <a:cs typeface="Times New Roman" panose="02020603050405020304" pitchFamily="18" charset="0"/>
              </a:rPr>
              <a:t>a </a:t>
            </a:r>
            <a:r>
              <a:rPr lang="en-US" altLang="en-US" sz="2400" b="1" dirty="0">
                <a:latin typeface="Sans-serif"/>
                <a:cs typeface="Times New Roman" panose="02020603050405020304" pitchFamily="18" charset="0"/>
              </a:rPr>
              <a:t>random</a:t>
            </a:r>
            <a:r>
              <a:rPr lang="en-US" altLang="en-US" sz="2400" dirty="0">
                <a:latin typeface="Sans-serif"/>
                <a:cs typeface="Times New Roman" panose="02020603050405020304" pitchFamily="18" charset="0"/>
              </a:rPr>
              <a:t> real value between </a:t>
            </a:r>
            <a:r>
              <a:rPr lang="en-US" altLang="en-US" sz="2400" b="1" dirty="0">
                <a:latin typeface="Sans-serif"/>
                <a:cs typeface="Times New Roman" panose="02020603050405020304" pitchFamily="18" charset="0"/>
              </a:rPr>
              <a:t>2-3 ns </a:t>
            </a:r>
            <a:endParaRPr lang="en-US" altLang="en-US" sz="2400" b="1" dirty="0" smtClean="0">
              <a:latin typeface="Sans-serif"/>
              <a:cs typeface="Times New Roman" panose="02020603050405020304" pitchFamily="18" charset="0"/>
            </a:endParaRPr>
          </a:p>
          <a:p>
            <a:pPr lvl="1">
              <a:buFont typeface="Arial" panose="020B0604020202020204" pitchFamily="34" charset="0"/>
              <a:buChar char="•"/>
            </a:pPr>
            <a:r>
              <a:rPr lang="en-US" altLang="en-US" sz="2000" dirty="0">
                <a:latin typeface="Sans-serif"/>
                <a:cs typeface="Times New Roman" panose="02020603050405020304" pitchFamily="18" charset="0"/>
              </a:rPr>
              <a:t>S</a:t>
            </a:r>
            <a:r>
              <a:rPr lang="en-US" altLang="en-US" sz="2000" dirty="0" smtClean="0">
                <a:latin typeface="Sans-serif"/>
                <a:cs typeface="Times New Roman" panose="02020603050405020304" pitchFamily="18" charset="0"/>
              </a:rPr>
              <a:t>o </a:t>
            </a:r>
            <a:r>
              <a:rPr lang="en-US" altLang="en-US" sz="2000" b="1" dirty="0">
                <a:latin typeface="Sans-serif"/>
                <a:cs typeface="Times New Roman" panose="02020603050405020304" pitchFamily="18" charset="0"/>
              </a:rPr>
              <a:t>50%</a:t>
            </a:r>
            <a:r>
              <a:rPr lang="en-US" altLang="en-US" sz="2000" dirty="0">
                <a:latin typeface="Sans-serif"/>
                <a:cs typeface="Times New Roman" panose="02020603050405020304" pitchFamily="18" charset="0"/>
              </a:rPr>
              <a:t> variation</a:t>
            </a:r>
            <a:r>
              <a:rPr lang="fa-IR" altLang="en-US" sz="2000" dirty="0">
                <a:latin typeface="Sans-serif"/>
                <a:cs typeface="Times New Roman" panose="02020603050405020304" pitchFamily="18" charset="0"/>
              </a:rPr>
              <a:t> </a:t>
            </a:r>
            <a:r>
              <a:rPr lang="en-US" altLang="en-US" sz="2000" dirty="0">
                <a:latin typeface="Sans-serif"/>
                <a:cs typeface="Times New Roman" panose="02020603050405020304" pitchFamily="18" charset="0"/>
              </a:rPr>
              <a:t>between the clock </a:t>
            </a:r>
            <a:r>
              <a:rPr lang="en-US" altLang="en-US" sz="2000" dirty="0" smtClean="0">
                <a:latin typeface="Sans-serif"/>
                <a:cs typeface="Times New Roman" panose="02020603050405020304" pitchFamily="18" charset="0"/>
              </a:rPr>
              <a:t>periods.</a:t>
            </a:r>
            <a:endParaRPr lang="en-US" altLang="en-US" sz="2000" dirty="0">
              <a:latin typeface="Sans-serif"/>
              <a:cs typeface="Times New Roman" panose="02020603050405020304" pitchFamily="18" charset="0"/>
            </a:endParaRP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3</a:t>
            </a:r>
            <a:r>
              <a:rPr lang="en-US" altLang="en-US" sz="2200" dirty="0">
                <a:latin typeface="Sans-serif"/>
                <a:cs typeface="Times New Roman" panose="02020603050405020304" pitchFamily="18" charset="0"/>
              </a:rPr>
              <a:t>. The period of the local clock in each cell </a:t>
            </a:r>
            <a:endParaRPr lang="en-US" altLang="en-US" sz="2200" dirty="0" smtClean="0">
              <a:latin typeface="Sans-serif"/>
              <a:cs typeface="Times New Roman" panose="02020603050405020304" pitchFamily="18" charset="0"/>
            </a:endParaRPr>
          </a:p>
          <a:p>
            <a:pPr lvl="1">
              <a:buFont typeface="Arial" panose="020B0604020202020204" pitchFamily="34" charset="0"/>
              <a:buChar char="•"/>
            </a:pPr>
            <a:r>
              <a:rPr lang="en-US" altLang="en-US" sz="2400" dirty="0" smtClean="0">
                <a:latin typeface="Sans-serif"/>
                <a:cs typeface="Times New Roman" panose="02020603050405020304" pitchFamily="18" charset="0"/>
              </a:rPr>
              <a:t>a </a:t>
            </a:r>
            <a:r>
              <a:rPr lang="en-US" altLang="en-US" sz="2400" b="1" dirty="0">
                <a:latin typeface="Sans-serif"/>
                <a:cs typeface="Times New Roman" panose="02020603050405020304" pitchFamily="18" charset="0"/>
              </a:rPr>
              <a:t>random</a:t>
            </a:r>
            <a:r>
              <a:rPr lang="en-US" altLang="en-US" sz="2400" dirty="0">
                <a:latin typeface="Sans-serif"/>
                <a:cs typeface="Times New Roman" panose="02020603050405020304" pitchFamily="18" charset="0"/>
              </a:rPr>
              <a:t> real value between </a:t>
            </a:r>
            <a:r>
              <a:rPr lang="en-US" altLang="en-US" sz="2400" b="1" dirty="0">
                <a:latin typeface="Sans-serif"/>
                <a:cs typeface="Times New Roman" panose="02020603050405020304" pitchFamily="18" charset="0"/>
              </a:rPr>
              <a:t>2-4ns</a:t>
            </a:r>
            <a:r>
              <a:rPr lang="en-US" altLang="en-US" sz="2400" dirty="0">
                <a:latin typeface="Sans-serif"/>
                <a:cs typeface="Times New Roman" panose="02020603050405020304" pitchFamily="18" charset="0"/>
              </a:rPr>
              <a:t> </a:t>
            </a:r>
            <a:endParaRPr lang="en-US" altLang="en-US" sz="2400" dirty="0" smtClean="0">
              <a:latin typeface="Sans-serif"/>
              <a:cs typeface="Times New Roman" panose="02020603050405020304" pitchFamily="18" charset="0"/>
            </a:endParaRPr>
          </a:p>
          <a:p>
            <a:pPr lvl="1">
              <a:buFont typeface="Arial" panose="020B0604020202020204" pitchFamily="34" charset="0"/>
              <a:buChar char="•"/>
            </a:pPr>
            <a:r>
              <a:rPr lang="en-US" altLang="en-US" sz="2000" dirty="0" smtClean="0">
                <a:latin typeface="Sans-serif"/>
                <a:cs typeface="Times New Roman" panose="02020603050405020304" pitchFamily="18" charset="0"/>
              </a:rPr>
              <a:t>so </a:t>
            </a:r>
            <a:r>
              <a:rPr lang="en-US" altLang="en-US" sz="2000" b="1" dirty="0">
                <a:latin typeface="Sans-serif"/>
                <a:cs typeface="Times New Roman" panose="02020603050405020304" pitchFamily="18" charset="0"/>
              </a:rPr>
              <a:t>100%</a:t>
            </a:r>
            <a:r>
              <a:rPr lang="en-US" altLang="en-US" sz="2000" dirty="0">
                <a:latin typeface="Sans-serif"/>
                <a:cs typeface="Times New Roman" panose="02020603050405020304" pitchFamily="18" charset="0"/>
              </a:rPr>
              <a:t> </a:t>
            </a:r>
            <a:r>
              <a:rPr lang="en-US" altLang="en-US" sz="2000" dirty="0" smtClean="0">
                <a:latin typeface="Sans-serif"/>
                <a:cs typeface="Times New Roman" panose="02020603050405020304" pitchFamily="18" charset="0"/>
              </a:rPr>
              <a:t>variation.</a:t>
            </a:r>
            <a:endParaRPr lang="en-US" altLang="en-US" sz="2000" b="1" dirty="0" smtClean="0">
              <a:latin typeface="Sans-serif"/>
              <a:cs typeface="Times New Roman" panose="02020603050405020304" pitchFamily="18" charset="0"/>
            </a:endParaRPr>
          </a:p>
        </p:txBody>
      </p:sp>
    </p:spTree>
    <p:extLst>
      <p:ext uri="{BB962C8B-B14F-4D97-AF65-F5344CB8AC3E}">
        <p14:creationId xmlns:p14="http://schemas.microsoft.com/office/powerpoint/2010/main" val="1993994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1534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 </a:t>
            </a:r>
            <a:r>
              <a:rPr lang="en-US" altLang="en-US" sz="2000" dirty="0" smtClean="0">
                <a:latin typeface="Sans-serif"/>
                <a:cs typeface="Times New Roman" panose="02020603050405020304" pitchFamily="18" charset="0"/>
              </a:rPr>
              <a:t>We </a:t>
            </a:r>
            <a:r>
              <a:rPr lang="en-US" altLang="en-US" sz="2000" dirty="0">
                <a:latin typeface="Sans-serif"/>
                <a:cs typeface="Times New Roman" panose="02020603050405020304" pitchFamily="18" charset="0"/>
              </a:rPr>
              <a:t>compare </a:t>
            </a:r>
            <a:r>
              <a:rPr lang="en-US" altLang="en-US" sz="2000" b="1" dirty="0">
                <a:latin typeface="Sans-serif"/>
                <a:cs typeface="Times New Roman" panose="02020603050405020304" pitchFamily="18" charset="0"/>
              </a:rPr>
              <a:t>6 different clocking schemes</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1600" b="1" dirty="0" smtClean="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4.</a:t>
            </a:r>
            <a:r>
              <a:rPr lang="en-US" altLang="en-US" sz="2200" dirty="0">
                <a:latin typeface="Sans-serif"/>
                <a:cs typeface="Times New Roman" panose="02020603050405020304" pitchFamily="18" charset="0"/>
              </a:rPr>
              <a:t> The periods of the local clocks </a:t>
            </a:r>
            <a:endParaRPr lang="en-US" altLang="en-US" sz="2200" dirty="0" smtClean="0">
              <a:latin typeface="Sans-serif"/>
              <a:cs typeface="Times New Roman" panose="02020603050405020304" pitchFamily="18" charset="0"/>
            </a:endParaRPr>
          </a:p>
          <a:p>
            <a:pPr lvl="1">
              <a:buFont typeface="Arial" panose="020B0604020202020204" pitchFamily="34" charset="0"/>
              <a:buChar char="•"/>
            </a:pPr>
            <a:r>
              <a:rPr lang="en-US" altLang="en-US" sz="2400" dirty="0" smtClean="0">
                <a:latin typeface="Sans-serif"/>
                <a:cs typeface="Times New Roman" panose="02020603050405020304" pitchFamily="18" charset="0"/>
              </a:rPr>
              <a:t>random</a:t>
            </a:r>
            <a:r>
              <a:rPr lang="fa-IR" altLang="en-US" sz="2400" dirty="0" smtClean="0">
                <a:latin typeface="Sans-serif"/>
                <a:cs typeface="Times New Roman" panose="02020603050405020304" pitchFamily="18" charset="0"/>
              </a:rPr>
              <a:t> </a:t>
            </a:r>
            <a:r>
              <a:rPr lang="en-US" altLang="en-US" sz="2400" dirty="0">
                <a:latin typeface="Sans-serif"/>
                <a:cs typeface="Times New Roman" panose="02020603050405020304" pitchFamily="18" charset="0"/>
              </a:rPr>
              <a:t>values between </a:t>
            </a:r>
            <a:r>
              <a:rPr lang="en-US" altLang="en-US" sz="2400" b="1" dirty="0">
                <a:latin typeface="Sans-serif"/>
                <a:cs typeface="Times New Roman" panose="02020603050405020304" pitchFamily="18" charset="0"/>
              </a:rPr>
              <a:t>2-4ns</a:t>
            </a:r>
            <a:r>
              <a:rPr lang="en-US" altLang="en-US" sz="2400" dirty="0">
                <a:latin typeface="Sans-serif"/>
                <a:cs typeface="Times New Roman" panose="02020603050405020304" pitchFamily="18" charset="0"/>
              </a:rPr>
              <a:t>, </a:t>
            </a:r>
            <a:endParaRPr lang="en-US" altLang="en-US" sz="2400" dirty="0" smtClean="0">
              <a:latin typeface="Sans-serif"/>
              <a:cs typeface="Times New Roman" panose="02020603050405020304" pitchFamily="18" charset="0"/>
            </a:endParaRPr>
          </a:p>
          <a:p>
            <a:pPr lvl="1">
              <a:buFont typeface="Arial" panose="020B0604020202020204" pitchFamily="34" charset="0"/>
              <a:buChar char="•"/>
            </a:pPr>
            <a:r>
              <a:rPr lang="en-US" altLang="en-US" sz="2000" dirty="0" smtClean="0">
                <a:latin typeface="Sans-serif"/>
                <a:cs typeface="Times New Roman" panose="02020603050405020304" pitchFamily="18" charset="0"/>
              </a:rPr>
              <a:t>but </a:t>
            </a:r>
            <a:r>
              <a:rPr lang="en-US" altLang="en-US" sz="2000" dirty="0">
                <a:latin typeface="Sans-serif"/>
                <a:cs typeface="Times New Roman" panose="02020603050405020304" pitchFamily="18" charset="0"/>
              </a:rPr>
              <a:t>high output pulses that are </a:t>
            </a:r>
            <a:r>
              <a:rPr lang="en-US" altLang="en-US" sz="2000" b="1" dirty="0">
                <a:latin typeface="Sans-serif"/>
                <a:cs typeface="Times New Roman" panose="02020603050405020304" pitchFamily="18" charset="0"/>
              </a:rPr>
              <a:t>less than 10%</a:t>
            </a:r>
            <a:r>
              <a:rPr lang="en-US" altLang="en-US" sz="2000" dirty="0">
                <a:latin typeface="Sans-serif"/>
                <a:cs typeface="Times New Roman" panose="02020603050405020304" pitchFamily="18" charset="0"/>
              </a:rPr>
              <a:t> of the 2ns clock period (0.2ns) are </a:t>
            </a:r>
            <a:r>
              <a:rPr lang="en-US" altLang="en-US" sz="2000" b="1" dirty="0">
                <a:latin typeface="Sans-serif"/>
                <a:cs typeface="Times New Roman" panose="02020603050405020304" pitchFamily="18" charset="0"/>
              </a:rPr>
              <a:t>filtered out </a:t>
            </a:r>
            <a:r>
              <a:rPr lang="en-US" altLang="en-US" sz="2000" dirty="0">
                <a:latin typeface="Sans-serif"/>
                <a:cs typeface="Times New Roman" panose="02020603050405020304" pitchFamily="18" charset="0"/>
              </a:rPr>
              <a:t>(i.e., they are set to 0).</a:t>
            </a: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5.</a:t>
            </a:r>
            <a:r>
              <a:rPr lang="en-US" altLang="en-US" sz="2200" dirty="0">
                <a:latin typeface="Sans-serif"/>
                <a:cs typeface="Times New Roman" panose="02020603050405020304" pitchFamily="18" charset="0"/>
              </a:rPr>
              <a:t> Same as Scheme 4, but we </a:t>
            </a:r>
            <a:r>
              <a:rPr lang="en-US" altLang="en-US" sz="2200" b="1" dirty="0">
                <a:latin typeface="Sans-serif"/>
                <a:cs typeface="Times New Roman" panose="02020603050405020304" pitchFamily="18" charset="0"/>
              </a:rPr>
              <a:t>filter out </a:t>
            </a:r>
            <a:r>
              <a:rPr lang="en-US" altLang="en-US" sz="2200" dirty="0">
                <a:latin typeface="Sans-serif"/>
                <a:cs typeface="Times New Roman" panose="02020603050405020304" pitchFamily="18" charset="0"/>
              </a:rPr>
              <a:t>high output pulses that are </a:t>
            </a:r>
            <a:r>
              <a:rPr lang="en-US" altLang="en-US" sz="2200" b="1" dirty="0">
                <a:latin typeface="Sans-serif"/>
                <a:cs typeface="Times New Roman" panose="02020603050405020304" pitchFamily="18" charset="0"/>
              </a:rPr>
              <a:t>less than 15% </a:t>
            </a:r>
            <a:r>
              <a:rPr lang="en-US" altLang="en-US" sz="2200" dirty="0">
                <a:latin typeface="Sans-serif"/>
                <a:cs typeface="Times New Roman" panose="02020603050405020304" pitchFamily="18" charset="0"/>
              </a:rPr>
              <a:t>of the 2ns clock period.</a:t>
            </a: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r>
              <a:rPr lang="en-US" altLang="en-US" sz="2200" b="1" dirty="0">
                <a:latin typeface="Sans-serif"/>
                <a:cs typeface="Times New Roman" panose="02020603050405020304" pitchFamily="18" charset="0"/>
              </a:rPr>
              <a:t>Scheme 6. </a:t>
            </a:r>
            <a:r>
              <a:rPr lang="en-US" altLang="en-US" sz="2200" dirty="0">
                <a:latin typeface="Sans-serif"/>
                <a:cs typeface="Times New Roman" panose="02020603050405020304" pitchFamily="18" charset="0"/>
              </a:rPr>
              <a:t>Same as Scheme 4, but we </a:t>
            </a:r>
            <a:r>
              <a:rPr lang="en-US" altLang="en-US" sz="2200" b="1" dirty="0">
                <a:latin typeface="Sans-serif"/>
                <a:cs typeface="Times New Roman" panose="02020603050405020304" pitchFamily="18" charset="0"/>
              </a:rPr>
              <a:t>filter out </a:t>
            </a:r>
            <a:r>
              <a:rPr lang="en-US" altLang="en-US" sz="2200" dirty="0">
                <a:latin typeface="Sans-serif"/>
                <a:cs typeface="Times New Roman" panose="02020603050405020304" pitchFamily="18" charset="0"/>
              </a:rPr>
              <a:t>high output pulses that are </a:t>
            </a:r>
            <a:r>
              <a:rPr lang="en-US" altLang="en-US" sz="2200" b="1" dirty="0">
                <a:latin typeface="Sans-serif"/>
                <a:cs typeface="Times New Roman" panose="02020603050405020304" pitchFamily="18" charset="0"/>
              </a:rPr>
              <a:t>less than 20% </a:t>
            </a:r>
            <a:r>
              <a:rPr lang="en-US" altLang="en-US" sz="2200" dirty="0">
                <a:latin typeface="Sans-serif"/>
                <a:cs typeface="Times New Roman" panose="02020603050405020304" pitchFamily="18" charset="0"/>
              </a:rPr>
              <a:t>of the 2ns clock </a:t>
            </a:r>
            <a:r>
              <a:rPr lang="en-US" altLang="en-US" sz="2200" dirty="0" smtClean="0">
                <a:latin typeface="Sans-serif"/>
                <a:cs typeface="Times New Roman" panose="02020603050405020304" pitchFamily="18" charset="0"/>
              </a:rPr>
              <a:t>period</a:t>
            </a:r>
            <a:endParaRPr lang="fa-IR" altLang="en-US" b="1" dirty="0" smtClean="0">
              <a:latin typeface="Sans-serif"/>
              <a:cs typeface="Times New Roman" panose="02020603050405020304" pitchFamily="18" charset="0"/>
            </a:endParaRPr>
          </a:p>
        </p:txBody>
      </p:sp>
    </p:spTree>
    <p:extLst>
      <p:ext uri="{BB962C8B-B14F-4D97-AF65-F5344CB8AC3E}">
        <p14:creationId xmlns:p14="http://schemas.microsoft.com/office/powerpoint/2010/main" val="1798964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609600" y="914400"/>
                <a:ext cx="7924800" cy="5105400"/>
              </a:xfrm>
            </p:spPr>
            <p:txBody>
              <a:bodyPr/>
              <a:lstStyle/>
              <a:p>
                <a:pPr>
                  <a:buFont typeface="Arial" panose="020B0604020202020204" pitchFamily="34" charset="0"/>
                  <a:buChar char="•"/>
                </a:pPr>
                <a:r>
                  <a:rPr lang="en-US" altLang="en-US" sz="2200" dirty="0">
                    <a:latin typeface="Sans-serif"/>
                    <a:cs typeface="Times New Roman" panose="02020603050405020304" pitchFamily="18" charset="0"/>
                  </a:rPr>
                  <a:t>To produce more reliable results</a:t>
                </a:r>
              </a:p>
              <a:p>
                <a:pPr lvl="1">
                  <a:buFont typeface="Arial" panose="020B0604020202020204" pitchFamily="34" charset="0"/>
                  <a:buChar char="•"/>
                </a:pPr>
                <a:r>
                  <a:rPr lang="en-US" altLang="en-US" sz="2200" b="1" dirty="0" smtClean="0">
                    <a:latin typeface="Sans-serif"/>
                    <a:cs typeface="Times New Roman" panose="02020603050405020304" pitchFamily="18" charset="0"/>
                  </a:rPr>
                  <a:t>Simulate</a:t>
                </a:r>
                <a:r>
                  <a:rPr lang="en-US" altLang="en-US" sz="2200" dirty="0" smtClean="0">
                    <a:latin typeface="Sans-serif"/>
                    <a:cs typeface="Times New Roman" panose="02020603050405020304" pitchFamily="18" charset="0"/>
                  </a:rPr>
                  <a:t> </a:t>
                </a:r>
                <a:r>
                  <a:rPr lang="en-US" altLang="en-US" sz="2200" dirty="0">
                    <a:latin typeface="Sans-serif"/>
                    <a:cs typeface="Times New Roman" panose="02020603050405020304" pitchFamily="18" charset="0"/>
                  </a:rPr>
                  <a:t>each </a:t>
                </a:r>
                <a:r>
                  <a:rPr lang="en-US" altLang="en-US" sz="2200" dirty="0" smtClean="0">
                    <a:latin typeface="Sans-serif"/>
                    <a:cs typeface="Times New Roman" panose="02020603050405020304" pitchFamily="18" charset="0"/>
                  </a:rPr>
                  <a:t>circuit </a:t>
                </a:r>
                <a:r>
                  <a:rPr lang="en-US" altLang="en-US" sz="2200" dirty="0">
                    <a:latin typeface="Sans-serif"/>
                    <a:cs typeface="Times New Roman" panose="02020603050405020304" pitchFamily="18" charset="0"/>
                  </a:rPr>
                  <a:t>based on </a:t>
                </a:r>
                <a:r>
                  <a:rPr lang="en-US" altLang="en-US" sz="2200" b="1" dirty="0" smtClean="0">
                    <a:latin typeface="Sans-serif"/>
                    <a:cs typeface="Times New Roman" panose="02020603050405020304" pitchFamily="18" charset="0"/>
                  </a:rPr>
                  <a:t>the six clocking schemes </a:t>
                </a:r>
              </a:p>
              <a:p>
                <a:pPr lvl="2">
                  <a:buFont typeface="Arial" panose="020B0604020202020204" pitchFamily="34" charset="0"/>
                  <a:buChar char="•"/>
                </a:pPr>
                <a:r>
                  <a:rPr lang="en-US" altLang="en-US" sz="2000" b="1" dirty="0" smtClean="0">
                    <a:latin typeface="Sans-serif"/>
                    <a:cs typeface="Times New Roman" panose="02020603050405020304" pitchFamily="18" charset="0"/>
                  </a:rPr>
                  <a:t>10 </a:t>
                </a:r>
                <a:r>
                  <a:rPr lang="en-US" altLang="en-US" sz="2000" b="1" dirty="0">
                    <a:latin typeface="Sans-serif"/>
                    <a:cs typeface="Times New Roman" panose="02020603050405020304" pitchFamily="18" charset="0"/>
                  </a:rPr>
                  <a:t>times</a:t>
                </a:r>
                <a:r>
                  <a:rPr lang="en-US" altLang="en-US" sz="2000" dirty="0">
                    <a:latin typeface="Sans-serif"/>
                    <a:cs typeface="Times New Roman" panose="02020603050405020304" pitchFamily="18" charset="0"/>
                  </a:rPr>
                  <a:t>, each time with </a:t>
                </a:r>
                <a:r>
                  <a:rPr lang="en-US" altLang="en-US" sz="2000" b="1" dirty="0">
                    <a:latin typeface="Sans-serif"/>
                    <a:cs typeface="Times New Roman" panose="02020603050405020304" pitchFamily="18" charset="0"/>
                  </a:rPr>
                  <a:t>different initial conditions</a:t>
                </a:r>
                <a:r>
                  <a:rPr lang="en-US" altLang="en-US" sz="2000" dirty="0">
                    <a:latin typeface="Sans-serif"/>
                    <a:cs typeface="Times New Roman" panose="02020603050405020304" pitchFamily="18" charset="0"/>
                  </a:rPr>
                  <a:t>: </a:t>
                </a:r>
              </a:p>
              <a:p>
                <a:pPr lvl="1">
                  <a:buFont typeface="Arial" panose="020B0604020202020204" pitchFamily="34" charset="0"/>
                  <a:buChar char="•"/>
                </a:pPr>
                <a:endParaRPr lang="en-US" altLang="en-US" sz="2200" dirty="0">
                  <a:latin typeface="Sans-serif"/>
                  <a:cs typeface="Times New Roman" panose="02020603050405020304" pitchFamily="18" charset="0"/>
                </a:endParaRPr>
              </a:p>
              <a:p>
                <a:pPr lvl="3">
                  <a:buFont typeface="Arial" panose="020B0604020202020204" pitchFamily="34" charset="0"/>
                  <a:buChar char="•"/>
                </a:pPr>
                <a:r>
                  <a:rPr lang="en-US" altLang="en-US" sz="2200" dirty="0">
                    <a:latin typeface="Sans-serif"/>
                    <a:cs typeface="Times New Roman" panose="02020603050405020304" pitchFamily="18" charset="0"/>
                  </a:rPr>
                  <a:t>10 </a:t>
                </a:r>
                <a:r>
                  <a:rPr lang="en-US" altLang="en-US" sz="2200" b="1" dirty="0">
                    <a:latin typeface="Sans-serif"/>
                    <a:cs typeface="Times New Roman" panose="02020603050405020304" pitchFamily="18" charset="0"/>
                  </a:rPr>
                  <a:t>different LFSR seed values </a:t>
                </a:r>
                <a:r>
                  <a:rPr lang="en-US" altLang="en-US" sz="2200" dirty="0">
                    <a:latin typeface="Sans-serif"/>
                    <a:cs typeface="Times New Roman" panose="02020603050405020304" pitchFamily="18" charset="0"/>
                  </a:rPr>
                  <a:t>for each SNGs</a:t>
                </a:r>
              </a:p>
              <a:p>
                <a:pPr lvl="3">
                  <a:buFont typeface="Arial" panose="020B0604020202020204" pitchFamily="34" charset="0"/>
                  <a:buChar char="•"/>
                </a:pPr>
                <a:r>
                  <a:rPr lang="en-US" altLang="en-US" sz="2200" dirty="0">
                    <a:latin typeface="Sans-serif"/>
                    <a:cs typeface="Times New Roman" panose="02020603050405020304" pitchFamily="18" charset="0"/>
                  </a:rPr>
                  <a:t>10 </a:t>
                </a:r>
                <a:r>
                  <a:rPr lang="en-US" altLang="en-US" sz="2200" b="1" dirty="0">
                    <a:latin typeface="Sans-serif"/>
                    <a:cs typeface="Times New Roman" panose="02020603050405020304" pitchFamily="18" charset="0"/>
                  </a:rPr>
                  <a:t>different sets of values for the periods </a:t>
                </a:r>
                <a:r>
                  <a:rPr lang="en-US" altLang="en-US" sz="2200" dirty="0">
                    <a:latin typeface="Sans-serif"/>
                    <a:cs typeface="Times New Roman" panose="02020603050405020304" pitchFamily="18" charset="0"/>
                  </a:rPr>
                  <a:t>of the local clocks. </a:t>
                </a:r>
              </a:p>
              <a:p>
                <a:pPr lvl="2">
                  <a:buFont typeface="Arial" panose="020B0604020202020204" pitchFamily="34" charset="0"/>
                  <a:buChar char="•"/>
                </a:pPr>
                <a:endParaRPr lang="en-US" altLang="en-US" sz="2200" dirty="0">
                  <a:latin typeface="Sans-serif"/>
                  <a:cs typeface="Times New Roman" panose="02020603050405020304" pitchFamily="18" charset="0"/>
                </a:endParaRPr>
              </a:p>
              <a:p>
                <a:pPr lvl="1">
                  <a:buFont typeface="Arial" panose="020B0604020202020204" pitchFamily="34" charset="0"/>
                  <a:buChar char="•"/>
                </a:pPr>
                <a:r>
                  <a:rPr lang="en-US" altLang="en-US" sz="2200" dirty="0">
                    <a:latin typeface="Sans-serif"/>
                    <a:cs typeface="Times New Roman" panose="02020603050405020304" pitchFamily="18" charset="0"/>
                  </a:rPr>
                  <a:t>We calculate the average output error rate as follows</a:t>
                </a:r>
                <a:r>
                  <a:rPr lang="en-US" altLang="en-US" sz="2200" dirty="0" smtClean="0">
                    <a:latin typeface="Sans-serif"/>
                    <a:cs typeface="Times New Roman" panose="02020603050405020304" pitchFamily="18" charset="0"/>
                  </a:rPr>
                  <a:t>:</a:t>
                </a:r>
              </a:p>
              <a:p>
                <a:pPr lvl="1">
                  <a:buFont typeface="Arial" panose="020B0604020202020204" pitchFamily="34" charset="0"/>
                  <a:buChar char="•"/>
                </a:pPr>
                <a:endParaRPr lang="en-US" altLang="en-US" sz="2200" dirty="0" smtClean="0">
                  <a:latin typeface="Sans-serif"/>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cs typeface="Times New Roman" panose="02020603050405020304" pitchFamily="18" charset="0"/>
                        </a:rPr>
                        <m:t>𝐸</m:t>
                      </m:r>
                      <m:r>
                        <a:rPr lang="en-US" altLang="en-US" sz="2200" i="1">
                          <a:latin typeface="Cambria Math" panose="02040503050406030204" pitchFamily="18" charset="0"/>
                          <a:cs typeface="Times New Roman" panose="02020603050405020304" pitchFamily="18" charset="0"/>
                        </a:rPr>
                        <m:t>= </m:t>
                      </m:r>
                      <m:f>
                        <m:fPr>
                          <m:ctrlPr>
                            <a:rPr lang="en-US" altLang="en-US" sz="2200" i="1">
                              <a:latin typeface="Cambria Math" panose="02040503050406030204" pitchFamily="18" charset="0"/>
                              <a:cs typeface="Times New Roman" panose="02020603050405020304" pitchFamily="18" charset="0"/>
                            </a:rPr>
                          </m:ctrlPr>
                        </m:fPr>
                        <m:num>
                          <m:nary>
                            <m:naryPr>
                              <m:chr m:val="∑"/>
                              <m:limLoc m:val="subSup"/>
                              <m:ctrlPr>
                                <a:rPr lang="en-US" altLang="en-US" sz="2200" i="1">
                                  <a:latin typeface="Cambria Math" panose="02040503050406030204" pitchFamily="18" charset="0"/>
                                  <a:cs typeface="Times New Roman" panose="02020603050405020304" pitchFamily="18" charset="0"/>
                                </a:rPr>
                              </m:ctrlPr>
                            </m:naryPr>
                            <m:sub>
                              <m:r>
                                <m:rPr>
                                  <m:brk m:alnAt="25"/>
                                </m:rPr>
                                <a:rPr lang="en-US" altLang="en-US" sz="2200" i="1">
                                  <a:latin typeface="Cambria Math" panose="02040503050406030204" pitchFamily="18" charset="0"/>
                                  <a:cs typeface="Times New Roman" panose="02020603050405020304" pitchFamily="18" charset="0"/>
                                </a:rPr>
                                <m:t>𝑖</m:t>
                              </m:r>
                              <m:r>
                                <a:rPr lang="en-US" altLang="en-US" sz="2200" i="1">
                                  <a:latin typeface="Cambria Math" panose="02040503050406030204" pitchFamily="18" charset="0"/>
                                  <a:cs typeface="Times New Roman" panose="02020603050405020304" pitchFamily="18" charset="0"/>
                                </a:rPr>
                                <m:t>=</m:t>
                              </m:r>
                              <m:r>
                                <m:rPr>
                                  <m:brk m:alnAt="25"/>
                                </m:rPr>
                                <a:rPr lang="en-US" altLang="en-US" sz="2200" i="1">
                                  <a:latin typeface="Cambria Math" panose="02040503050406030204" pitchFamily="18" charset="0"/>
                                  <a:cs typeface="Times New Roman" panose="02020603050405020304" pitchFamily="18" charset="0"/>
                                </a:rPr>
                                <m:t>1</m:t>
                              </m:r>
                            </m:sub>
                            <m:sup>
                              <m:r>
                                <a:rPr lang="en-US" altLang="en-US" sz="2200" i="1">
                                  <a:latin typeface="Cambria Math" panose="02040503050406030204" pitchFamily="18" charset="0"/>
                                  <a:cs typeface="Times New Roman" panose="02020603050405020304" pitchFamily="18" charset="0"/>
                                </a:rPr>
                                <m:t>256</m:t>
                              </m:r>
                            </m:sup>
                            <m:e>
                              <m:nary>
                                <m:naryPr>
                                  <m:chr m:val="∑"/>
                                  <m:limLoc m:val="subSup"/>
                                  <m:ctrlPr>
                                    <a:rPr lang="en-US" altLang="en-US" sz="2200" i="1">
                                      <a:latin typeface="Cambria Math" panose="02040503050406030204" pitchFamily="18" charset="0"/>
                                      <a:cs typeface="Times New Roman" panose="02020603050405020304" pitchFamily="18" charset="0"/>
                                    </a:rPr>
                                  </m:ctrlPr>
                                </m:naryPr>
                                <m:sub>
                                  <m:r>
                                    <m:rPr>
                                      <m:brk m:alnAt="25"/>
                                    </m:rPr>
                                    <a:rPr lang="en-US" altLang="en-US" sz="2200" i="1">
                                      <a:latin typeface="Cambria Math" panose="02040503050406030204" pitchFamily="18" charset="0"/>
                                      <a:cs typeface="Times New Roman" panose="02020603050405020304" pitchFamily="18" charset="0"/>
                                    </a:rPr>
                                    <m:t>𝑗</m:t>
                                  </m:r>
                                  <m:r>
                                    <a:rPr lang="en-US" altLang="en-US" sz="2200" i="1">
                                      <a:latin typeface="Cambria Math" panose="02040503050406030204" pitchFamily="18" charset="0"/>
                                      <a:cs typeface="Times New Roman" panose="02020603050405020304" pitchFamily="18" charset="0"/>
                                    </a:rPr>
                                    <m:t>=</m:t>
                                  </m:r>
                                  <m:r>
                                    <m:rPr>
                                      <m:brk m:alnAt="25"/>
                                    </m:rPr>
                                    <a:rPr lang="en-US" altLang="en-US" sz="2200" i="1">
                                      <a:latin typeface="Cambria Math" panose="02040503050406030204" pitchFamily="18" charset="0"/>
                                      <a:cs typeface="Times New Roman" panose="02020603050405020304" pitchFamily="18" charset="0"/>
                                    </a:rPr>
                                    <m:t>1</m:t>
                                  </m:r>
                                </m:sub>
                                <m:sup>
                                  <m:r>
                                    <a:rPr lang="en-US" altLang="en-US" sz="2200" i="1">
                                      <a:latin typeface="Cambria Math" panose="02040503050406030204" pitchFamily="18" charset="0"/>
                                      <a:cs typeface="Times New Roman" panose="02020603050405020304" pitchFamily="18" charset="0"/>
                                    </a:rPr>
                                    <m:t>256</m:t>
                                  </m:r>
                                </m:sup>
                                <m:e>
                                  <m:d>
                                    <m:dPr>
                                      <m:begChr m:val="|"/>
                                      <m:endChr m:val="|"/>
                                      <m:ctrlPr>
                                        <a:rPr lang="en-US" altLang="en-US" sz="2200" i="1">
                                          <a:latin typeface="Cambria Math" panose="02040503050406030204" pitchFamily="18" charset="0"/>
                                          <a:cs typeface="Times New Roman" panose="02020603050405020304" pitchFamily="18" charset="0"/>
                                        </a:rPr>
                                      </m:ctrlPr>
                                    </m:dPr>
                                    <m:e>
                                      <m:sSub>
                                        <m:sSubPr>
                                          <m:ctrlPr>
                                            <a:rPr lang="en-US" altLang="en-US" sz="2200" i="1">
                                              <a:latin typeface="Cambria Math" panose="02040503050406030204" pitchFamily="18" charset="0"/>
                                              <a:cs typeface="Times New Roman" panose="02020603050405020304" pitchFamily="18" charset="0"/>
                                            </a:rPr>
                                          </m:ctrlPr>
                                        </m:sSubPr>
                                        <m:e>
                                          <m:r>
                                            <a:rPr lang="en-US" altLang="en-US" sz="2200" i="1">
                                              <a:latin typeface="Cambria Math" panose="02040503050406030204" pitchFamily="18" charset="0"/>
                                              <a:cs typeface="Times New Roman" panose="02020603050405020304" pitchFamily="18" charset="0"/>
                                            </a:rPr>
                                            <m:t>𝑇</m:t>
                                          </m:r>
                                        </m:e>
                                        <m:sub>
                                          <m:r>
                                            <a:rPr lang="en-US" altLang="en-US" sz="2200" i="1">
                                              <a:latin typeface="Cambria Math" panose="02040503050406030204" pitchFamily="18" charset="0"/>
                                              <a:cs typeface="Times New Roman" panose="02020603050405020304" pitchFamily="18" charset="0"/>
                                            </a:rPr>
                                            <m:t>𝑖</m:t>
                                          </m:r>
                                          <m:r>
                                            <a:rPr lang="en-US" altLang="en-US" sz="2200" i="1">
                                              <a:latin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cs typeface="Times New Roman" panose="02020603050405020304" pitchFamily="18" charset="0"/>
                                            </a:rPr>
                                            <m:t>𝑗</m:t>
                                          </m:r>
                                        </m:sub>
                                      </m:sSub>
                                      <m:r>
                                        <a:rPr lang="en-US" altLang="en-US" sz="2200" i="1">
                                          <a:latin typeface="Cambria Math" panose="02040503050406030204" pitchFamily="18" charset="0"/>
                                          <a:cs typeface="Times New Roman" panose="02020603050405020304" pitchFamily="18" charset="0"/>
                                        </a:rPr>
                                        <m:t>−</m:t>
                                      </m:r>
                                      <m:sSub>
                                        <m:sSubPr>
                                          <m:ctrlPr>
                                            <a:rPr lang="en-US" altLang="en-US" sz="2200" i="1">
                                              <a:latin typeface="Cambria Math" panose="02040503050406030204" pitchFamily="18" charset="0"/>
                                              <a:cs typeface="Times New Roman" panose="02020603050405020304" pitchFamily="18" charset="0"/>
                                            </a:rPr>
                                          </m:ctrlPr>
                                        </m:sSubPr>
                                        <m:e>
                                          <m:r>
                                            <a:rPr lang="en-US" altLang="en-US" sz="2200" i="1">
                                              <a:latin typeface="Cambria Math" panose="02040503050406030204" pitchFamily="18" charset="0"/>
                                              <a:cs typeface="Times New Roman" panose="02020603050405020304" pitchFamily="18" charset="0"/>
                                            </a:rPr>
                                            <m:t>𝑆</m:t>
                                          </m:r>
                                        </m:e>
                                        <m:sub>
                                          <m:r>
                                            <a:rPr lang="en-US" altLang="en-US" sz="2200" i="1">
                                              <a:latin typeface="Cambria Math" panose="02040503050406030204" pitchFamily="18" charset="0"/>
                                              <a:cs typeface="Times New Roman" panose="02020603050405020304" pitchFamily="18" charset="0"/>
                                            </a:rPr>
                                            <m:t>𝑖</m:t>
                                          </m:r>
                                          <m:r>
                                            <a:rPr lang="en-US" altLang="en-US" sz="2200" i="1">
                                              <a:latin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cs typeface="Times New Roman" panose="02020603050405020304" pitchFamily="18" charset="0"/>
                                            </a:rPr>
                                            <m:t>𝑗</m:t>
                                          </m:r>
                                        </m:sub>
                                      </m:sSub>
                                    </m:e>
                                  </m:d>
                                </m:e>
                              </m:nary>
                            </m:e>
                          </m:nary>
                        </m:num>
                        <m:den>
                          <m:r>
                            <a:rPr lang="en-US" altLang="en-US" sz="2200" i="1">
                              <a:latin typeface="Cambria Math" panose="02040503050406030204" pitchFamily="18" charset="0"/>
                              <a:cs typeface="Times New Roman" panose="02020603050405020304" pitchFamily="18" charset="0"/>
                            </a:rPr>
                            <m:t>255</m:t>
                          </m:r>
                          <m:r>
                            <a:rPr lang="en-US" altLang="en-US" sz="2200" i="1">
                              <a:latin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cs typeface="Times New Roman" panose="02020603050405020304" pitchFamily="18" charset="0"/>
                            </a:rPr>
                            <m:t>256</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256</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den>
                      </m:f>
                      <m:r>
                        <a:rPr lang="en-US" altLang="en-US" sz="2200" i="1">
                          <a:latin typeface="Cambria Math" panose="02040503050406030204" pitchFamily="18" charset="0"/>
                          <a:cs typeface="Times New Roman" panose="02020603050405020304" pitchFamily="18" charset="0"/>
                        </a:rPr>
                        <m:t> </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altLang="en-US" sz="2200" dirty="0">
                  <a:latin typeface="Sans-serif"/>
                  <a:cs typeface="Times New Roman" panose="02020603050405020304" pitchFamily="18" charset="0"/>
                </a:endParaRP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609600" y="914400"/>
                <a:ext cx="7924800" cy="5105400"/>
              </a:xfrm>
              <a:blipFill rotWithShape="0">
                <a:blip r:embed="rId3"/>
                <a:stretch>
                  <a:fillRect l="-846" t="-716"/>
                </a:stretch>
              </a:blipFill>
            </p:spPr>
            <p:txBody>
              <a:bodyPr/>
              <a:lstStyle/>
              <a:p>
                <a:r>
                  <a:rPr lang="en-US">
                    <a:noFill/>
                  </a:rPr>
                  <a:t> </a:t>
                </a:r>
              </a:p>
            </p:txBody>
          </p:sp>
        </mc:Fallback>
      </mc:AlternateContent>
    </p:spTree>
    <p:extLst>
      <p:ext uri="{BB962C8B-B14F-4D97-AF65-F5344CB8AC3E}">
        <p14:creationId xmlns:p14="http://schemas.microsoft.com/office/powerpoint/2010/main" val="206226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153400" cy="5105400"/>
          </a:xfrm>
        </p:spPr>
        <p:txBody>
          <a:bodyPr/>
          <a:lstStyle/>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endParaRPr lang="en-US" altLang="en-US" sz="2200" dirty="0" smtClean="0">
              <a:latin typeface="Sans-serif"/>
              <a:cs typeface="Times New Roman" panose="02020603050405020304" pitchFamily="18" charset="0"/>
            </a:endParaRP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endParaRPr lang="en-US" altLang="en-US" sz="2200" dirty="0" smtClean="0">
              <a:latin typeface="Sans-serif"/>
              <a:cs typeface="Times New Roman" panose="02020603050405020304" pitchFamily="18" charset="0"/>
            </a:endParaRP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endParaRPr lang="en-US" altLang="en-US" sz="2200" dirty="0" smtClean="0">
              <a:latin typeface="Sans-serif"/>
              <a:cs typeface="Times New Roman" panose="02020603050405020304" pitchFamily="18" charset="0"/>
            </a:endParaRPr>
          </a:p>
          <a:p>
            <a:pPr>
              <a:buFont typeface="Arial" panose="020B0604020202020204" pitchFamily="34" charset="0"/>
              <a:buChar char="•"/>
            </a:pPr>
            <a:endParaRPr lang="en-US" altLang="en-US" sz="2200" dirty="0" smtClean="0">
              <a:latin typeface="Sans-serif"/>
              <a:cs typeface="Times New Roman" panose="02020603050405020304" pitchFamily="18" charset="0"/>
            </a:endParaRPr>
          </a:p>
          <a:p>
            <a:pPr>
              <a:buFont typeface="Arial" panose="020B0604020202020204" pitchFamily="34" charset="0"/>
              <a:buChar char="•"/>
            </a:pPr>
            <a:endParaRPr lang="en-US" altLang="en-US" sz="2200" dirty="0" smtClean="0">
              <a:latin typeface="Sans-serif"/>
              <a:cs typeface="Times New Roman" panose="02020603050405020304" pitchFamily="18" charset="0"/>
            </a:endParaRPr>
          </a:p>
          <a:p>
            <a:pPr>
              <a:buFont typeface="Arial" panose="020B0604020202020204" pitchFamily="34" charset="0"/>
              <a:buChar char="•"/>
            </a:pPr>
            <a:endParaRPr lang="en-US" altLang="en-US" sz="22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The </a:t>
            </a:r>
            <a:r>
              <a:rPr lang="en-US" altLang="en-US" sz="2000" b="1" dirty="0">
                <a:latin typeface="Sans-serif"/>
                <a:cs typeface="Times New Roman" panose="02020603050405020304" pitchFamily="18" charset="0"/>
              </a:rPr>
              <a:t>accuracy of the computations </a:t>
            </a:r>
            <a:r>
              <a:rPr lang="en-US" altLang="en-US" sz="2000" dirty="0">
                <a:latin typeface="Sans-serif"/>
                <a:cs typeface="Times New Roman" panose="02020603050405020304" pitchFamily="18" charset="0"/>
              </a:rPr>
              <a:t>is essentially </a:t>
            </a:r>
            <a:r>
              <a:rPr lang="en-US" altLang="en-US" sz="2000" b="1" dirty="0">
                <a:latin typeface="Sans-serif"/>
                <a:cs typeface="Times New Roman" panose="02020603050405020304" pitchFamily="18" charset="0"/>
              </a:rPr>
              <a:t>independent</a:t>
            </a:r>
            <a:r>
              <a:rPr lang="en-US" altLang="en-US" sz="2000" dirty="0">
                <a:latin typeface="Sans-serif"/>
                <a:cs typeface="Times New Roman" panose="02020603050405020304" pitchFamily="18" charset="0"/>
              </a:rPr>
              <a:t> of </a:t>
            </a:r>
            <a:r>
              <a:rPr lang="en-US" altLang="en-US" sz="2000" b="1" dirty="0">
                <a:latin typeface="Sans-serif"/>
                <a:cs typeface="Times New Roman" panose="02020603050405020304" pitchFamily="18" charset="0"/>
              </a:rPr>
              <a:t>how synchronized </a:t>
            </a:r>
            <a:r>
              <a:rPr lang="en-US" altLang="en-US" sz="2000" dirty="0">
                <a:latin typeface="Sans-serif"/>
                <a:cs typeface="Times New Roman" panose="02020603050405020304" pitchFamily="18" charset="0"/>
              </a:rPr>
              <a:t>the local clocks </a:t>
            </a:r>
            <a:r>
              <a:rPr lang="en-US" altLang="en-US" sz="2000" dirty="0" smtClean="0">
                <a:latin typeface="Sans-serif"/>
                <a:cs typeface="Times New Roman" panose="02020603050405020304" pitchFamily="18" charset="0"/>
              </a:rPr>
              <a:t>are.</a:t>
            </a:r>
          </a:p>
          <a:p>
            <a:pPr>
              <a:buFont typeface="Arial" panose="020B0604020202020204" pitchFamily="34" charset="0"/>
              <a:buChar char="•"/>
            </a:pPr>
            <a:endParaRPr lang="en-US" altLang="en-US" sz="2000" dirty="0" smtClean="0">
              <a:latin typeface="Sans-serif"/>
              <a:cs typeface="Times New Roman" panose="02020603050405020304" pitchFamily="18" charset="0"/>
            </a:endParaRPr>
          </a:p>
          <a:p>
            <a:pPr>
              <a:buFont typeface="Arial" panose="020B0604020202020204" pitchFamily="34" charset="0"/>
              <a:buChar char="•"/>
            </a:pPr>
            <a:r>
              <a:rPr lang="en-US" altLang="en-US" sz="2000" b="1" dirty="0" smtClean="0">
                <a:latin typeface="Sans-serif"/>
                <a:cs typeface="Times New Roman" panose="02020603050405020304" pitchFamily="18" charset="0"/>
              </a:rPr>
              <a:t>Polysynchrony</a:t>
            </a:r>
            <a:r>
              <a:rPr lang="en-US" altLang="en-US" sz="2000" dirty="0" smtClean="0">
                <a:latin typeface="Sans-serif"/>
                <a:cs typeface="Times New Roman" panose="02020603050405020304" pitchFamily="18" charset="0"/>
              </a:rPr>
              <a:t> </a:t>
            </a:r>
            <a:r>
              <a:rPr lang="en-US" altLang="en-US" sz="2000" dirty="0">
                <a:latin typeface="Sans-serif"/>
                <a:cs typeface="Times New Roman" panose="02020603050405020304" pitchFamily="18" charset="0"/>
              </a:rPr>
              <a:t>might actually </a:t>
            </a:r>
            <a:r>
              <a:rPr lang="en-US" altLang="en-US" sz="2000" b="1" dirty="0">
                <a:latin typeface="Sans-serif"/>
                <a:cs typeface="Times New Roman" panose="02020603050405020304" pitchFamily="18" charset="0"/>
              </a:rPr>
              <a:t>help</a:t>
            </a:r>
            <a:r>
              <a:rPr lang="en-US" altLang="en-US" sz="2000" dirty="0">
                <a:latin typeface="Sans-serif"/>
                <a:cs typeface="Times New Roman" panose="02020603050405020304" pitchFamily="18" charset="0"/>
              </a:rPr>
              <a:t> instead of </a:t>
            </a:r>
            <a:r>
              <a:rPr lang="en-US" altLang="en-US" sz="2000" b="1" dirty="0">
                <a:latin typeface="Sans-serif"/>
                <a:cs typeface="Times New Roman" panose="02020603050405020304" pitchFamily="18" charset="0"/>
              </a:rPr>
              <a:t>hurting</a:t>
            </a:r>
            <a:r>
              <a:rPr lang="en-US" altLang="en-US" sz="2000" dirty="0">
                <a:latin typeface="Sans-serif"/>
                <a:cs typeface="Times New Roman" panose="02020603050405020304" pitchFamily="18" charset="0"/>
              </a:rPr>
              <a:t>! </a:t>
            </a:r>
          </a:p>
        </p:txBody>
      </p:sp>
      <p:sp>
        <p:nvSpPr>
          <p:cNvPr id="5" name="Shape 115"/>
          <p:cNvSpPr/>
          <p:nvPr/>
        </p:nvSpPr>
        <p:spPr>
          <a:xfrm>
            <a:off x="457200" y="1183219"/>
            <a:ext cx="8458200" cy="1138761"/>
          </a:xfrm>
          <a:prstGeom prst="rect">
            <a:avLst/>
          </a:prstGeom>
          <a:noFill/>
          <a:ln>
            <a:noFill/>
          </a:ln>
        </p:spPr>
        <p:txBody>
          <a:bodyPr lIns="91425" tIns="45700" rIns="91425" bIns="45700" anchor="t" anchorCtr="0">
            <a:noAutofit/>
          </a:bodyPr>
          <a:lstStyle/>
          <a:p>
            <a:pPr lvl="0" algn="ctr">
              <a:spcBef>
                <a:spcPts val="0"/>
              </a:spcBef>
              <a:spcAft>
                <a:spcPts val="0"/>
              </a:spcAft>
              <a:buSzPct val="25000"/>
            </a:pPr>
            <a:r>
              <a:rPr lang="en-US" sz="2000" dirty="0" smtClean="0">
                <a:solidFill>
                  <a:schemeClr val="dk1"/>
                </a:solidFill>
                <a:latin typeface="Sans-serif"/>
                <a:ea typeface="Cambria"/>
                <a:cs typeface="Cambria"/>
                <a:sym typeface="Cambria"/>
              </a:rPr>
              <a:t>Table 4. The </a:t>
            </a:r>
            <a:r>
              <a:rPr lang="en-US" sz="2000" b="1" dirty="0">
                <a:solidFill>
                  <a:schemeClr val="dk1"/>
                </a:solidFill>
                <a:latin typeface="Sans-serif"/>
                <a:ea typeface="Cambria"/>
                <a:cs typeface="Cambria"/>
                <a:sym typeface="Cambria"/>
              </a:rPr>
              <a:t>mean of the output error rates </a:t>
            </a:r>
            <a:r>
              <a:rPr lang="en-US" sz="2000" dirty="0">
                <a:solidFill>
                  <a:schemeClr val="dk1"/>
                </a:solidFill>
                <a:latin typeface="Sans-serif"/>
                <a:ea typeface="Cambria"/>
                <a:cs typeface="Cambria"/>
                <a:sym typeface="Cambria"/>
              </a:rPr>
              <a:t>for the </a:t>
            </a:r>
            <a:r>
              <a:rPr lang="en-US" sz="2000" b="1" dirty="0" smtClean="0">
                <a:solidFill>
                  <a:schemeClr val="dk1"/>
                </a:solidFill>
                <a:latin typeface="Sans-serif"/>
                <a:ea typeface="Cambria"/>
                <a:cs typeface="Cambria"/>
                <a:sym typeface="Cambria"/>
              </a:rPr>
              <a:t>three implemented </a:t>
            </a:r>
            <a:r>
              <a:rPr lang="en-US" sz="2000" b="1" dirty="0">
                <a:solidFill>
                  <a:schemeClr val="dk1"/>
                </a:solidFill>
                <a:latin typeface="Sans-serif"/>
                <a:ea typeface="Cambria"/>
                <a:cs typeface="Cambria"/>
                <a:sym typeface="Cambria"/>
              </a:rPr>
              <a:t>stochastic circuits</a:t>
            </a:r>
            <a:r>
              <a:rPr lang="en-US" sz="2000" dirty="0">
                <a:solidFill>
                  <a:schemeClr val="dk1"/>
                </a:solidFill>
                <a:latin typeface="Sans-serif"/>
                <a:ea typeface="Cambria"/>
                <a:cs typeface="Cambria"/>
                <a:sym typeface="Cambria"/>
              </a:rPr>
              <a:t>, simulated in </a:t>
            </a:r>
            <a:r>
              <a:rPr lang="en-US" sz="2000" b="1" dirty="0">
                <a:solidFill>
                  <a:schemeClr val="dk1"/>
                </a:solidFill>
                <a:latin typeface="Sans-serif"/>
                <a:ea typeface="Cambria"/>
                <a:cs typeface="Cambria"/>
                <a:sym typeface="Cambria"/>
              </a:rPr>
              <a:t>six </a:t>
            </a:r>
            <a:r>
              <a:rPr lang="en-US" sz="2000" b="1" dirty="0" smtClean="0">
                <a:solidFill>
                  <a:schemeClr val="dk1"/>
                </a:solidFill>
                <a:latin typeface="Sans-serif"/>
                <a:ea typeface="Cambria"/>
                <a:cs typeface="Cambria"/>
                <a:sym typeface="Cambria"/>
              </a:rPr>
              <a:t>different clocking </a:t>
            </a:r>
            <a:r>
              <a:rPr lang="en-US" sz="2000" b="1" dirty="0">
                <a:solidFill>
                  <a:schemeClr val="dk1"/>
                </a:solidFill>
                <a:latin typeface="Sans-serif"/>
                <a:ea typeface="Cambria"/>
                <a:cs typeface="Cambria"/>
                <a:sym typeface="Cambria"/>
              </a:rPr>
              <a:t>schemes</a:t>
            </a:r>
            <a:r>
              <a:rPr lang="en-US" sz="2000" dirty="0">
                <a:solidFill>
                  <a:schemeClr val="dk1"/>
                </a:solidFill>
                <a:latin typeface="Sans-serif"/>
                <a:ea typeface="Cambria"/>
                <a:cs typeface="Cambria"/>
                <a:sym typeface="Cambria"/>
              </a:rPr>
              <a:t>.</a:t>
            </a:r>
          </a:p>
        </p:txBody>
      </p:sp>
      <p:graphicFrame>
        <p:nvGraphicFramePr>
          <p:cNvPr id="3" name="Table 2"/>
          <p:cNvGraphicFramePr>
            <a:graphicFrameLocks noGrp="1"/>
          </p:cNvGraphicFramePr>
          <p:nvPr>
            <p:extLst>
              <p:ext uri="{D42A27DB-BD31-4B8C-83A1-F6EECF244321}">
                <p14:modId xmlns:p14="http://schemas.microsoft.com/office/powerpoint/2010/main" val="1773325854"/>
              </p:ext>
            </p:extLst>
          </p:nvPr>
        </p:nvGraphicFramePr>
        <p:xfrm>
          <a:off x="1295400" y="2057400"/>
          <a:ext cx="6781800" cy="1828800"/>
        </p:xfrm>
        <a:graphic>
          <a:graphicData uri="http://schemas.openxmlformats.org/drawingml/2006/table">
            <a:tbl>
              <a:tblPr firstRow="1" bandRow="1">
                <a:tableStyleId>{D7AC3CCA-C797-4891-BE02-D94E43425B78}</a:tableStyleId>
              </a:tblPr>
              <a:tblGrid>
                <a:gridCol w="1295400"/>
                <a:gridCol w="914400"/>
                <a:gridCol w="914400"/>
                <a:gridCol w="914400"/>
                <a:gridCol w="914400"/>
                <a:gridCol w="914400"/>
                <a:gridCol w="914400"/>
              </a:tblGrid>
              <a:tr h="365760">
                <a:tc>
                  <a:txBody>
                    <a:bodyPr/>
                    <a:lstStyle/>
                    <a:p>
                      <a:endParaRPr lang="en-US" sz="1800" b="0" dirty="0">
                        <a:latin typeface="Cambria" panose="02040503050406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sz="1800" b="1" dirty="0" smtClean="0">
                          <a:latin typeface="Cambria" panose="02040503050406030204" pitchFamily="18" charset="0"/>
                          <a:cs typeface="Times New Roman" panose="02020603050405020304" pitchFamily="18" charset="0"/>
                        </a:rPr>
                        <a:t>Clocking Schemes</a:t>
                      </a:r>
                      <a:endParaRPr lang="en-US" sz="1800" b="1" dirty="0">
                        <a:latin typeface="Cambria" panose="020405030504060302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endParaRPr lang="en-US" sz="1800" b="0"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S.1</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S.2</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S.3</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S.4</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S.5</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S.6</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800" b="1" dirty="0" smtClean="0">
                          <a:latin typeface="Cambria" panose="02040503050406030204" pitchFamily="18" charset="0"/>
                          <a:cs typeface="Times New Roman" panose="02020603050405020304" pitchFamily="18" charset="0"/>
                        </a:rPr>
                        <a:t>Robert</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2.88%</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2.94%</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2.92%</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2.88%</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800" b="1" dirty="0" smtClean="0">
                          <a:latin typeface="Cambria" panose="02040503050406030204" pitchFamily="18" charset="0"/>
                          <a:cs typeface="Times New Roman" panose="02020603050405020304" pitchFamily="18" charset="0"/>
                        </a:rPr>
                        <a:t>Gamma..</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2.56%</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2.50%</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2.49%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2.51%</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2.59%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2.64%</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algn="ctr"/>
                      <a:r>
                        <a:rPr lang="en-US" sz="1800" b="1" dirty="0" smtClean="0">
                          <a:latin typeface="Cambria" panose="02040503050406030204" pitchFamily="18" charset="0"/>
                          <a:cs typeface="Times New Roman" panose="02020603050405020304" pitchFamily="18" charset="0"/>
                        </a:rPr>
                        <a:t>Median.</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3.15%</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3.19%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3.31%</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3.28%</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3.39%</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Cambria" panose="02040503050406030204" pitchFamily="18" charset="0"/>
                          <a:cs typeface="Times New Roman" panose="02020603050405020304" pitchFamily="18" charset="0"/>
                        </a:rPr>
                        <a:t>3.31%</a:t>
                      </a:r>
                      <a:endParaRPr lang="en-US" sz="1800" b="1" dirty="0">
                        <a:latin typeface="Cambria"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95586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Experimental Results</a:t>
            </a:r>
            <a:endParaRPr lang="en-US" altLang="en-US" sz="2800" b="1" dirty="0"/>
          </a:p>
        </p:txBody>
      </p:sp>
      <p:sp>
        <p:nvSpPr>
          <p:cNvPr id="6147" name="Rectangle 3"/>
          <p:cNvSpPr>
            <a:spLocks noGrp="1" noChangeArrowheads="1"/>
          </p:cNvSpPr>
          <p:nvPr>
            <p:ph type="body" idx="1"/>
          </p:nvPr>
        </p:nvSpPr>
        <p:spPr>
          <a:xfrm>
            <a:off x="609600" y="914400"/>
            <a:ext cx="8382000" cy="5105400"/>
          </a:xfrm>
        </p:spPr>
        <p:txBody>
          <a:bodyPr/>
          <a:lstStyle/>
          <a:p>
            <a:pPr marL="0" indent="0">
              <a:buNone/>
            </a:pPr>
            <a:r>
              <a:rPr lang="en-US" altLang="en-US" sz="2000" b="1" dirty="0">
                <a:latin typeface="Sans-serif"/>
                <a:cs typeface="Times New Roman" panose="02020603050405020304" pitchFamily="18" charset="0"/>
              </a:rPr>
              <a:t>SPICE-Level Verification</a:t>
            </a:r>
          </a:p>
          <a:p>
            <a:pPr>
              <a:buFont typeface="Arial" panose="020B0604020202020204" pitchFamily="34" charset="0"/>
              <a:buChar char="•"/>
            </a:pPr>
            <a:r>
              <a:rPr lang="en-US" altLang="en-US" sz="2000" b="1" dirty="0" smtClean="0">
                <a:latin typeface="Sans-serif"/>
                <a:cs typeface="Times New Roman" panose="02020603050405020304" pitchFamily="18" charset="0"/>
              </a:rPr>
              <a:t>SPICE </a:t>
            </a:r>
            <a:r>
              <a:rPr lang="en-US" altLang="en-US" sz="2000" b="1" dirty="0">
                <a:latin typeface="Sans-serif"/>
                <a:cs typeface="Times New Roman" panose="02020603050405020304" pitchFamily="18" charset="0"/>
              </a:rPr>
              <a:t>netlist </a:t>
            </a:r>
            <a:r>
              <a:rPr lang="en-US" altLang="en-US" sz="2000" dirty="0">
                <a:latin typeface="Sans-serif"/>
                <a:cs typeface="Times New Roman" panose="02020603050405020304" pitchFamily="18" charset="0"/>
              </a:rPr>
              <a:t>of the </a:t>
            </a:r>
            <a:r>
              <a:rPr lang="en-US" altLang="en-US" sz="2000" b="1" dirty="0">
                <a:latin typeface="Sans-serif"/>
                <a:cs typeface="Times New Roman" panose="02020603050405020304" pitchFamily="18" charset="0"/>
              </a:rPr>
              <a:t>Robert's</a:t>
            </a:r>
            <a:r>
              <a:rPr lang="en-US" altLang="en-US" sz="2000" dirty="0">
                <a:latin typeface="Sans-serif"/>
                <a:cs typeface="Times New Roman" panose="02020603050405020304" pitchFamily="18" charset="0"/>
              </a:rPr>
              <a:t> cross circuit</a:t>
            </a:r>
          </a:p>
          <a:p>
            <a:pPr>
              <a:buFont typeface="Arial" panose="020B0604020202020204" pitchFamily="34" charset="0"/>
              <a:buChar char="•"/>
            </a:pPr>
            <a:r>
              <a:rPr lang="en-US" altLang="en-US" sz="2000" dirty="0" smtClean="0">
                <a:latin typeface="Sans-serif"/>
                <a:cs typeface="Times New Roman" panose="02020603050405020304" pitchFamily="18" charset="0"/>
              </a:rPr>
              <a:t>Simulation using </a:t>
            </a:r>
            <a:r>
              <a:rPr lang="en-US" altLang="en-US" sz="2000" b="1" dirty="0" smtClean="0">
                <a:latin typeface="Sans-serif"/>
                <a:cs typeface="Times New Roman" panose="02020603050405020304" pitchFamily="18" charset="0"/>
              </a:rPr>
              <a:t>45-nm</a:t>
            </a:r>
            <a:r>
              <a:rPr lang="en-US" altLang="en-US" sz="2000" dirty="0" smtClean="0">
                <a:latin typeface="Sans-serif"/>
                <a:cs typeface="Times New Roman" panose="02020603050405020304" pitchFamily="18" charset="0"/>
              </a:rPr>
              <a:t> </a:t>
            </a:r>
            <a:r>
              <a:rPr lang="en-US" altLang="en-US" sz="2000" dirty="0">
                <a:latin typeface="Sans-serif"/>
                <a:cs typeface="Times New Roman" panose="02020603050405020304" pitchFamily="18" charset="0"/>
              </a:rPr>
              <a:t>gate library in </a:t>
            </a:r>
            <a:r>
              <a:rPr lang="en-US" altLang="en-US" sz="2000" b="1" dirty="0">
                <a:latin typeface="Sans-serif"/>
                <a:cs typeface="Times New Roman" panose="02020603050405020304" pitchFamily="18" charset="0"/>
              </a:rPr>
              <a:t>HSPICE</a:t>
            </a:r>
            <a:r>
              <a:rPr lang="en-US" altLang="en-US" sz="2000" dirty="0">
                <a:latin typeface="Sans-serif"/>
                <a:cs typeface="Times New Roman" panose="02020603050405020304" pitchFamily="18" charset="0"/>
              </a:rPr>
              <a:t> </a:t>
            </a:r>
          </a:p>
          <a:p>
            <a:pPr>
              <a:buFont typeface="Arial" panose="020B0604020202020204" pitchFamily="34" charset="0"/>
              <a:buChar char="•"/>
            </a:pPr>
            <a:r>
              <a:rPr lang="en-US" altLang="en-US" sz="2000" b="1" dirty="0">
                <a:latin typeface="Sans-serif"/>
                <a:cs typeface="Times New Roman" panose="02020603050405020304" pitchFamily="18" charset="0"/>
              </a:rPr>
              <a:t>500</a:t>
            </a:r>
            <a:r>
              <a:rPr lang="en-US" altLang="en-US" sz="2000" dirty="0">
                <a:latin typeface="Sans-serif"/>
                <a:cs typeface="Times New Roman" panose="02020603050405020304" pitchFamily="18" charset="0"/>
              </a:rPr>
              <a:t> sets of random input values, </a:t>
            </a:r>
          </a:p>
          <a:p>
            <a:pPr>
              <a:buFont typeface="Arial" panose="020B0604020202020204" pitchFamily="34" charset="0"/>
              <a:buChar char="•"/>
            </a:pPr>
            <a:endParaRPr lang="en-US" altLang="en-US" sz="20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For the conventional </a:t>
            </a:r>
            <a:r>
              <a:rPr lang="en-US" altLang="en-US" sz="2000" b="1" dirty="0" smtClean="0">
                <a:latin typeface="Sans-serif"/>
                <a:cs typeface="Times New Roman" panose="02020603050405020304" pitchFamily="18" charset="0"/>
              </a:rPr>
              <a:t>synchronous</a:t>
            </a:r>
            <a:r>
              <a:rPr lang="en-US" altLang="en-US" sz="2000" dirty="0" smtClean="0">
                <a:latin typeface="Sans-serif"/>
                <a:cs typeface="Times New Roman" panose="02020603050405020304" pitchFamily="18" charset="0"/>
              </a:rPr>
              <a:t>: clock periods =&gt;</a:t>
            </a:r>
            <a:r>
              <a:rPr lang="en-US" altLang="en-US" sz="2000" b="1" dirty="0" smtClean="0">
                <a:latin typeface="Sans-serif"/>
                <a:cs typeface="Times New Roman" panose="02020603050405020304" pitchFamily="18" charset="0"/>
              </a:rPr>
              <a:t>1ns</a:t>
            </a:r>
            <a:r>
              <a:rPr lang="en-US" altLang="en-US" sz="2000" dirty="0">
                <a:latin typeface="Sans-serif"/>
                <a:cs typeface="Times New Roman" panose="02020603050405020304" pitchFamily="18" charset="0"/>
              </a:rPr>
              <a:t>. </a:t>
            </a:r>
          </a:p>
          <a:p>
            <a:pPr>
              <a:buFont typeface="Arial" panose="020B0604020202020204" pitchFamily="34" charset="0"/>
              <a:buChar char="•"/>
            </a:pPr>
            <a:r>
              <a:rPr lang="en-US" altLang="en-US" sz="2000" dirty="0">
                <a:latin typeface="Sans-serif"/>
                <a:cs typeface="Times New Roman" panose="02020603050405020304" pitchFamily="18" charset="0"/>
              </a:rPr>
              <a:t>For the </a:t>
            </a:r>
            <a:r>
              <a:rPr lang="en-US" altLang="en-US" sz="2000" b="1" dirty="0" smtClean="0">
                <a:latin typeface="Sans-serif"/>
                <a:cs typeface="Times New Roman" panose="02020603050405020304" pitchFamily="18" charset="0"/>
              </a:rPr>
              <a:t>polysynchronous</a:t>
            </a:r>
            <a:r>
              <a:rPr lang="en-US" altLang="en-US" sz="2000" dirty="0" smtClean="0">
                <a:latin typeface="Sans-serif"/>
                <a:cs typeface="Times New Roman" panose="02020603050405020304" pitchFamily="18" charset="0"/>
              </a:rPr>
              <a:t>: clock </a:t>
            </a:r>
            <a:r>
              <a:rPr lang="en-US" altLang="en-US" sz="2000" dirty="0">
                <a:latin typeface="Sans-serif"/>
                <a:cs typeface="Times New Roman" panose="02020603050405020304" pitchFamily="18" charset="0"/>
              </a:rPr>
              <a:t>periods </a:t>
            </a:r>
            <a:r>
              <a:rPr lang="en-US" altLang="en-US" sz="2000" dirty="0" smtClean="0">
                <a:latin typeface="Sans-serif"/>
                <a:cs typeface="Times New Roman" panose="02020603050405020304" pitchFamily="18" charset="0"/>
              </a:rPr>
              <a:t>=&gt; </a:t>
            </a:r>
            <a:r>
              <a:rPr lang="en-US" altLang="en-US" sz="2000" b="1" dirty="0" smtClean="0">
                <a:latin typeface="Sans-serif"/>
                <a:cs typeface="Times New Roman" panose="02020603050405020304" pitchFamily="18" charset="0"/>
              </a:rPr>
              <a:t>random (1ns-2ns)</a:t>
            </a:r>
            <a:endParaRPr lang="en-US" altLang="en-US" sz="2800" b="1" dirty="0" smtClean="0">
              <a:latin typeface="Sans-serif"/>
              <a:cs typeface="Times New Roman" panose="02020603050405020304" pitchFamily="18" charset="0"/>
            </a:endParaRPr>
          </a:p>
          <a:p>
            <a:pPr lvl="1">
              <a:buFont typeface="Arial" panose="020B0604020202020204" pitchFamily="34" charset="0"/>
              <a:buChar char="•"/>
            </a:pPr>
            <a:endParaRPr lang="en-US" altLang="en-US" sz="20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On </a:t>
            </a:r>
            <a:r>
              <a:rPr lang="en-US" altLang="en-US" sz="2000" b="1" dirty="0">
                <a:latin typeface="Sans-serif"/>
                <a:cs typeface="Times New Roman" panose="02020603050405020304" pitchFamily="18" charset="0"/>
              </a:rPr>
              <a:t>500 trials</a:t>
            </a:r>
            <a:r>
              <a:rPr lang="en-US" altLang="en-US" sz="2000" dirty="0">
                <a:latin typeface="Sans-serif"/>
                <a:cs typeface="Times New Roman" panose="02020603050405020304" pitchFamily="18" charset="0"/>
              </a:rPr>
              <a:t>, the </a:t>
            </a:r>
            <a:r>
              <a:rPr lang="en-US" altLang="en-US" sz="2000" b="1" dirty="0">
                <a:latin typeface="Sans-serif"/>
                <a:cs typeface="Times New Roman" panose="02020603050405020304" pitchFamily="18" charset="0"/>
              </a:rPr>
              <a:t>mean of the output error rates </a:t>
            </a:r>
            <a:r>
              <a:rPr lang="en-US" altLang="en-US" sz="2000" dirty="0">
                <a:latin typeface="Sans-serif"/>
                <a:cs typeface="Times New Roman" panose="02020603050405020304" pitchFamily="18" charset="0"/>
              </a:rPr>
              <a:t>were</a:t>
            </a:r>
          </a:p>
          <a:p>
            <a:pPr lvl="1">
              <a:buFont typeface="Arial" panose="020B0604020202020204" pitchFamily="34" charset="0"/>
              <a:buChar char="•"/>
            </a:pPr>
            <a:r>
              <a:rPr lang="en-US" altLang="en-US" sz="2000" b="1" dirty="0">
                <a:latin typeface="Sans-serif"/>
                <a:cs typeface="Times New Roman" panose="02020603050405020304" pitchFamily="18" charset="0"/>
              </a:rPr>
              <a:t>4.91%</a:t>
            </a:r>
            <a:r>
              <a:rPr lang="en-US" altLang="en-US" sz="2000" dirty="0">
                <a:latin typeface="Sans-serif"/>
                <a:cs typeface="Times New Roman" panose="02020603050405020304" pitchFamily="18" charset="0"/>
              </a:rPr>
              <a:t> for the </a:t>
            </a:r>
            <a:r>
              <a:rPr lang="en-US" altLang="en-US" sz="2000" b="1" dirty="0">
                <a:latin typeface="Sans-serif"/>
                <a:cs typeface="Times New Roman" panose="02020603050405020304" pitchFamily="18" charset="0"/>
              </a:rPr>
              <a:t>synchronous</a:t>
            </a:r>
            <a:r>
              <a:rPr lang="en-US" altLang="en-US" sz="2000" dirty="0">
                <a:latin typeface="Sans-serif"/>
                <a:cs typeface="Times New Roman" panose="02020603050405020304" pitchFamily="18" charset="0"/>
              </a:rPr>
              <a:t> approach.</a:t>
            </a:r>
          </a:p>
          <a:p>
            <a:pPr lvl="1">
              <a:buFont typeface="Arial" panose="020B0604020202020204" pitchFamily="34" charset="0"/>
              <a:buChar char="•"/>
            </a:pPr>
            <a:r>
              <a:rPr lang="en-US" altLang="en-US" sz="2000" b="1" dirty="0">
                <a:latin typeface="Sans-serif"/>
                <a:cs typeface="Times New Roman" panose="02020603050405020304" pitchFamily="18" charset="0"/>
              </a:rPr>
              <a:t>4.42%</a:t>
            </a:r>
            <a:r>
              <a:rPr lang="en-US" altLang="en-US" sz="2000" dirty="0">
                <a:latin typeface="Sans-serif"/>
                <a:cs typeface="Times New Roman" panose="02020603050405020304" pitchFamily="18" charset="0"/>
              </a:rPr>
              <a:t> for the </a:t>
            </a:r>
            <a:r>
              <a:rPr lang="en-US" altLang="en-US" sz="2000" b="1" dirty="0">
                <a:latin typeface="Sans-serif"/>
                <a:cs typeface="Times New Roman" panose="02020603050405020304" pitchFamily="18" charset="0"/>
              </a:rPr>
              <a:t>polysynchronous</a:t>
            </a:r>
            <a:r>
              <a:rPr lang="en-US" altLang="en-US" sz="2000" dirty="0">
                <a:latin typeface="Sans-serif"/>
                <a:cs typeface="Times New Roman" panose="02020603050405020304" pitchFamily="18" charset="0"/>
              </a:rPr>
              <a:t> approach. </a:t>
            </a:r>
            <a:endParaRPr lang="en-US" altLang="en-US" sz="2000" dirty="0" smtClean="0">
              <a:latin typeface="Sans-serif"/>
              <a:cs typeface="Times New Roman" panose="02020603050405020304" pitchFamily="18" charset="0"/>
            </a:endParaRPr>
          </a:p>
          <a:p>
            <a:pPr lvl="1">
              <a:buFont typeface="Arial" panose="020B0604020202020204" pitchFamily="34" charset="0"/>
              <a:buChar char="•"/>
            </a:pPr>
            <a:endParaRPr lang="en-US" altLang="en-US" sz="2000" dirty="0">
              <a:latin typeface="Sans-serif"/>
              <a:cs typeface="Times New Roman" panose="02020603050405020304" pitchFamily="18" charset="0"/>
            </a:endParaRPr>
          </a:p>
          <a:p>
            <a:pPr lvl="1" algn="ctr">
              <a:buFont typeface="Arial" panose="020B0604020202020204" pitchFamily="34" charset="0"/>
              <a:buChar char="•"/>
            </a:pPr>
            <a:r>
              <a:rPr lang="en-US" altLang="en-US" sz="2000" b="1" dirty="0" smtClean="0">
                <a:latin typeface="Sans-serif"/>
                <a:cs typeface="Times New Roman" panose="02020603050405020304" pitchFamily="18" charset="0"/>
              </a:rPr>
              <a:t>Polysynchronous </a:t>
            </a:r>
            <a:r>
              <a:rPr lang="en-US" altLang="en-US" sz="2000" b="1" dirty="0">
                <a:latin typeface="Sans-serif"/>
                <a:cs typeface="Times New Roman" panose="02020603050405020304" pitchFamily="18" charset="0"/>
              </a:rPr>
              <a:t>stochastic circuits are essentially as accurate as conventional synchronous circuits.</a:t>
            </a:r>
          </a:p>
          <a:p>
            <a:pPr>
              <a:buFont typeface="Arial" panose="020B0604020202020204" pitchFamily="34" charset="0"/>
              <a:buChar char="•"/>
            </a:pPr>
            <a:endParaRPr lang="en-US" altLang="en-US" sz="2000" dirty="0">
              <a:latin typeface="Sans-serif"/>
              <a:cs typeface="Times New Roman" panose="02020603050405020304" pitchFamily="18" charset="0"/>
            </a:endParaRPr>
          </a:p>
        </p:txBody>
      </p:sp>
    </p:spTree>
    <p:extLst>
      <p:ext uri="{BB962C8B-B14F-4D97-AF65-F5344CB8AC3E}">
        <p14:creationId xmlns:p14="http://schemas.microsoft.com/office/powerpoint/2010/main" val="2501167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Conclusion</a:t>
            </a:r>
            <a:endParaRPr lang="en-US" altLang="en-US" sz="2800" b="1" dirty="0"/>
          </a:p>
        </p:txBody>
      </p:sp>
      <p:sp>
        <p:nvSpPr>
          <p:cNvPr id="6147" name="Rectangle 3"/>
          <p:cNvSpPr>
            <a:spLocks noGrp="1" noChangeArrowheads="1"/>
          </p:cNvSpPr>
          <p:nvPr>
            <p:ph type="body" idx="1"/>
          </p:nvPr>
        </p:nvSpPr>
        <p:spPr>
          <a:xfrm>
            <a:off x="609600" y="914400"/>
            <a:ext cx="82296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We presented </a:t>
            </a:r>
            <a:r>
              <a:rPr lang="en-US" altLang="en-US" sz="2000" b="1" dirty="0" smtClean="0">
                <a:latin typeface="Sans-serif"/>
                <a:cs typeface="Times New Roman" panose="02020603050405020304" pitchFamily="18" charset="0"/>
              </a:rPr>
              <a:t>“Polysynchronous Stochastic Computation”</a:t>
            </a: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As a </a:t>
            </a:r>
            <a:r>
              <a:rPr lang="en-US" altLang="en-US" sz="2000" b="1" dirty="0" smtClean="0">
                <a:latin typeface="Sans-serif"/>
                <a:cs typeface="Times New Roman" panose="02020603050405020304" pitchFamily="18" charset="0"/>
              </a:rPr>
              <a:t>proof of concept</a:t>
            </a:r>
          </a:p>
          <a:p>
            <a:pPr marL="742950" lvl="2" indent="-342900" algn="ctr">
              <a:buFont typeface="Arial" panose="020B0604020202020204" pitchFamily="34" charset="0"/>
              <a:buChar char="•"/>
            </a:pPr>
            <a:endParaRPr lang="en-US" altLang="en-US" sz="2000" b="1"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It is predicated on the paradigm of </a:t>
            </a:r>
            <a:r>
              <a:rPr lang="en-US" altLang="en-US" sz="2000" b="1" dirty="0">
                <a:latin typeface="Sans-serif"/>
                <a:cs typeface="Times New Roman" panose="02020603050405020304" pitchFamily="18" charset="0"/>
              </a:rPr>
              <a:t>stochastic computing</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Low cost, low power consumption, high resiliency</a:t>
            </a:r>
          </a:p>
          <a:p>
            <a:pPr marL="1200150" lvl="3" indent="-342900">
              <a:buFont typeface="Arial" panose="020B0604020202020204" pitchFamily="34" charset="0"/>
              <a:buChar char="•"/>
            </a:pPr>
            <a:endParaRPr lang="en-US" altLang="en-US" sz="1600" dirty="0">
              <a:latin typeface="Sans-serif"/>
              <a:cs typeface="Times New Roman" panose="02020603050405020304" pitchFamily="18" charset="0"/>
            </a:endParaRPr>
          </a:p>
          <a:p>
            <a:pPr>
              <a:buFont typeface="Arial" panose="020B0604020202020204" pitchFamily="34" charset="0"/>
              <a:buChar char="•"/>
            </a:pPr>
            <a:r>
              <a:rPr lang="en-US" altLang="en-US" sz="2000" dirty="0">
                <a:latin typeface="Sans-serif"/>
                <a:cs typeface="Times New Roman" panose="02020603050405020304" pitchFamily="18" charset="0"/>
              </a:rPr>
              <a:t>Another important benefit of the stochastic paradigm </a:t>
            </a:r>
          </a:p>
          <a:p>
            <a:pPr lvl="1">
              <a:buFont typeface="Arial" panose="020B0604020202020204" pitchFamily="34" charset="0"/>
              <a:buChar char="•"/>
            </a:pPr>
            <a:r>
              <a:rPr lang="en-US" altLang="en-US" sz="2000" dirty="0">
                <a:latin typeface="Sans-serif"/>
                <a:cs typeface="Times New Roman" panose="02020603050405020304" pitchFamily="18" charset="0"/>
              </a:rPr>
              <a:t>the </a:t>
            </a:r>
            <a:r>
              <a:rPr lang="en-US" altLang="en-US" sz="2000" b="1" dirty="0">
                <a:latin typeface="Sans-serif"/>
                <a:cs typeface="Times New Roman" panose="02020603050405020304" pitchFamily="18" charset="0"/>
              </a:rPr>
              <a:t>flexibility</a:t>
            </a:r>
            <a:r>
              <a:rPr lang="en-US" altLang="en-US" sz="2000" dirty="0">
                <a:latin typeface="Sans-serif"/>
                <a:cs typeface="Times New Roman" panose="02020603050405020304" pitchFamily="18" charset="0"/>
              </a:rPr>
              <a:t> it provides for </a:t>
            </a:r>
            <a:r>
              <a:rPr lang="en-US" altLang="en-US" sz="2000" b="1" dirty="0">
                <a:latin typeface="Sans-serif"/>
                <a:cs typeface="Times New Roman" panose="02020603050405020304" pitchFamily="18" charset="0"/>
              </a:rPr>
              <a:t>the clocking mechanism</a:t>
            </a:r>
            <a:r>
              <a:rPr lang="en-US" altLang="en-US" sz="2000" dirty="0">
                <a:latin typeface="Sans-serif"/>
                <a:cs typeface="Times New Roman" panose="02020603050405020304" pitchFamily="18" charset="0"/>
              </a:rPr>
              <a:t>. </a:t>
            </a:r>
          </a:p>
          <a:p>
            <a:pPr lvl="1">
              <a:buFont typeface="Arial" panose="020B0604020202020204" pitchFamily="34" charset="0"/>
              <a:buChar char="•"/>
            </a:pPr>
            <a:r>
              <a:rPr lang="en-US" altLang="en-US" sz="2000" dirty="0">
                <a:latin typeface="Sans-serif"/>
                <a:cs typeface="Times New Roman" panose="02020603050405020304" pitchFamily="18" charset="0"/>
              </a:rPr>
              <a:t>Computation is </a:t>
            </a:r>
            <a:r>
              <a:rPr lang="en-US" altLang="en-US" sz="2000" b="1" dirty="0">
                <a:latin typeface="Sans-serif"/>
                <a:cs typeface="Times New Roman" panose="02020603050405020304" pitchFamily="18" charset="0"/>
              </a:rPr>
              <a:t>accurate</a:t>
            </a:r>
            <a:r>
              <a:rPr lang="en-US" altLang="en-US" sz="2000" dirty="0">
                <a:latin typeface="Sans-serif"/>
                <a:cs typeface="Times New Roman" panose="02020603050405020304" pitchFamily="18" charset="0"/>
              </a:rPr>
              <a:t> irrespective of </a:t>
            </a:r>
            <a:r>
              <a:rPr lang="en-US" altLang="en-US" sz="2000" b="1" dirty="0">
                <a:latin typeface="Sans-serif"/>
                <a:cs typeface="Times New Roman" panose="02020603050405020304" pitchFamily="18" charset="0"/>
              </a:rPr>
              <a:t>the temporal alignment of input values</a:t>
            </a:r>
            <a:r>
              <a:rPr lang="en-US" altLang="en-US" sz="2000" dirty="0">
                <a:latin typeface="Sans-serif"/>
                <a:cs typeface="Times New Roman" panose="02020603050405020304" pitchFamily="18" charset="0"/>
              </a:rPr>
              <a:t>, </a:t>
            </a:r>
          </a:p>
          <a:p>
            <a:pPr lvl="2">
              <a:buFont typeface="Arial" panose="020B0604020202020204" pitchFamily="34" charset="0"/>
              <a:buChar char="•"/>
            </a:pPr>
            <a:r>
              <a:rPr lang="en-US" altLang="en-US" sz="2000" dirty="0">
                <a:latin typeface="Sans-serif"/>
                <a:cs typeface="Times New Roman" panose="02020603050405020304" pitchFamily="18" charset="0"/>
              </a:rPr>
              <a:t>So </a:t>
            </a:r>
            <a:r>
              <a:rPr lang="en-US" altLang="en-US" sz="2000" b="1" dirty="0">
                <a:latin typeface="Sans-serif"/>
                <a:cs typeface="Times New Roman" panose="02020603050405020304" pitchFamily="18" charset="0"/>
              </a:rPr>
              <a:t>it can tolerate arbitrary amounts of clock skew</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lvl="2">
              <a:buFont typeface="Arial" panose="020B0604020202020204" pitchFamily="34" charset="0"/>
              <a:buChar char="•"/>
            </a:pPr>
            <a:r>
              <a:rPr lang="en-US" altLang="en-US" sz="2000" dirty="0" smtClean="0">
                <a:latin typeface="Sans-serif"/>
                <a:cs typeface="Times New Roman" panose="02020603050405020304" pitchFamily="18" charset="0"/>
              </a:rPr>
              <a:t>We </a:t>
            </a:r>
            <a:r>
              <a:rPr lang="en-US" altLang="en-US" sz="2000" dirty="0">
                <a:latin typeface="Sans-serif"/>
                <a:cs typeface="Times New Roman" panose="02020603050405020304" pitchFamily="18" charset="0"/>
              </a:rPr>
              <a:t>can </a:t>
            </a:r>
            <a:r>
              <a:rPr lang="en-US" altLang="en-US" sz="2000" b="1" u="sng" dirty="0" smtClean="0">
                <a:latin typeface="Sans-serif"/>
                <a:cs typeface="Times New Roman" panose="02020603050405020304" pitchFamily="18" charset="0"/>
              </a:rPr>
              <a:t>remove the CDN </a:t>
            </a:r>
            <a:r>
              <a:rPr lang="en-US" altLang="en-US" sz="2000" dirty="0" smtClean="0">
                <a:latin typeface="Sans-serif"/>
                <a:cs typeface="Times New Roman" panose="02020603050405020304" pitchFamily="18" charset="0"/>
              </a:rPr>
              <a:t>and instead use</a:t>
            </a:r>
          </a:p>
          <a:p>
            <a:pPr lvl="3">
              <a:buFont typeface="Arial" panose="020B0604020202020204" pitchFamily="34" charset="0"/>
              <a:buChar char="•"/>
            </a:pPr>
            <a:r>
              <a:rPr lang="en-US" altLang="en-US" dirty="0" smtClean="0">
                <a:latin typeface="Sans-serif"/>
                <a:cs typeface="Times New Roman" panose="02020603050405020304" pitchFamily="18" charset="0"/>
              </a:rPr>
              <a:t>Locally </a:t>
            </a:r>
            <a:r>
              <a:rPr lang="en-US" altLang="en-US" dirty="0">
                <a:latin typeface="Sans-serif"/>
                <a:cs typeface="Times New Roman" panose="02020603050405020304" pitchFamily="18" charset="0"/>
              </a:rPr>
              <a:t>inexpensive generated </a:t>
            </a:r>
            <a:r>
              <a:rPr lang="en-US" altLang="en-US" dirty="0" smtClean="0">
                <a:latin typeface="Sans-serif"/>
                <a:cs typeface="Times New Roman" panose="02020603050405020304" pitchFamily="18" charset="0"/>
              </a:rPr>
              <a:t>clocks</a:t>
            </a:r>
          </a:p>
          <a:p>
            <a:pPr lvl="2">
              <a:buFont typeface="Arial" panose="020B0604020202020204" pitchFamily="34" charset="0"/>
              <a:buChar char="•"/>
            </a:pPr>
            <a:r>
              <a:rPr lang="en-US" altLang="en-US" b="1" dirty="0" smtClean="0">
                <a:latin typeface="Sans-serif"/>
                <a:cs typeface="Times New Roman" panose="02020603050405020304" pitchFamily="18" charset="0"/>
              </a:rPr>
              <a:t>Improving area, power, and design complexity</a:t>
            </a:r>
          </a:p>
          <a:p>
            <a:pPr marL="742950" lvl="2" indent="-342900">
              <a:buFont typeface="Arial" panose="020B0604020202020204" pitchFamily="34" charset="0"/>
              <a:buChar char="•"/>
            </a:pPr>
            <a:endParaRPr lang="en-US" altLang="en-US" sz="1600" b="1" dirty="0">
              <a:latin typeface="Sans-serif"/>
              <a:cs typeface="Times New Roman" panose="02020603050405020304" pitchFamily="18" charset="0"/>
            </a:endParaRPr>
          </a:p>
          <a:p>
            <a:pPr marL="1771650" lvl="5" indent="0">
              <a:buNone/>
            </a:pPr>
            <a:endParaRPr lang="fa-IR" altLang="en-US" b="1" dirty="0" smtClean="0">
              <a:latin typeface="Sans-serif"/>
              <a:cs typeface="Times New Roman" panose="02020603050405020304" pitchFamily="18" charset="0"/>
            </a:endParaRPr>
          </a:p>
          <a:p>
            <a:pPr marL="0" lvl="1" indent="0">
              <a:buNone/>
            </a:pPr>
            <a:endParaRPr lang="en-US" altLang="en-US" b="1" dirty="0" smtClean="0">
              <a:latin typeface="Sans-serif"/>
              <a:cs typeface="Times New Roman" panose="02020603050405020304" pitchFamily="18" charset="0"/>
            </a:endParaRPr>
          </a:p>
        </p:txBody>
      </p:sp>
    </p:spTree>
    <p:extLst>
      <p:ext uri="{BB962C8B-B14F-4D97-AF65-F5344CB8AC3E}">
        <p14:creationId xmlns:p14="http://schemas.microsoft.com/office/powerpoint/2010/main" val="2365184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400" b="1" dirty="0" smtClean="0"/>
              <a:t>Thank you</a:t>
            </a:r>
            <a:endParaRPr lang="en-US" altLang="en-US" sz="2400" b="1" dirty="0"/>
          </a:p>
        </p:txBody>
      </p:sp>
      <p:sp>
        <p:nvSpPr>
          <p:cNvPr id="6147" name="Rectangle 3"/>
          <p:cNvSpPr>
            <a:spLocks noGrp="1" noChangeArrowheads="1"/>
          </p:cNvSpPr>
          <p:nvPr>
            <p:ph type="body" idx="1"/>
          </p:nvPr>
        </p:nvSpPr>
        <p:spPr>
          <a:xfrm>
            <a:off x="609600" y="914400"/>
            <a:ext cx="8229600" cy="5105400"/>
          </a:xfrm>
        </p:spPr>
        <p:txBody>
          <a:bodyPr/>
          <a:lstStyle/>
          <a:p>
            <a:pPr marL="0" lvl="1" indent="0">
              <a:buNone/>
            </a:pPr>
            <a:endParaRPr lang="en-US" altLang="en-US" sz="2000" b="1" dirty="0">
              <a:latin typeface="Sans-serif"/>
              <a:cs typeface="Times New Roman" panose="02020603050405020304" pitchFamily="18" charset="0"/>
            </a:endParaRPr>
          </a:p>
          <a:p>
            <a:pPr marL="0" lvl="1" indent="0">
              <a:buNone/>
            </a:pPr>
            <a:endParaRPr lang="en-US" altLang="en-US" sz="2000" b="1" dirty="0">
              <a:latin typeface="Sans-serif"/>
              <a:cs typeface="Times New Roman" panose="02020603050405020304" pitchFamily="18" charset="0"/>
            </a:endParaRPr>
          </a:p>
          <a:p>
            <a:pPr marL="0" lvl="1" indent="0">
              <a:buNone/>
            </a:pPr>
            <a:endParaRPr lang="en-US" altLang="en-US" sz="2000" b="1" dirty="0">
              <a:latin typeface="Sans-serif"/>
              <a:cs typeface="Times New Roman" panose="02020603050405020304" pitchFamily="18" charset="0"/>
            </a:endParaRPr>
          </a:p>
          <a:p>
            <a:pPr marL="0" lvl="1" indent="0">
              <a:buNone/>
            </a:pPr>
            <a:endParaRPr lang="en-US" altLang="en-US" sz="2000" b="1" dirty="0">
              <a:latin typeface="Sans-serif"/>
              <a:cs typeface="Times New Roman" panose="02020603050405020304" pitchFamily="18" charset="0"/>
            </a:endParaRPr>
          </a:p>
          <a:p>
            <a:pPr marL="0" lvl="1" indent="0" algn="ctr">
              <a:buNone/>
            </a:pPr>
            <a:r>
              <a:rPr lang="en-US" altLang="en-US" b="1" dirty="0" smtClean="0">
                <a:latin typeface="Sans-serif"/>
                <a:cs typeface="Times New Roman" panose="02020603050405020304" pitchFamily="18" charset="0"/>
              </a:rPr>
              <a:t>Questions?</a:t>
            </a:r>
          </a:p>
          <a:p>
            <a:pPr marL="0" lvl="1" indent="0">
              <a:buNone/>
            </a:pPr>
            <a:endParaRPr lang="en-US" altLang="en-US" sz="2000" b="1" dirty="0">
              <a:latin typeface="Sans-serif"/>
              <a:cs typeface="Times New Roman" panose="02020603050405020304" pitchFamily="18" charset="0"/>
            </a:endParaRPr>
          </a:p>
          <a:p>
            <a:pPr marL="0" lvl="1" indent="0" algn="ctr">
              <a:buNone/>
            </a:pPr>
            <a:r>
              <a:rPr lang="en-US" altLang="en-US" sz="2000" b="1" dirty="0" smtClean="0">
                <a:latin typeface="Sans-serif"/>
                <a:cs typeface="Times New Roman" panose="02020603050405020304" pitchFamily="18" charset="0"/>
              </a:rPr>
              <a:t>M. Hassan Najafi</a:t>
            </a:r>
          </a:p>
          <a:p>
            <a:pPr marL="0" lvl="1" indent="0" algn="ctr">
              <a:buNone/>
            </a:pPr>
            <a:r>
              <a:rPr lang="en-US" altLang="en-US" sz="2000" b="1" dirty="0" smtClean="0">
                <a:latin typeface="Sans-serif"/>
                <a:cs typeface="Times New Roman" panose="02020603050405020304" pitchFamily="18" charset="0"/>
              </a:rPr>
              <a:t>Najaf011@umn.edu</a:t>
            </a:r>
            <a:endParaRPr lang="en-US" altLang="en-US" sz="1600" b="1" dirty="0" smtClean="0">
              <a:latin typeface="Sans-serif"/>
              <a:cs typeface="Times New Roman" panose="02020603050405020304" pitchFamily="18" charset="0"/>
            </a:endParaRPr>
          </a:p>
          <a:p>
            <a:pPr marL="0" lvl="1" indent="0">
              <a:buNone/>
            </a:pPr>
            <a:endParaRPr lang="en-US" altLang="en-US"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1600" b="1" dirty="0">
              <a:latin typeface="Sans-serif"/>
              <a:cs typeface="Times New Roman" panose="02020603050405020304" pitchFamily="18" charset="0"/>
            </a:endParaRPr>
          </a:p>
          <a:p>
            <a:pPr marL="1771650" lvl="5" indent="0">
              <a:buNone/>
            </a:pPr>
            <a:endParaRPr lang="fa-IR" altLang="en-US" b="1" dirty="0" smtClean="0">
              <a:latin typeface="Sans-serif"/>
              <a:cs typeface="Times New Roman" panose="02020603050405020304" pitchFamily="18" charset="0"/>
            </a:endParaRPr>
          </a:p>
          <a:p>
            <a:pPr marL="0" lvl="1" indent="0">
              <a:buNone/>
            </a:pPr>
            <a:endParaRPr lang="en-US" altLang="en-US" b="1" dirty="0" smtClean="0">
              <a:latin typeface="Sans-serif"/>
              <a:cs typeface="Times New Roman" panose="02020603050405020304" pitchFamily="18" charset="0"/>
            </a:endParaRPr>
          </a:p>
        </p:txBody>
      </p:sp>
    </p:spTree>
    <p:extLst>
      <p:ext uri="{BB962C8B-B14F-4D97-AF65-F5344CB8AC3E}">
        <p14:creationId xmlns:p14="http://schemas.microsoft.com/office/powerpoint/2010/main" val="355369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Introduction</a:t>
            </a:r>
            <a:endParaRPr lang="en-US" altLang="en-US" sz="2800" b="1" dirty="0"/>
          </a:p>
        </p:txBody>
      </p:sp>
      <p:sp>
        <p:nvSpPr>
          <p:cNvPr id="6147" name="Rectangle 3"/>
          <p:cNvSpPr>
            <a:spLocks noGrp="1" noChangeArrowheads="1"/>
          </p:cNvSpPr>
          <p:nvPr>
            <p:ph type="body" idx="1"/>
          </p:nvPr>
        </p:nvSpPr>
        <p:spPr>
          <a:xfrm>
            <a:off x="609600" y="914400"/>
            <a:ext cx="7772400" cy="5105400"/>
          </a:xfrm>
        </p:spPr>
        <p:txBody>
          <a:bodyPr/>
          <a:lstStyle/>
          <a:p>
            <a:pPr marL="342900" lvl="1" indent="-342900">
              <a:buFont typeface="Arial" panose="020B0604020202020204" pitchFamily="34" charset="0"/>
              <a:buChar char="•"/>
            </a:pPr>
            <a:r>
              <a:rPr lang="en-US" altLang="en-US" sz="2000" dirty="0">
                <a:latin typeface="Sans-serif"/>
                <a:cs typeface="Times New Roman" panose="02020603050405020304" pitchFamily="18" charset="0"/>
              </a:rPr>
              <a:t>E</a:t>
            </a:r>
            <a:r>
              <a:rPr lang="en-US" altLang="en-US" sz="2000" dirty="0" smtClean="0">
                <a:latin typeface="Sans-serif"/>
                <a:cs typeface="Times New Roman" panose="02020603050405020304" pitchFamily="18" charset="0"/>
              </a:rPr>
              <a:t>lectronic </a:t>
            </a:r>
            <a:r>
              <a:rPr lang="en-US" altLang="en-US" sz="2000" dirty="0">
                <a:latin typeface="Sans-serif"/>
                <a:cs typeface="Times New Roman" panose="02020603050405020304" pitchFamily="18" charset="0"/>
              </a:rPr>
              <a:t>systems are inherently </a:t>
            </a:r>
            <a:r>
              <a:rPr lang="en-US" altLang="en-US" sz="2000" b="1" dirty="0" smtClean="0">
                <a:latin typeface="Sans-serif"/>
                <a:cs typeface="Times New Roman" panose="02020603050405020304" pitchFamily="18" charset="0"/>
              </a:rPr>
              <a:t>asynchronous</a:t>
            </a: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They </a:t>
            </a:r>
            <a:r>
              <a:rPr lang="en-US" altLang="en-US" sz="2000" dirty="0">
                <a:latin typeface="Sans-serif"/>
                <a:cs typeface="Times New Roman" panose="02020603050405020304" pitchFamily="18" charset="0"/>
              </a:rPr>
              <a:t>can be adapted </a:t>
            </a:r>
            <a:r>
              <a:rPr lang="en-US" altLang="en-US" sz="2000" dirty="0" smtClean="0">
                <a:latin typeface="Sans-serif"/>
                <a:cs typeface="Times New Roman" panose="02020603050405020304" pitchFamily="18" charset="0"/>
              </a:rPr>
              <a:t>to </a:t>
            </a:r>
            <a:r>
              <a:rPr lang="en-US" altLang="en-US" sz="2000" dirty="0">
                <a:latin typeface="Sans-serif"/>
                <a:cs typeface="Times New Roman" panose="02020603050405020304" pitchFamily="18" charset="0"/>
              </a:rPr>
              <a:t>behave </a:t>
            </a:r>
            <a:r>
              <a:rPr lang="en-US" altLang="en-US" sz="2000" b="1" dirty="0" smtClean="0">
                <a:latin typeface="Sans-serif"/>
                <a:cs typeface="Times New Roman" panose="02020603050405020304" pitchFamily="18" charset="0"/>
              </a:rPr>
              <a:t>synchronously</a:t>
            </a:r>
          </a:p>
          <a:p>
            <a:pPr marL="742950" lvl="2" indent="-342900">
              <a:buFont typeface="Arial" panose="020B0604020202020204" pitchFamily="34" charset="0"/>
              <a:buChar char="•"/>
            </a:pPr>
            <a:endParaRPr lang="en-US" altLang="en-US" sz="1800" dirty="0">
              <a:latin typeface="Sans-serif"/>
              <a:cs typeface="Times New Roman" panose="02020603050405020304" pitchFamily="18" charset="0"/>
            </a:endParaRPr>
          </a:p>
          <a:p>
            <a:pPr>
              <a:buFont typeface="Arial" panose="020B0604020202020204" pitchFamily="34" charset="0"/>
              <a:buChar char="•"/>
            </a:pPr>
            <a:r>
              <a:rPr lang="en-US" altLang="en-US" sz="2000" b="1" dirty="0" smtClean="0">
                <a:latin typeface="Sans-serif"/>
                <a:cs typeface="Times New Roman" panose="02020603050405020304" pitchFamily="18" charset="0"/>
              </a:rPr>
              <a:t>Synchronism </a:t>
            </a:r>
          </a:p>
          <a:p>
            <a:pPr lvl="1">
              <a:buFont typeface="Arial" panose="020B0604020202020204" pitchFamily="34" charset="0"/>
              <a:buChar char="•"/>
            </a:pPr>
            <a:r>
              <a:rPr lang="en-US" altLang="en-US" sz="2000" b="1" dirty="0" smtClean="0">
                <a:latin typeface="Sans-serif"/>
                <a:cs typeface="Times New Roman" panose="02020603050405020304" pitchFamily="18" charset="0"/>
              </a:rPr>
              <a:t>brings </a:t>
            </a:r>
            <a:r>
              <a:rPr lang="en-US" altLang="en-US" sz="2000" b="1" dirty="0">
                <a:latin typeface="Sans-serif"/>
                <a:cs typeface="Times New Roman" panose="02020603050405020304" pitchFamily="18" charset="0"/>
              </a:rPr>
              <a:t>significant advantages: </a:t>
            </a:r>
          </a:p>
          <a:p>
            <a:pPr lvl="2">
              <a:buFont typeface="Arial" panose="020B0604020202020204" pitchFamily="34" charset="0"/>
              <a:buChar char="•"/>
            </a:pPr>
            <a:r>
              <a:rPr lang="en-US" altLang="en-US" sz="2000" dirty="0">
                <a:latin typeface="Sans-serif"/>
                <a:cs typeface="Times New Roman" panose="02020603050405020304" pitchFamily="18" charset="0"/>
              </a:rPr>
              <a:t>Simplifies the design </a:t>
            </a:r>
            <a:r>
              <a:rPr lang="en-US" altLang="en-US" sz="2000" dirty="0" smtClean="0">
                <a:latin typeface="Sans-serif"/>
                <a:cs typeface="Times New Roman" panose="02020603050405020304" pitchFamily="18" charset="0"/>
              </a:rPr>
              <a:t>effort,    Performance guarantee</a:t>
            </a:r>
          </a:p>
          <a:p>
            <a:pPr lvl="1">
              <a:buFont typeface="Arial" panose="020B0604020202020204" pitchFamily="34" charset="0"/>
              <a:buChar char="•"/>
            </a:pPr>
            <a:r>
              <a:rPr lang="en-US" altLang="en-US" sz="2000" b="1" dirty="0" smtClean="0">
                <a:latin typeface="Sans-serif"/>
                <a:cs typeface="Times New Roman" panose="02020603050405020304" pitchFamily="18" charset="0"/>
              </a:rPr>
              <a:t>But comes </a:t>
            </a:r>
            <a:r>
              <a:rPr lang="en-US" altLang="en-US" sz="2000" b="1" dirty="0">
                <a:latin typeface="Sans-serif"/>
                <a:cs typeface="Times New Roman" panose="02020603050405020304" pitchFamily="18" charset="0"/>
              </a:rPr>
              <a:t>at a significant cost: </a:t>
            </a:r>
          </a:p>
          <a:p>
            <a:pPr lvl="2">
              <a:buFont typeface="Arial" panose="020B0604020202020204" pitchFamily="34" charset="0"/>
              <a:buChar char="•"/>
            </a:pPr>
            <a:r>
              <a:rPr lang="en-US" altLang="en-US" sz="1800" dirty="0" smtClean="0">
                <a:latin typeface="Sans-serif"/>
                <a:cs typeface="Times New Roman" panose="02020603050405020304" pitchFamily="18" charset="0"/>
              </a:rPr>
              <a:t>Must create </a:t>
            </a:r>
            <a:r>
              <a:rPr lang="en-US" altLang="en-US" sz="1800" b="1" dirty="0">
                <a:latin typeface="Sans-serif"/>
                <a:cs typeface="Times New Roman" panose="02020603050405020304" pitchFamily="18" charset="0"/>
              </a:rPr>
              <a:t>c</a:t>
            </a:r>
            <a:r>
              <a:rPr lang="en-US" altLang="en-US" sz="1800" b="1" dirty="0" smtClean="0">
                <a:latin typeface="Sans-serif"/>
                <a:cs typeface="Times New Roman" panose="02020603050405020304" pitchFamily="18" charset="0"/>
              </a:rPr>
              <a:t>lock </a:t>
            </a:r>
            <a:r>
              <a:rPr lang="en-US" altLang="en-US" sz="1800" b="1" dirty="0">
                <a:latin typeface="Sans-serif"/>
                <a:cs typeface="Times New Roman" panose="02020603050405020304" pitchFamily="18" charset="0"/>
              </a:rPr>
              <a:t>distribution network (CDN</a:t>
            </a:r>
            <a:r>
              <a:rPr lang="en-US" altLang="en-US" sz="1800" b="1" dirty="0" smtClean="0">
                <a:latin typeface="Sans-serif"/>
                <a:cs typeface="Times New Roman" panose="02020603050405020304" pitchFamily="18" charset="0"/>
              </a:rPr>
              <a:t>)</a:t>
            </a:r>
          </a:p>
          <a:p>
            <a:pPr lvl="2">
              <a:buFont typeface="Arial" panose="020B0604020202020204" pitchFamily="34" charset="0"/>
              <a:buChar char="•"/>
            </a:pPr>
            <a:r>
              <a:rPr lang="en-US" altLang="en-US" sz="2000" dirty="0" smtClean="0">
                <a:latin typeface="Sans-serif"/>
                <a:cs typeface="Times New Roman" panose="02020603050405020304" pitchFamily="18" charset="0"/>
              </a:rPr>
              <a:t>A </a:t>
            </a:r>
            <a:r>
              <a:rPr lang="en-US" altLang="en-US" sz="2000" dirty="0">
                <a:latin typeface="Sans-serif"/>
                <a:cs typeface="Times New Roman" panose="02020603050405020304" pitchFamily="18" charset="0"/>
              </a:rPr>
              <a:t>single clock signal arrival time </a:t>
            </a:r>
            <a:r>
              <a:rPr lang="en-US" altLang="en-US" sz="2000" dirty="0" smtClean="0">
                <a:latin typeface="Sans-serif"/>
                <a:cs typeface="Times New Roman" panose="02020603050405020304" pitchFamily="18" charset="0"/>
              </a:rPr>
              <a:t>(zero clock skew) </a:t>
            </a:r>
          </a:p>
          <a:p>
            <a:pPr lvl="2">
              <a:buFont typeface="Arial" panose="020B0604020202020204" pitchFamily="34" charset="0"/>
              <a:buChar char="•"/>
            </a:pPr>
            <a:endParaRPr lang="en-US" altLang="en-US" sz="2000" dirty="0">
              <a:latin typeface="Sans-serif"/>
              <a:cs typeface="Times New Roman" panose="02020603050405020304" pitchFamily="18" charset="0"/>
            </a:endParaRPr>
          </a:p>
          <a:p>
            <a:pPr>
              <a:buFont typeface="Arial" panose="020B0604020202020204" pitchFamily="34" charset="0"/>
              <a:buChar char="•"/>
            </a:pPr>
            <a:r>
              <a:rPr lang="en-US" altLang="en-US" sz="2000" b="1" dirty="0" smtClean="0">
                <a:latin typeface="Sans-serif"/>
                <a:cs typeface="Times New Roman" panose="02020603050405020304" pitchFamily="18" charset="0"/>
              </a:rPr>
              <a:t>CDNs </a:t>
            </a:r>
            <a:r>
              <a:rPr lang="en-US" altLang="en-US" sz="2000" dirty="0" smtClean="0">
                <a:latin typeface="Sans-serif"/>
                <a:ea typeface="ＭＳ Ｐゴシック" panose="020B0600070205080204" pitchFamily="34" charset="-128"/>
              </a:rPr>
              <a:t>are</a:t>
            </a:r>
            <a:r>
              <a:rPr lang="en-US" sz="2000" dirty="0" smtClean="0">
                <a:latin typeface="Sans-serif"/>
                <a:ea typeface="ＭＳ Ｐゴシック" panose="020B0600070205080204" pitchFamily="34" charset="-128"/>
              </a:rPr>
              <a:t> </a:t>
            </a:r>
            <a:r>
              <a:rPr lang="en-US" sz="2000" dirty="0">
                <a:latin typeface="Sans-serif"/>
                <a:ea typeface="ＭＳ Ｐゴシック" panose="020B0600070205080204" pitchFamily="34" charset="-128"/>
              </a:rPr>
              <a:t>becoming </a:t>
            </a:r>
            <a:r>
              <a:rPr lang="en-US" sz="2000" b="1" dirty="0">
                <a:latin typeface="Sans-serif"/>
                <a:ea typeface="ＭＳ Ｐゴシック" panose="020B0600070205080204" pitchFamily="34" charset="-128"/>
              </a:rPr>
              <a:t>a major design bottleneck </a:t>
            </a:r>
            <a:endParaRPr lang="en-US" sz="2000" b="1" dirty="0" smtClean="0">
              <a:latin typeface="Sans-serif"/>
              <a:ea typeface="ＭＳ Ｐゴシック" panose="020B0600070205080204" pitchFamily="34" charset="-128"/>
            </a:endParaRPr>
          </a:p>
          <a:p>
            <a:pPr lvl="1">
              <a:buFont typeface="Arial" panose="020B0604020202020204" pitchFamily="34" charset="0"/>
              <a:buChar char="•"/>
            </a:pPr>
            <a:r>
              <a:rPr lang="en-US" altLang="en-US" sz="2000" dirty="0" smtClean="0">
                <a:latin typeface="Sans-serif"/>
                <a:cs typeface="Times New Roman" panose="02020603050405020304" pitchFamily="18" charset="0"/>
              </a:rPr>
              <a:t>Accounts for significant </a:t>
            </a:r>
            <a:r>
              <a:rPr lang="en-US" altLang="en-US" sz="2000" b="1" dirty="0">
                <a:latin typeface="Sans-serif"/>
                <a:cs typeface="Times New Roman" panose="02020603050405020304" pitchFamily="18" charset="0"/>
              </a:rPr>
              <a:t>area</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lvl="1">
              <a:buFont typeface="Arial" panose="020B0604020202020204" pitchFamily="34" charset="0"/>
              <a:buChar char="•"/>
            </a:pPr>
            <a:r>
              <a:rPr lang="en-US" altLang="en-US" sz="2000" dirty="0" smtClean="0">
                <a:latin typeface="Sans-serif"/>
                <a:cs typeface="Times New Roman" panose="02020603050405020304" pitchFamily="18" charset="0"/>
              </a:rPr>
              <a:t>consumes significant </a:t>
            </a:r>
            <a:r>
              <a:rPr lang="en-US" altLang="en-US" sz="2000" b="1" dirty="0">
                <a:latin typeface="Sans-serif"/>
                <a:cs typeface="Times New Roman" panose="02020603050405020304" pitchFamily="18" charset="0"/>
              </a:rPr>
              <a:t>power</a:t>
            </a:r>
            <a:r>
              <a:rPr lang="en-US" altLang="en-US" sz="2000" dirty="0">
                <a:latin typeface="Sans-serif"/>
                <a:cs typeface="Times New Roman" panose="02020603050405020304" pitchFamily="18" charset="0"/>
              </a:rPr>
              <a:t>, </a:t>
            </a:r>
            <a:endParaRPr lang="en-US" altLang="en-US" sz="2000" dirty="0" smtClean="0">
              <a:latin typeface="Sans-serif"/>
              <a:cs typeface="Times New Roman" panose="02020603050405020304" pitchFamily="18" charset="0"/>
            </a:endParaRPr>
          </a:p>
          <a:p>
            <a:pPr lvl="1">
              <a:buFont typeface="Arial" panose="020B0604020202020204" pitchFamily="34" charset="0"/>
              <a:buChar char="•"/>
            </a:pPr>
            <a:r>
              <a:rPr lang="en-US" altLang="en-US" sz="2000" dirty="0" smtClean="0">
                <a:latin typeface="Sans-serif"/>
                <a:cs typeface="Times New Roman" panose="02020603050405020304" pitchFamily="18" charset="0"/>
              </a:rPr>
              <a:t>limits </a:t>
            </a:r>
            <a:r>
              <a:rPr lang="en-US" altLang="en-US" sz="2000" dirty="0">
                <a:latin typeface="Sans-serif"/>
                <a:cs typeface="Times New Roman" panose="02020603050405020304" pitchFamily="18" charset="0"/>
              </a:rPr>
              <a:t>the </a:t>
            </a:r>
            <a:r>
              <a:rPr lang="en-US" altLang="en-US" sz="2000" dirty="0" smtClean="0">
                <a:latin typeface="Sans-serif"/>
                <a:cs typeface="Times New Roman" panose="02020603050405020304" pitchFamily="18" charset="0"/>
              </a:rPr>
              <a:t>circuit </a:t>
            </a:r>
            <a:r>
              <a:rPr lang="en-US" altLang="en-US" sz="2000" b="1" dirty="0" smtClean="0">
                <a:latin typeface="Sans-serif"/>
                <a:cs typeface="Times New Roman" panose="02020603050405020304" pitchFamily="18" charset="0"/>
              </a:rPr>
              <a:t>performance</a:t>
            </a:r>
            <a:endParaRPr lang="en-US" altLang="en-US" sz="2000" b="1" dirty="0">
              <a:latin typeface="Sans-serif"/>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705406" y="4340817"/>
            <a:ext cx="1815948" cy="1478797"/>
          </a:xfrm>
          <a:prstGeom prst="rect">
            <a:avLst/>
          </a:prstGeom>
        </p:spPr>
      </p:pic>
      <p:sp>
        <p:nvSpPr>
          <p:cNvPr id="5" name="Shape 115"/>
          <p:cNvSpPr/>
          <p:nvPr/>
        </p:nvSpPr>
        <p:spPr>
          <a:xfrm>
            <a:off x="6400800" y="5819614"/>
            <a:ext cx="2425161" cy="37802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600" b="1" i="0" u="none" strike="noStrike" cap="none" baseline="0" dirty="0">
                <a:solidFill>
                  <a:schemeClr val="dk1"/>
                </a:solidFill>
                <a:latin typeface="Cambria"/>
                <a:ea typeface="Cambria"/>
                <a:cs typeface="Cambria"/>
                <a:sym typeface="Cambria"/>
              </a:rPr>
              <a:t>Figure </a:t>
            </a:r>
            <a:r>
              <a:rPr lang="en" sz="1600" b="1" dirty="0">
                <a:solidFill>
                  <a:schemeClr val="dk1"/>
                </a:solidFill>
                <a:latin typeface="Cambria"/>
                <a:ea typeface="Cambria"/>
                <a:cs typeface="Cambria"/>
                <a:sym typeface="Cambria"/>
              </a:rPr>
              <a:t>1</a:t>
            </a:r>
            <a:r>
              <a:rPr lang="en" sz="1600" b="1" i="0" u="none" strike="noStrike" cap="none" baseline="0" dirty="0" smtClean="0">
                <a:solidFill>
                  <a:schemeClr val="dk1"/>
                </a:solidFill>
                <a:latin typeface="Cambria"/>
                <a:ea typeface="Cambria"/>
                <a:cs typeface="Cambria"/>
                <a:sym typeface="Cambria"/>
              </a:rPr>
              <a:t>. A global CDN</a:t>
            </a:r>
            <a:endParaRPr lang="en" sz="1600" b="1" i="0" u="none" strike="noStrike" cap="none" baseline="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15112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Introduction</a:t>
            </a:r>
            <a:endParaRPr lang="en-US" altLang="en-US" sz="2800" b="1" dirty="0"/>
          </a:p>
        </p:txBody>
      </p:sp>
      <p:sp>
        <p:nvSpPr>
          <p:cNvPr id="6147" name="Rectangle 3"/>
          <p:cNvSpPr>
            <a:spLocks noGrp="1" noChangeArrowheads="1"/>
          </p:cNvSpPr>
          <p:nvPr>
            <p:ph type="body" idx="1"/>
          </p:nvPr>
        </p:nvSpPr>
        <p:spPr>
          <a:xfrm>
            <a:off x="609600" y="914400"/>
            <a:ext cx="8229600" cy="5105400"/>
          </a:xfrm>
        </p:spPr>
        <p:txBody>
          <a:bodyPr/>
          <a:lstStyle/>
          <a:p>
            <a:pPr marL="342900" lvl="1" indent="-342900">
              <a:buFont typeface="Arial" panose="020B0604020202020204" pitchFamily="34" charset="0"/>
              <a:buChar char="•"/>
            </a:pPr>
            <a:r>
              <a:rPr lang="en-US" altLang="en-US" sz="2200" b="1" dirty="0">
                <a:latin typeface="Sans-serif"/>
                <a:cs typeface="Times New Roman" panose="02020603050405020304" pitchFamily="18" charset="0"/>
              </a:rPr>
              <a:t>Completely asynchronous </a:t>
            </a:r>
            <a:r>
              <a:rPr lang="en-US" altLang="en-US" sz="2000" b="1" dirty="0">
                <a:latin typeface="Sans-serif"/>
                <a:cs typeface="Times New Roman" panose="02020603050405020304" pitchFamily="18" charset="0"/>
              </a:rPr>
              <a:t>design methodologies </a:t>
            </a: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Have been studied for decades</a:t>
            </a: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have never gained widespread acceptance</a:t>
            </a:r>
          </a:p>
          <a:p>
            <a:pPr marL="742950" lvl="2" indent="-342900">
              <a:buFont typeface="Arial" panose="020B0604020202020204" pitchFamily="34" charset="0"/>
              <a:buChar char="•"/>
            </a:pPr>
            <a:endParaRPr lang="en-US" altLang="en-US" sz="1800" dirty="0">
              <a:latin typeface="Sans-serif"/>
              <a:cs typeface="Times New Roman" panose="02020603050405020304" pitchFamily="18" charset="0"/>
            </a:endParaRPr>
          </a:p>
          <a:p>
            <a:pPr marL="342900" lvl="1" indent="-342900">
              <a:buFont typeface="Arial" panose="020B0604020202020204" pitchFamily="34" charset="0"/>
              <a:buChar char="•"/>
            </a:pPr>
            <a:r>
              <a:rPr lang="en-US" altLang="en-US" sz="2200" b="1" dirty="0" smtClean="0">
                <a:latin typeface="Sans-serif"/>
                <a:cs typeface="Times New Roman" panose="02020603050405020304" pitchFamily="18" charset="0"/>
              </a:rPr>
              <a:t>Globally </a:t>
            </a:r>
            <a:r>
              <a:rPr lang="en-US" altLang="en-US" sz="2200" b="1" dirty="0">
                <a:latin typeface="Sans-serif"/>
                <a:cs typeface="Times New Roman" panose="02020603050405020304" pitchFamily="18" charset="0"/>
              </a:rPr>
              <a:t>asynchronous, </a:t>
            </a:r>
            <a:r>
              <a:rPr lang="en-US" altLang="en-US" sz="2200" dirty="0">
                <a:latin typeface="Sans-serif"/>
                <a:cs typeface="Times New Roman" panose="02020603050405020304" pitchFamily="18" charset="0"/>
              </a:rPr>
              <a:t>but</a:t>
            </a:r>
            <a:r>
              <a:rPr lang="en-US" altLang="en-US" sz="2200" b="1" dirty="0">
                <a:latin typeface="Sans-serif"/>
                <a:cs typeface="Times New Roman" panose="02020603050405020304" pitchFamily="18" charset="0"/>
              </a:rPr>
              <a:t> locally synchronous </a:t>
            </a:r>
            <a:r>
              <a:rPr lang="en-US" altLang="en-US" sz="2200" b="1" dirty="0" smtClean="0">
                <a:latin typeface="Sans-serif"/>
                <a:cs typeface="Times New Roman" panose="02020603050405020304" pitchFamily="18" charset="0"/>
              </a:rPr>
              <a:t>(GALS)</a:t>
            </a:r>
            <a:endParaRPr lang="en-US" altLang="en-US" sz="2200" b="1"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b="1" dirty="0">
                <a:latin typeface="Sans-serif"/>
                <a:cs typeface="Times New Roman" panose="02020603050405020304" pitchFamily="18" charset="0"/>
              </a:rPr>
              <a:t>Pros. </a:t>
            </a:r>
            <a:r>
              <a:rPr lang="en-US" altLang="en-US" sz="2000" dirty="0">
                <a:latin typeface="Sans-serif"/>
                <a:cs typeface="Times New Roman" panose="02020603050405020304" pitchFamily="18" charset="0"/>
              </a:rPr>
              <a:t>reduces the cost of the distribution </a:t>
            </a:r>
            <a:r>
              <a:rPr lang="en-US" altLang="en-US" sz="2000" dirty="0" smtClean="0">
                <a:latin typeface="Sans-serif"/>
                <a:cs typeface="Times New Roman" panose="02020603050405020304" pitchFamily="18" charset="0"/>
              </a:rPr>
              <a:t>network</a:t>
            </a:r>
          </a:p>
          <a:p>
            <a:pPr marL="1200150" lvl="3" indent="-342900">
              <a:buFont typeface="Arial" panose="020B0604020202020204" pitchFamily="34" charset="0"/>
              <a:buChar char="•"/>
            </a:pPr>
            <a:r>
              <a:rPr lang="en-US" altLang="en-US" dirty="0">
                <a:latin typeface="Sans-serif"/>
                <a:cs typeface="Times New Roman" panose="02020603050405020304" pitchFamily="18" charset="0"/>
              </a:rPr>
              <a:t>By Splitting the domains</a:t>
            </a:r>
          </a:p>
          <a:p>
            <a:pPr marL="742950" lvl="2" indent="-342900">
              <a:buFont typeface="Arial" panose="020B0604020202020204" pitchFamily="34" charset="0"/>
              <a:buChar char="•"/>
            </a:pPr>
            <a:r>
              <a:rPr lang="en-US" altLang="en-US" sz="2000" b="1" dirty="0">
                <a:latin typeface="Sans-serif"/>
                <a:cs typeface="Times New Roman" panose="02020603050405020304" pitchFamily="18" charset="0"/>
              </a:rPr>
              <a:t>Cons</a:t>
            </a:r>
            <a:r>
              <a:rPr lang="en-US" altLang="en-US" sz="2000" dirty="0">
                <a:latin typeface="Sans-serif"/>
                <a:cs typeface="Times New Roman" panose="02020603050405020304" pitchFamily="18" charset="0"/>
              </a:rPr>
              <a:t>. complex circuitry for </a:t>
            </a:r>
            <a:r>
              <a:rPr lang="en-US" altLang="en-US" sz="2000" b="1" dirty="0" smtClean="0">
                <a:latin typeface="Sans-serif"/>
                <a:cs typeface="Times New Roman" panose="02020603050405020304" pitchFamily="18" charset="0"/>
              </a:rPr>
              <a:t>handshaking</a:t>
            </a:r>
          </a:p>
          <a:p>
            <a:pPr marL="1200150" lvl="3" indent="-342900">
              <a:buFont typeface="Arial" panose="020B0604020202020204" pitchFamily="34" charset="0"/>
              <a:buChar char="•"/>
            </a:pPr>
            <a:r>
              <a:rPr lang="en-US" altLang="en-US" dirty="0" smtClean="0">
                <a:latin typeface="Sans-serif"/>
                <a:cs typeface="Times New Roman" panose="02020603050405020304" pitchFamily="18" charset="0"/>
              </a:rPr>
              <a:t>So splitting </a:t>
            </a:r>
            <a:r>
              <a:rPr lang="en-US" altLang="en-US" dirty="0">
                <a:latin typeface="Sans-serif"/>
                <a:cs typeface="Times New Roman" panose="02020603050405020304" pitchFamily="18" charset="0"/>
              </a:rPr>
              <a:t>is only performed at a </a:t>
            </a:r>
            <a:r>
              <a:rPr lang="en-US" altLang="en-US" b="1" dirty="0">
                <a:latin typeface="Sans-serif"/>
                <a:cs typeface="Times New Roman" panose="02020603050405020304" pitchFamily="18" charset="0"/>
              </a:rPr>
              <a:t>coarse level</a:t>
            </a:r>
            <a:r>
              <a:rPr lang="en-US" altLang="en-US" dirty="0">
                <a:latin typeface="Sans-serif"/>
                <a:cs typeface="Times New Roman" panose="02020603050405020304" pitchFamily="18" charset="0"/>
              </a:rPr>
              <a:t>.</a:t>
            </a:r>
          </a:p>
          <a:p>
            <a:pPr marL="857250" lvl="3" indent="0">
              <a:buNone/>
            </a:pPr>
            <a:endParaRPr lang="en-US" altLang="en-US" sz="1400" dirty="0">
              <a:latin typeface="Sans-serif"/>
              <a:cs typeface="Times New Roman" panose="02020603050405020304" pitchFamily="18" charset="0"/>
            </a:endParaRPr>
          </a:p>
        </p:txBody>
      </p:sp>
    </p:spTree>
    <p:extLst>
      <p:ext uri="{BB962C8B-B14F-4D97-AF65-F5344CB8AC3E}">
        <p14:creationId xmlns:p14="http://schemas.microsoft.com/office/powerpoint/2010/main" val="910472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Our proposed approach</a:t>
            </a:r>
            <a:endParaRPr lang="en-US" altLang="en-US" sz="2800" b="1" dirty="0"/>
          </a:p>
        </p:txBody>
      </p:sp>
      <p:sp>
        <p:nvSpPr>
          <p:cNvPr id="6147" name="Rectangle 3"/>
          <p:cNvSpPr>
            <a:spLocks noGrp="1" noChangeArrowheads="1"/>
          </p:cNvSpPr>
          <p:nvPr>
            <p:ph type="body" idx="1"/>
          </p:nvPr>
        </p:nvSpPr>
        <p:spPr>
          <a:xfrm>
            <a:off x="609600" y="914400"/>
            <a:ext cx="7772400" cy="5105400"/>
          </a:xfrm>
        </p:spPr>
        <p:txBody>
          <a:bodyPr/>
          <a:lstStyle/>
          <a:p>
            <a:pPr marL="342900" lvl="1" indent="-342900">
              <a:buFont typeface="Arial" panose="020B0604020202020204" pitchFamily="34" charset="0"/>
              <a:buChar char="•"/>
            </a:pPr>
            <a:r>
              <a:rPr lang="en-US" altLang="en-US" sz="2200" dirty="0">
                <a:latin typeface="Sans-serif"/>
                <a:cs typeface="Times New Roman" panose="02020603050405020304" pitchFamily="18" charset="0"/>
              </a:rPr>
              <a:t>We </a:t>
            </a:r>
            <a:r>
              <a:rPr lang="en-US" altLang="en-US" sz="2200" dirty="0" smtClean="0">
                <a:latin typeface="Sans-serif"/>
                <a:cs typeface="Times New Roman" panose="02020603050405020304" pitchFamily="18" charset="0"/>
              </a:rPr>
              <a:t>propose </a:t>
            </a:r>
            <a:r>
              <a:rPr lang="en-US" altLang="en-US" sz="2200" b="1" dirty="0">
                <a:latin typeface="Sans-serif"/>
                <a:cs typeface="Times New Roman" panose="02020603050405020304" pitchFamily="18" charset="0"/>
              </a:rPr>
              <a:t>a radically new approach</a:t>
            </a:r>
            <a:r>
              <a:rPr lang="en-US" altLang="en-US" sz="2200" b="1" dirty="0" smtClean="0">
                <a:latin typeface="Sans-serif"/>
                <a:cs typeface="Times New Roman" panose="02020603050405020304" pitchFamily="18" charset="0"/>
              </a:rPr>
              <a:t>:</a:t>
            </a: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285750" lvl="1" indent="-342900">
              <a:buFont typeface="Arial" panose="020B0604020202020204" pitchFamily="34" charset="0"/>
              <a:buChar char="•"/>
            </a:pPr>
            <a:r>
              <a:rPr lang="en-US" altLang="en-US" sz="2200" b="1" dirty="0">
                <a:latin typeface="Sans-serif"/>
                <a:cs typeface="Times New Roman" panose="02020603050405020304" pitchFamily="18" charset="0"/>
              </a:rPr>
              <a:t>Splitting</a:t>
            </a:r>
            <a:r>
              <a:rPr lang="en-US" altLang="en-US" sz="2200" dirty="0">
                <a:latin typeface="Sans-serif"/>
                <a:cs typeface="Times New Roman" panose="02020603050405020304" pitchFamily="18" charset="0"/>
              </a:rPr>
              <a:t> clock domains at </a:t>
            </a:r>
            <a:r>
              <a:rPr lang="en-US" altLang="en-US" sz="2200" b="1" dirty="0">
                <a:latin typeface="Sans-serif"/>
                <a:cs typeface="Times New Roman" panose="02020603050405020304" pitchFamily="18" charset="0"/>
              </a:rPr>
              <a:t>a very fine </a:t>
            </a:r>
            <a:r>
              <a:rPr lang="en-US" altLang="en-US" sz="2200" b="1" dirty="0" smtClean="0">
                <a:latin typeface="Sans-serif"/>
                <a:cs typeface="Times New Roman" panose="02020603050405020304" pitchFamily="18" charset="0"/>
              </a:rPr>
              <a:t>level</a:t>
            </a:r>
          </a:p>
          <a:p>
            <a:pPr marL="285750" lvl="1" indent="-342900">
              <a:buFont typeface="Arial" panose="020B0604020202020204" pitchFamily="34" charset="0"/>
              <a:buChar char="•"/>
            </a:pPr>
            <a:endParaRPr lang="en-US" altLang="en-US" sz="2200" b="1" dirty="0">
              <a:latin typeface="Sans-serif"/>
              <a:cs typeface="Times New Roman" panose="02020603050405020304" pitchFamily="18" charset="0"/>
            </a:endParaRPr>
          </a:p>
          <a:p>
            <a:pPr marL="285750" lvl="1" indent="-342900">
              <a:buFont typeface="Arial" panose="020B0604020202020204" pitchFamily="34" charset="0"/>
              <a:buChar char="•"/>
            </a:pPr>
            <a:r>
              <a:rPr lang="en-US" altLang="en-US" sz="2200" dirty="0">
                <a:latin typeface="Sans-serif"/>
                <a:cs typeface="Times New Roman" panose="02020603050405020304" pitchFamily="18" charset="0"/>
              </a:rPr>
              <a:t>D</a:t>
            </a:r>
            <a:r>
              <a:rPr lang="en-US" altLang="en-US" sz="2200" dirty="0" smtClean="0">
                <a:latin typeface="Sans-serif"/>
                <a:cs typeface="Times New Roman" panose="02020603050405020304" pitchFamily="18" charset="0"/>
              </a:rPr>
              <a:t>omains consisting of only </a:t>
            </a:r>
            <a:r>
              <a:rPr lang="en-US" altLang="en-US" sz="2200" b="1" dirty="0" smtClean="0">
                <a:latin typeface="Sans-serif"/>
                <a:cs typeface="Times New Roman" panose="02020603050405020304" pitchFamily="18" charset="0"/>
              </a:rPr>
              <a:t>a handful of gates each</a:t>
            </a:r>
          </a:p>
          <a:p>
            <a:pPr marL="285750" lvl="1" indent="-342900">
              <a:buFont typeface="Arial" panose="020B0604020202020204" pitchFamily="34" charset="0"/>
              <a:buChar char="•"/>
            </a:pPr>
            <a:endParaRPr lang="en-US" altLang="en-US" sz="2200" b="1" dirty="0">
              <a:latin typeface="Sans-serif"/>
              <a:cs typeface="Times New Roman" panose="02020603050405020304" pitchFamily="18" charset="0"/>
            </a:endParaRPr>
          </a:p>
          <a:p>
            <a:pPr marL="285750" lvl="1" indent="-342900">
              <a:buFont typeface="Arial" panose="020B0604020202020204" pitchFamily="34" charset="0"/>
              <a:buChar char="•"/>
            </a:pPr>
            <a:r>
              <a:rPr lang="en-US" altLang="en-US" sz="2200" dirty="0">
                <a:latin typeface="Sans-serif"/>
                <a:cs typeface="Times New Roman" panose="02020603050405020304" pitchFamily="18" charset="0"/>
              </a:rPr>
              <a:t>Each domain is </a:t>
            </a:r>
            <a:r>
              <a:rPr lang="en-US" altLang="en-US" sz="2200" b="1" dirty="0">
                <a:latin typeface="Sans-serif"/>
                <a:cs typeface="Times New Roman" panose="02020603050405020304" pitchFamily="18" charset="0"/>
              </a:rPr>
              <a:t>synchronized </a:t>
            </a:r>
            <a:r>
              <a:rPr lang="en-US" altLang="en-US" sz="2200" b="1" dirty="0" smtClean="0">
                <a:latin typeface="Sans-serif"/>
                <a:cs typeface="Times New Roman" panose="02020603050405020304" pitchFamily="18" charset="0"/>
              </a:rPr>
              <a:t>by</a:t>
            </a:r>
            <a:endParaRPr lang="en-US" altLang="en-US" sz="2200" b="1" dirty="0">
              <a:latin typeface="Sans-serif"/>
              <a:cs typeface="Times New Roman" panose="02020603050405020304" pitchFamily="18" charset="0"/>
            </a:endParaRPr>
          </a:p>
          <a:p>
            <a:pPr marL="685800" lvl="2" indent="-342900">
              <a:buFont typeface="Arial" panose="020B0604020202020204" pitchFamily="34" charset="0"/>
              <a:buChar char="•"/>
            </a:pPr>
            <a:r>
              <a:rPr lang="en-US" altLang="en-US" sz="2200" b="1" dirty="0" smtClean="0">
                <a:latin typeface="Sans-serif"/>
                <a:cs typeface="Times New Roman" panose="02020603050405020304" pitchFamily="18" charset="0"/>
              </a:rPr>
              <a:t>an </a:t>
            </a:r>
            <a:r>
              <a:rPr lang="en-US" altLang="en-US" sz="2200" b="1" dirty="0">
                <a:latin typeface="Sans-serif"/>
                <a:cs typeface="Times New Roman" panose="02020603050405020304" pitchFamily="18" charset="0"/>
              </a:rPr>
              <a:t>inexpensive clock signal, generated </a:t>
            </a:r>
            <a:r>
              <a:rPr lang="en-US" altLang="en-US" sz="2200" b="1" dirty="0" smtClean="0">
                <a:latin typeface="Sans-serif"/>
                <a:cs typeface="Times New Roman" panose="02020603050405020304" pitchFamily="18" charset="0"/>
              </a:rPr>
              <a:t>locally</a:t>
            </a:r>
          </a:p>
          <a:p>
            <a:pPr marL="1143000" lvl="3" indent="-342900">
              <a:buFont typeface="Arial" panose="020B0604020202020204" pitchFamily="34" charset="0"/>
              <a:buChar char="•"/>
            </a:pPr>
            <a:r>
              <a:rPr lang="en-US" altLang="en-US" dirty="0" smtClean="0">
                <a:latin typeface="Sans-serif"/>
                <a:cs typeface="Times New Roman" panose="02020603050405020304" pitchFamily="18" charset="0"/>
              </a:rPr>
              <a:t>A ring of inverters.</a:t>
            </a:r>
          </a:p>
          <a:p>
            <a:pPr marL="685800" lvl="2" indent="-342900">
              <a:buFont typeface="Arial" panose="020B0604020202020204" pitchFamily="34" charset="0"/>
              <a:buChar char="•"/>
            </a:pPr>
            <a:endParaRPr lang="en-US" altLang="en-US" sz="2200" b="1" dirty="0">
              <a:latin typeface="Sans-serif"/>
              <a:cs typeface="Times New Roman" panose="02020603050405020304" pitchFamily="18" charset="0"/>
            </a:endParaRPr>
          </a:p>
          <a:p>
            <a:pPr marL="285750" lvl="1" indent="-342900">
              <a:buFont typeface="Arial" panose="020B0604020202020204" pitchFamily="34" charset="0"/>
              <a:buChar char="•"/>
            </a:pPr>
            <a:r>
              <a:rPr lang="en-US" altLang="en-US" sz="2200" dirty="0">
                <a:latin typeface="Sans-serif"/>
                <a:cs typeface="Times New Roman" panose="02020603050405020304" pitchFamily="18" charset="0"/>
              </a:rPr>
              <a:t>This is feasible </a:t>
            </a:r>
            <a:r>
              <a:rPr lang="en-US" altLang="en-US" sz="2200" dirty="0" smtClean="0">
                <a:latin typeface="Sans-serif"/>
                <a:cs typeface="Times New Roman" panose="02020603050405020304" pitchFamily="18" charset="0"/>
              </a:rPr>
              <a:t>by adopting</a:t>
            </a:r>
            <a:endParaRPr lang="en-US" altLang="en-US" sz="2200" dirty="0">
              <a:latin typeface="Sans-serif"/>
              <a:cs typeface="Times New Roman" panose="02020603050405020304" pitchFamily="18" charset="0"/>
            </a:endParaRPr>
          </a:p>
          <a:p>
            <a:pPr marL="685800" lvl="2" indent="-342900">
              <a:buFont typeface="Arial" panose="020B0604020202020204" pitchFamily="34" charset="0"/>
              <a:buChar char="•"/>
            </a:pPr>
            <a:r>
              <a:rPr lang="en-US" altLang="en-US" sz="2200" dirty="0" smtClean="0">
                <a:latin typeface="Sans-serif"/>
                <a:cs typeface="Times New Roman" panose="02020603050405020304" pitchFamily="18" charset="0"/>
              </a:rPr>
              <a:t>a</a:t>
            </a:r>
            <a:r>
              <a:rPr lang="en-US" altLang="en-US" sz="2200" b="1" dirty="0" smtClean="0">
                <a:latin typeface="Sans-serif"/>
                <a:cs typeface="Times New Roman" panose="02020603050405020304" pitchFamily="18" charset="0"/>
              </a:rPr>
              <a:t> </a:t>
            </a:r>
            <a:r>
              <a:rPr lang="en-US" altLang="en-US" sz="2200" b="1" dirty="0">
                <a:latin typeface="Sans-serif"/>
                <a:cs typeface="Times New Roman" panose="02020603050405020304" pitchFamily="18" charset="0"/>
              </a:rPr>
              <a:t>stochastic representation </a:t>
            </a:r>
            <a:r>
              <a:rPr lang="en-US" altLang="en-US" sz="2200" dirty="0">
                <a:latin typeface="Sans-serif"/>
                <a:cs typeface="Times New Roman" panose="02020603050405020304" pitchFamily="18" charset="0"/>
              </a:rPr>
              <a:t>for signal values.</a:t>
            </a:r>
          </a:p>
          <a:p>
            <a:pPr marL="285750" lvl="1" indent="-342900">
              <a:buFont typeface="Arial" panose="020B0604020202020204" pitchFamily="34" charset="0"/>
              <a:buChar char="•"/>
            </a:pPr>
            <a:endParaRPr lang="en-US" altLang="en-US" sz="2200" b="1" dirty="0">
              <a:latin typeface="Sans-serif"/>
              <a:cs typeface="Times New Roman" panose="02020603050405020304" pitchFamily="18" charset="0"/>
            </a:endParaRPr>
          </a:p>
          <a:p>
            <a:pPr marL="0" lvl="1" indent="0">
              <a:buNone/>
            </a:pPr>
            <a:endParaRPr lang="en-US" altLang="en-US" sz="2000" dirty="0">
              <a:latin typeface="Sans-serif"/>
            </a:endParaRPr>
          </a:p>
        </p:txBody>
      </p:sp>
    </p:spTree>
    <p:extLst>
      <p:ext uri="{BB962C8B-B14F-4D97-AF65-F5344CB8AC3E}">
        <p14:creationId xmlns:p14="http://schemas.microsoft.com/office/powerpoint/2010/main" val="101560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Background: Stochastic Computation</a:t>
            </a:r>
            <a:endParaRPr lang="en-US" altLang="en-US" sz="2800" b="1" dirty="0"/>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609600" y="914400"/>
                <a:ext cx="8001000" cy="5105400"/>
              </a:xfrm>
            </p:spPr>
            <p:txBody>
              <a:bodyPr/>
              <a:lstStyle/>
              <a:p>
                <a:pPr marL="342900" lvl="1" indent="-342900">
                  <a:buFont typeface="Arial" panose="020B0604020202020204" pitchFamily="34" charset="0"/>
                  <a:buChar char="•"/>
                </a:pPr>
                <a:r>
                  <a:rPr lang="en-US" altLang="en-US" sz="2200" dirty="0" smtClean="0">
                    <a:latin typeface="Sans-serif"/>
                    <a:cs typeface="Times New Roman" panose="02020603050405020304" pitchFamily="18" charset="0"/>
                  </a:rPr>
                  <a:t>Logical computation is performed on </a:t>
                </a:r>
                <a:r>
                  <a:rPr lang="en-US" altLang="en-US" sz="2200" b="1" dirty="0" smtClean="0">
                    <a:latin typeface="Sans-serif"/>
                    <a:cs typeface="Times New Roman" panose="02020603050405020304" pitchFamily="18" charset="0"/>
                  </a:rPr>
                  <a:t>random bit streams</a:t>
                </a:r>
                <a:r>
                  <a:rPr lang="en-US" altLang="en-US" sz="2200" dirty="0" smtClean="0">
                    <a:latin typeface="Sans-serif"/>
                    <a:cs typeface="Times New Roman" panose="02020603050405020304" pitchFamily="18" charset="0"/>
                  </a:rPr>
                  <a:t>.</a:t>
                </a:r>
              </a:p>
              <a:p>
                <a:pPr marL="342900" lvl="1" indent="-342900">
                  <a:buFont typeface="Arial" panose="020B0604020202020204" pitchFamily="34" charset="0"/>
                  <a:buChar char="•"/>
                </a:pPr>
                <a:endParaRPr lang="en-US" altLang="en-US" sz="2000"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200" dirty="0" smtClean="0">
                    <a:latin typeface="Sans-serif"/>
                    <a:cs typeface="Times New Roman" panose="02020603050405020304" pitchFamily="18" charset="0"/>
                  </a:rPr>
                  <a:t>The signal values are encoded by </a:t>
                </a:r>
              </a:p>
              <a:p>
                <a:pPr marL="742950" lvl="2" indent="-342900">
                  <a:buFont typeface="Arial" panose="020B0604020202020204" pitchFamily="34" charset="0"/>
                  <a:buChar char="•"/>
                </a:pPr>
                <a:r>
                  <a:rPr lang="en-US" altLang="en-US" sz="2200" b="1" dirty="0" smtClean="0">
                    <a:latin typeface="Sans-serif"/>
                    <a:cs typeface="Times New Roman" panose="02020603050405020304" pitchFamily="18" charset="0"/>
                  </a:rPr>
                  <a:t>the probability of obtaining a one versus a zero.</a:t>
                </a: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Unipolar </a:t>
                </a:r>
                <a:r>
                  <a:rPr lang="en-US" altLang="en-US" sz="2000" dirty="0" smtClean="0">
                    <a:latin typeface="Sans-serif"/>
                    <a:cs typeface="Times New Roman" panose="02020603050405020304" pitchFamily="18" charset="0"/>
                  </a:rPr>
                  <a:t>encoding:</a:t>
                </a:r>
                <a:r>
                  <a:rPr lang="en-US" altLang="en-US" sz="2000" b="1" dirty="0" smtClean="0">
                    <a:latin typeface="Sans-serif"/>
                    <a:cs typeface="Times New Roman" panose="02020603050405020304" pitchFamily="18" charset="0"/>
                  </a:rPr>
                  <a:t> </a:t>
                </a:r>
                <a14:m>
                  <m:oMath xmlns:m="http://schemas.openxmlformats.org/officeDocument/2006/math">
                    <m:r>
                      <a:rPr lang="en-US" altLang="en-US" sz="2000" b="1" i="1" smtClean="0">
                        <a:latin typeface="Cambria Math" panose="02040503050406030204" pitchFamily="18" charset="0"/>
                        <a:cs typeface="Times New Roman" panose="02020603050405020304" pitchFamily="18" charset="0"/>
                      </a:rPr>
                      <m:t>𝟎</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𝒙</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𝟏</m:t>
                    </m:r>
                  </m:oMath>
                </a14:m>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Each bit has probability </a:t>
                </a:r>
                <a14:m>
                  <m:oMath xmlns:m="http://schemas.openxmlformats.org/officeDocument/2006/math">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𝒙</m:t>
                    </m:r>
                  </m:oMath>
                </a14:m>
                <a:r>
                  <a:rPr lang="en-US" altLang="en-US" sz="2000" dirty="0" smtClean="0">
                    <a:latin typeface="Sans-serif"/>
                    <a:cs typeface="Times New Roman" panose="02020603050405020304" pitchFamily="18" charset="0"/>
                  </a:rPr>
                  <a:t> of being 1 and </a:t>
                </a:r>
                <a14:m>
                  <m:oMath xmlns:m="http://schemas.openxmlformats.org/officeDocument/2006/math">
                    <m:r>
                      <a:rPr lang="en-US" altLang="en-US" sz="2000" b="0" i="0" smtClean="0">
                        <a:latin typeface="Cambria Math" panose="02040503050406030204" pitchFamily="18" charset="0"/>
                        <a:ea typeface="Cambria Math" panose="02040503050406030204" pitchFamily="18" charset="0"/>
                        <a:cs typeface="Times New Roman" panose="02020603050405020304" pitchFamily="18" charset="0"/>
                      </a:rPr>
                      <m:t>1</m:t>
                    </m:r>
                    <m:r>
                      <a:rPr lang="en-US" altLang="en-US" sz="20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𝒙</m:t>
                    </m:r>
                  </m:oMath>
                </a14:m>
                <a:r>
                  <a:rPr lang="en-US" altLang="en-US" sz="2000" dirty="0" smtClean="0">
                    <a:latin typeface="Sans-serif"/>
                    <a:cs typeface="Times New Roman" panose="02020603050405020304" pitchFamily="18" charset="0"/>
                  </a:rPr>
                  <a:t> of being 0.</a:t>
                </a: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Bipolar </a:t>
                </a:r>
                <a:r>
                  <a:rPr lang="en-US" altLang="en-US" sz="2000" dirty="0" smtClean="0">
                    <a:latin typeface="Sans-serif"/>
                    <a:cs typeface="Times New Roman" panose="02020603050405020304" pitchFamily="18" charset="0"/>
                  </a:rPr>
                  <a:t>encoding</a:t>
                </a:r>
                <a:r>
                  <a:rPr lang="en-US" altLang="en-US" sz="2000" b="1" dirty="0">
                    <a:latin typeface="Sans-serif"/>
                    <a:cs typeface="Times New Roman" panose="02020603050405020304" pitchFamily="18" charset="0"/>
                  </a:rPr>
                  <a:t>:</a:t>
                </a:r>
                <a:r>
                  <a:rPr lang="en-US" altLang="en-US" sz="2000" b="1" dirty="0" smtClean="0">
                    <a:latin typeface="Sans-serif"/>
                    <a:cs typeface="Times New Roman" panose="02020603050405020304" pitchFamily="18" charset="0"/>
                  </a:rPr>
                  <a:t> </a:t>
                </a:r>
                <a14:m>
                  <m:oMath xmlns:m="http://schemas.openxmlformats.org/officeDocument/2006/math">
                    <m:r>
                      <a:rPr lang="en-US" altLang="en-US" sz="2000" b="1" i="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0" smtClean="0">
                        <a:latin typeface="Cambria Math" panose="02040503050406030204" pitchFamily="18" charset="0"/>
                        <a:ea typeface="Cambria Math" panose="02040503050406030204" pitchFamily="18" charset="0"/>
                        <a:cs typeface="Times New Roman" panose="02020603050405020304" pitchFamily="18" charset="0"/>
                      </a:rPr>
                      <m:t>𝟏</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𝒙</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𝟏</m:t>
                    </m:r>
                  </m:oMath>
                </a14:m>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Each bit has probability </a:t>
                </a:r>
                <a14:m>
                  <m:oMath xmlns:m="http://schemas.openxmlformats.org/officeDocument/2006/math">
                    <m:f>
                      <m:fPr>
                        <m:ctrlP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𝒙</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en-US" sz="2000" b="1" i="1" smtClean="0">
                            <a:latin typeface="Cambria Math" panose="02040503050406030204" pitchFamily="18" charset="0"/>
                            <a:ea typeface="Cambria Math" panose="02040503050406030204" pitchFamily="18" charset="0"/>
                            <a:cs typeface="Times New Roman" panose="02020603050405020304" pitchFamily="18" charset="0"/>
                          </a:rPr>
                          <m:t>𝟐</m:t>
                        </m:r>
                      </m:den>
                    </m:f>
                  </m:oMath>
                </a14:m>
                <a:r>
                  <a:rPr lang="en-US" altLang="en-US" sz="2000" dirty="0" smtClean="0">
                    <a:latin typeface="Sans-serif"/>
                    <a:cs typeface="Times New Roman" panose="02020603050405020304" pitchFamily="18" charset="0"/>
                  </a:rPr>
                  <a:t> of </a:t>
                </a:r>
                <a:r>
                  <a:rPr lang="en-US" altLang="en-US" sz="2000" dirty="0">
                    <a:latin typeface="Sans-serif"/>
                    <a:cs typeface="Times New Roman" panose="02020603050405020304" pitchFamily="18" charset="0"/>
                  </a:rPr>
                  <a:t>being 1 and </a:t>
                </a:r>
                <a14:m>
                  <m:oMath xmlns:m="http://schemas.openxmlformats.org/officeDocument/2006/math">
                    <m:r>
                      <a:rPr lang="en-US" altLang="en-US" sz="2000">
                        <a:latin typeface="Cambria Math" panose="02040503050406030204" pitchFamily="18" charset="0"/>
                        <a:ea typeface="Cambria Math" panose="02040503050406030204" pitchFamily="18" charset="0"/>
                        <a:cs typeface="Times New Roman" panose="02020603050405020304" pitchFamily="18" charset="0"/>
                      </a:rPr>
                      <m:t>1</m:t>
                    </m:r>
                    <m:r>
                      <a:rPr lang="en-US" altLang="en-US" sz="200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en-US" sz="20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𝒙</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en-US" sz="2000" b="1" i="1">
                            <a:latin typeface="Cambria Math" panose="02040503050406030204" pitchFamily="18" charset="0"/>
                            <a:ea typeface="Cambria Math" panose="02040503050406030204" pitchFamily="18" charset="0"/>
                            <a:cs typeface="Times New Roman" panose="02020603050405020304" pitchFamily="18" charset="0"/>
                          </a:rPr>
                          <m:t>𝟐</m:t>
                        </m:r>
                      </m:den>
                    </m:f>
                  </m:oMath>
                </a14:m>
                <a:r>
                  <a:rPr lang="en-US" altLang="en-US" sz="2000" dirty="0" smtClean="0">
                    <a:latin typeface="Sans-serif"/>
                    <a:cs typeface="Times New Roman" panose="02020603050405020304" pitchFamily="18" charset="0"/>
                  </a:rPr>
                  <a:t> of </a:t>
                </a:r>
                <a:r>
                  <a:rPr lang="en-US" altLang="en-US" sz="2000" dirty="0">
                    <a:latin typeface="Sans-serif"/>
                    <a:cs typeface="Times New Roman" panose="02020603050405020304" pitchFamily="18" charset="0"/>
                  </a:rPr>
                  <a:t>being 0.</a:t>
                </a: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Example.    11010, 00111, 1111001100,…</a:t>
                </a:r>
              </a:p>
              <a:p>
                <a:pPr marL="0" lvl="1" indent="0">
                  <a:buNone/>
                </a:pPr>
                <a:r>
                  <a:rPr lang="en-US" altLang="en-US" sz="2000" dirty="0" smtClean="0">
                    <a:latin typeface="Sans-serif"/>
                    <a:cs typeface="Times New Roman" panose="02020603050405020304" pitchFamily="18" charset="0"/>
                  </a:rPr>
                  <a:t>	               </a:t>
                </a:r>
                <a:r>
                  <a:rPr lang="en-US" altLang="en-US" sz="2000" b="1" dirty="0" smtClean="0">
                    <a:latin typeface="Sans-serif"/>
                    <a:cs typeface="Times New Roman" panose="02020603050405020304" pitchFamily="18" charset="0"/>
                  </a:rPr>
                  <a:t>0.6</a:t>
                </a:r>
                <a:r>
                  <a:rPr lang="en-US" altLang="en-US" sz="2000" dirty="0" smtClean="0">
                    <a:latin typeface="Sans-serif"/>
                    <a:cs typeface="Times New Roman" panose="02020603050405020304" pitchFamily="18" charset="0"/>
                  </a:rPr>
                  <a:t> in unipolar, </a:t>
                </a:r>
                <a:r>
                  <a:rPr lang="en-US" altLang="en-US" sz="2000" b="1" dirty="0" smtClean="0">
                    <a:latin typeface="Sans-serif"/>
                    <a:cs typeface="Times New Roman" panose="02020603050405020304" pitchFamily="18" charset="0"/>
                  </a:rPr>
                  <a:t>0.2</a:t>
                </a:r>
                <a:r>
                  <a:rPr lang="en-US" altLang="en-US" sz="2000" dirty="0" smtClean="0">
                    <a:latin typeface="Sans-serif"/>
                    <a:cs typeface="Times New Roman" panose="02020603050405020304" pitchFamily="18" charset="0"/>
                  </a:rPr>
                  <a:t> in bipolar</a:t>
                </a:r>
              </a:p>
              <a:p>
                <a:pPr marL="0" lvl="1" indent="0">
                  <a:buNone/>
                </a:pPr>
                <a:endParaRPr lang="en-US" altLang="en-US" b="1" dirty="0" smtClean="0">
                  <a:latin typeface="Sans-serif"/>
                  <a:cs typeface="Times New Roman" panose="02020603050405020304" pitchFamily="18" charset="0"/>
                </a:endParaRP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609600" y="914400"/>
                <a:ext cx="8001000" cy="5105400"/>
              </a:xfrm>
              <a:blipFill rotWithShape="0">
                <a:blip r:embed="rId3"/>
                <a:stretch>
                  <a:fillRect l="-838" t="-716"/>
                </a:stretch>
              </a:blipFill>
            </p:spPr>
            <p:txBody>
              <a:bodyPr/>
              <a:lstStyle/>
              <a:p>
                <a:r>
                  <a:rPr lang="en-US">
                    <a:noFill/>
                  </a:rPr>
                  <a:t> </a:t>
                </a:r>
              </a:p>
            </p:txBody>
          </p:sp>
        </mc:Fallback>
      </mc:AlternateContent>
    </p:spTree>
    <p:extLst>
      <p:ext uri="{BB962C8B-B14F-4D97-AF65-F5344CB8AC3E}">
        <p14:creationId xmlns:p14="http://schemas.microsoft.com/office/powerpoint/2010/main" val="2650569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Background: Stochastic Number Generator</a:t>
            </a:r>
            <a:endParaRPr lang="en-US" altLang="en-US" sz="2800" b="1" dirty="0"/>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609600" y="914400"/>
                <a:ext cx="8305800" cy="5105400"/>
              </a:xfrm>
            </p:spPr>
            <p:txBody>
              <a:bodyPr/>
              <a:lstStyle/>
              <a:p>
                <a:pPr marL="342900" lvl="1" indent="-342900">
                  <a:buFont typeface="Arial" panose="020B0604020202020204" pitchFamily="34" charset="0"/>
                  <a:buChar char="•"/>
                </a:pPr>
                <a:r>
                  <a:rPr lang="en-US" altLang="en-US" sz="2000" b="1" dirty="0" smtClean="0">
                    <a:latin typeface="Sans-serif"/>
                    <a:cs typeface="Times New Roman" panose="02020603050405020304" pitchFamily="18" charset="0"/>
                  </a:rPr>
                  <a:t>Stochastic Number Generator (SNG)</a:t>
                </a: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smtClean="0">
                    <a:latin typeface="Sans-serif"/>
                    <a:cs typeface="Times New Roman" panose="02020603050405020304" pitchFamily="18" charset="0"/>
                  </a:rPr>
                  <a:t>To </a:t>
                </a:r>
                <a:r>
                  <a:rPr lang="en-US" altLang="en-US" sz="2000" dirty="0">
                    <a:latin typeface="Sans-serif"/>
                    <a:cs typeface="Times New Roman" panose="02020603050405020304" pitchFamily="18" charset="0"/>
                  </a:rPr>
                  <a:t>generate a stochastic bit stream with probability </a:t>
                </a:r>
                <a:r>
                  <a:rPr lang="en-US" altLang="en-US" sz="2000" b="1" dirty="0">
                    <a:latin typeface="Sans-serif"/>
                    <a:cs typeface="Times New Roman" panose="02020603050405020304" pitchFamily="18" charset="0"/>
                  </a:rPr>
                  <a:t>𝑥</a:t>
                </a:r>
                <a:r>
                  <a:rPr lang="en-US" altLang="en-US" sz="2000" dirty="0" smtClean="0">
                    <a:latin typeface="Sans-serif"/>
                    <a:cs typeface="Times New Roman" panose="02020603050405020304" pitchFamily="18" charset="0"/>
                  </a:rPr>
                  <a:t>:</a:t>
                </a:r>
              </a:p>
              <a:p>
                <a:pPr marL="342900" lvl="1" indent="-342900">
                  <a:buFont typeface="Arial" panose="020B0604020202020204" pitchFamily="34" charset="0"/>
                  <a:buChar char="•"/>
                </a:pPr>
                <a:endParaRPr lang="en-US" altLang="en-US" sz="2200"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200" dirty="0" smtClean="0">
                    <a:latin typeface="Sans-serif"/>
                    <a:cs typeface="Times New Roman" panose="02020603050405020304" pitchFamily="18" charset="0"/>
                  </a:rPr>
                  <a:t>1. Obtain </a:t>
                </a:r>
                <a:r>
                  <a:rPr lang="en-US" altLang="en-US" sz="2200" dirty="0">
                    <a:latin typeface="Sans-serif"/>
                    <a:cs typeface="Times New Roman" panose="02020603050405020304" pitchFamily="18" charset="0"/>
                  </a:rPr>
                  <a:t>an unbiased random value </a:t>
                </a:r>
                <a:r>
                  <a:rPr lang="en-US" altLang="en-US" sz="2200" b="1" dirty="0">
                    <a:latin typeface="Sans-serif"/>
                    <a:cs typeface="Times New Roman" panose="02020603050405020304" pitchFamily="18" charset="0"/>
                  </a:rPr>
                  <a:t>r</a:t>
                </a:r>
                <a:r>
                  <a:rPr lang="en-US" altLang="en-US" sz="2200" dirty="0">
                    <a:latin typeface="Sans-serif"/>
                    <a:cs typeface="Times New Roman" panose="02020603050405020304" pitchFamily="18" charset="0"/>
                  </a:rPr>
                  <a:t> </a:t>
                </a:r>
                <a:r>
                  <a:rPr lang="en-US" altLang="en-US" sz="2200" dirty="0" smtClean="0">
                    <a:latin typeface="Sans-serif"/>
                    <a:cs typeface="Times New Roman" panose="02020603050405020304" pitchFamily="18" charset="0"/>
                  </a:rPr>
                  <a:t>from </a:t>
                </a:r>
                <a:r>
                  <a:rPr lang="en-US" altLang="en-US" sz="2200" dirty="0">
                    <a:latin typeface="Sans-serif"/>
                    <a:cs typeface="Times New Roman" panose="02020603050405020304" pitchFamily="18" charset="0"/>
                  </a:rPr>
                  <a:t>random </a:t>
                </a:r>
                <a:r>
                  <a:rPr lang="en-US" altLang="en-US" sz="2200" dirty="0" smtClean="0">
                    <a:latin typeface="Sans-serif"/>
                    <a:cs typeface="Times New Roman" panose="02020603050405020304" pitchFamily="18" charset="0"/>
                  </a:rPr>
                  <a:t>source</a:t>
                </a:r>
              </a:p>
              <a:p>
                <a:pPr marL="1200150" lvl="3" indent="-342900">
                  <a:buFont typeface="Arial" panose="020B0604020202020204" pitchFamily="34" charset="0"/>
                  <a:buChar char="•"/>
                </a:pPr>
                <a:r>
                  <a:rPr lang="en-US" altLang="en-US" dirty="0">
                    <a:latin typeface="Sans-serif"/>
                    <a:cs typeface="Times New Roman" panose="02020603050405020304" pitchFamily="18" charset="0"/>
                  </a:rPr>
                  <a:t>physical random sources </a:t>
                </a:r>
              </a:p>
              <a:p>
                <a:pPr marL="1200150" lvl="3" indent="-342900">
                  <a:buFont typeface="Arial" panose="020B0604020202020204" pitchFamily="34" charset="0"/>
                  <a:buChar char="•"/>
                </a:pPr>
                <a:r>
                  <a:rPr lang="en-US" altLang="en-US" dirty="0">
                    <a:latin typeface="Sans-serif"/>
                    <a:cs typeface="Times New Roman" panose="02020603050405020304" pitchFamily="18" charset="0"/>
                  </a:rPr>
                  <a:t>pseudo-random constructs such as LFSRs. </a:t>
                </a:r>
              </a:p>
              <a:p>
                <a:pPr marL="742950" lvl="2" indent="-342900">
                  <a:buFont typeface="Arial" panose="020B0604020202020204" pitchFamily="34" charset="0"/>
                  <a:buChar char="•"/>
                </a:pPr>
                <a:r>
                  <a:rPr lang="en-US" altLang="en-US" sz="2200" dirty="0" smtClean="0">
                    <a:latin typeface="Sans-serif"/>
                    <a:cs typeface="Times New Roman" panose="02020603050405020304" pitchFamily="18" charset="0"/>
                  </a:rPr>
                  <a:t>2. Compare it </a:t>
                </a:r>
                <a:r>
                  <a:rPr lang="en-US" altLang="en-US" sz="2200" dirty="0">
                    <a:latin typeface="Sans-serif"/>
                    <a:cs typeface="Times New Roman" panose="02020603050405020304" pitchFamily="18" charset="0"/>
                  </a:rPr>
                  <a:t>to the target value </a:t>
                </a:r>
                <a:r>
                  <a:rPr lang="en-US" altLang="en-US" sz="2200" b="1" dirty="0">
                    <a:latin typeface="Sans-serif"/>
                    <a:cs typeface="Times New Roman" panose="02020603050405020304" pitchFamily="18" charset="0"/>
                  </a:rPr>
                  <a:t>𝑥</a:t>
                </a:r>
                <a:r>
                  <a:rPr lang="en-US" altLang="en-US" sz="2200" dirty="0">
                    <a:latin typeface="Sans-serif"/>
                    <a:cs typeface="Times New Roman" panose="02020603050405020304" pitchFamily="18" charset="0"/>
                  </a:rPr>
                  <a:t>;</a:t>
                </a:r>
              </a:p>
              <a:p>
                <a:pPr marL="742950" lvl="2" indent="-342900">
                  <a:buFont typeface="Arial" panose="020B0604020202020204" pitchFamily="34" charset="0"/>
                  <a:buChar char="•"/>
                </a:pPr>
                <a:r>
                  <a:rPr lang="en-US" altLang="en-US" sz="2200" dirty="0" smtClean="0">
                    <a:latin typeface="Sans-serif"/>
                    <a:cs typeface="Times New Roman" panose="02020603050405020304" pitchFamily="18" charset="0"/>
                  </a:rPr>
                  <a:t>3. Output </a:t>
                </a:r>
                <a:r>
                  <a:rPr lang="en-US" altLang="en-US" sz="2200" dirty="0">
                    <a:latin typeface="Sans-serif"/>
                    <a:cs typeface="Times New Roman" panose="02020603050405020304" pitchFamily="18" charset="0"/>
                  </a:rPr>
                  <a:t>a </a:t>
                </a:r>
                <a:r>
                  <a:rPr lang="en-US" altLang="en-US" sz="2200" b="1" dirty="0">
                    <a:latin typeface="Sans-serif"/>
                    <a:cs typeface="Times New Roman" panose="02020603050405020304" pitchFamily="18" charset="0"/>
                  </a:rPr>
                  <a:t>1</a:t>
                </a:r>
                <a:r>
                  <a:rPr lang="en-US" altLang="en-US" sz="2200" dirty="0" smtClean="0">
                    <a:latin typeface="Sans-serif"/>
                    <a:cs typeface="Times New Roman" panose="02020603050405020304" pitchFamily="18" charset="0"/>
                  </a:rPr>
                  <a:t> </a:t>
                </a:r>
                <a:r>
                  <a:rPr lang="en-US" altLang="en-US" sz="2200" dirty="0">
                    <a:latin typeface="Sans-serif"/>
                    <a:cs typeface="Times New Roman" panose="02020603050405020304" pitchFamily="18" charset="0"/>
                  </a:rPr>
                  <a:t>if </a:t>
                </a:r>
                <a14:m>
                  <m:oMath xmlns:m="http://schemas.openxmlformats.org/officeDocument/2006/math">
                    <m:r>
                      <a:rPr lang="en-US" altLang="en-US" sz="2200" b="1" i="1" smtClean="0">
                        <a:latin typeface="Cambria Math" panose="02040503050406030204" pitchFamily="18" charset="0"/>
                        <a:cs typeface="Times New Roman" panose="02020603050405020304" pitchFamily="18" charset="0"/>
                      </a:rPr>
                      <m:t>𝒓</m:t>
                    </m:r>
                    <m:r>
                      <a:rPr lang="en-US" altLang="en-US" sz="22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200" b="1" i="1" smtClean="0">
                        <a:latin typeface="Cambria Math" panose="02040503050406030204" pitchFamily="18" charset="0"/>
                        <a:ea typeface="Cambria Math" panose="02040503050406030204" pitchFamily="18" charset="0"/>
                        <a:cs typeface="Times New Roman" panose="02020603050405020304" pitchFamily="18" charset="0"/>
                      </a:rPr>
                      <m:t>𝒙</m:t>
                    </m:r>
                  </m:oMath>
                </a14:m>
                <a:r>
                  <a:rPr lang="en-US" altLang="en-US" sz="2200" b="1" dirty="0" smtClean="0">
                    <a:latin typeface="Sans-serif"/>
                    <a:cs typeface="Times New Roman" panose="02020603050405020304" pitchFamily="18" charset="0"/>
                  </a:rPr>
                  <a:t> </a:t>
                </a:r>
                <a:r>
                  <a:rPr lang="en-US" altLang="en-US" sz="2200" dirty="0">
                    <a:latin typeface="Sans-serif"/>
                    <a:cs typeface="Times New Roman" panose="02020603050405020304" pitchFamily="18" charset="0"/>
                  </a:rPr>
                  <a:t>and a </a:t>
                </a:r>
                <a:r>
                  <a:rPr lang="en-US" altLang="en-US" sz="2200" b="1" dirty="0">
                    <a:latin typeface="Sans-serif"/>
                    <a:cs typeface="Times New Roman" panose="02020603050405020304" pitchFamily="18" charset="0"/>
                  </a:rPr>
                  <a:t>0</a:t>
                </a:r>
                <a:r>
                  <a:rPr lang="en-US" altLang="en-US" sz="2200" dirty="0" smtClean="0">
                    <a:latin typeface="Sans-serif"/>
                    <a:cs typeface="Times New Roman" panose="02020603050405020304" pitchFamily="18" charset="0"/>
                  </a:rPr>
                  <a:t> </a:t>
                </a:r>
                <a:r>
                  <a:rPr lang="en-US" altLang="en-US" sz="2200" dirty="0">
                    <a:latin typeface="Sans-serif"/>
                    <a:cs typeface="Times New Roman" panose="02020603050405020304" pitchFamily="18" charset="0"/>
                  </a:rPr>
                  <a:t>otherwise.</a:t>
                </a: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dirty="0">
                  <a:latin typeface="Sans-serif"/>
                  <a:cs typeface="Times New Roman" panose="02020603050405020304" pitchFamily="18" charset="0"/>
                </a:endParaRPr>
              </a:p>
              <a:p>
                <a:pPr marL="342900" lvl="1" indent="-342900">
                  <a:buFont typeface="Arial" panose="020B0604020202020204" pitchFamily="34" charset="0"/>
                  <a:buChar char="•"/>
                </a:pPr>
                <a:endParaRPr lang="en-US" altLang="en-US" sz="2000" b="1" dirty="0">
                  <a:latin typeface="Sans-serif"/>
                  <a:cs typeface="Times New Roman" panose="02020603050405020304" pitchFamily="18" charset="0"/>
                </a:endParaRP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609600" y="914400"/>
                <a:ext cx="8305800" cy="5105400"/>
              </a:xfrm>
              <a:blipFill rotWithShape="0">
                <a:blip r:embed="rId3"/>
                <a:stretch>
                  <a:fillRect l="-660" t="-477"/>
                </a:stretch>
              </a:blipFill>
            </p:spPr>
            <p:txBody>
              <a:bodyPr/>
              <a:lstStyle/>
              <a:p>
                <a:r>
                  <a:rPr lang="en-US">
                    <a:noFill/>
                  </a:rPr>
                  <a:t> </a:t>
                </a:r>
              </a:p>
            </p:txBody>
          </p:sp>
        </mc:Fallback>
      </mc:AlternateContent>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1828800" y="4267200"/>
            <a:ext cx="5514087" cy="1346327"/>
          </a:xfrm>
          <a:prstGeom prst="rect">
            <a:avLst/>
          </a:prstGeom>
        </p:spPr>
      </p:pic>
      <p:sp>
        <p:nvSpPr>
          <p:cNvPr id="5" name="Shape 115"/>
          <p:cNvSpPr/>
          <p:nvPr/>
        </p:nvSpPr>
        <p:spPr>
          <a:xfrm>
            <a:off x="981721" y="5627651"/>
            <a:ext cx="7028158" cy="37802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600" b="1" i="0" u="none" strike="noStrike" cap="none" baseline="0" dirty="0" smtClean="0">
                <a:solidFill>
                  <a:schemeClr val="dk1"/>
                </a:solidFill>
                <a:latin typeface="Sans-serif"/>
                <a:ea typeface="Cambria"/>
                <a:cs typeface="Cambria"/>
                <a:sym typeface="Cambria"/>
              </a:rPr>
              <a:t>Fig </a:t>
            </a:r>
            <a:r>
              <a:rPr lang="en" sz="1600" b="1" dirty="0">
                <a:solidFill>
                  <a:schemeClr val="dk1"/>
                </a:solidFill>
                <a:latin typeface="Sans-serif"/>
                <a:ea typeface="Cambria"/>
                <a:cs typeface="Cambria"/>
                <a:sym typeface="Cambria"/>
              </a:rPr>
              <a:t>6</a:t>
            </a:r>
            <a:r>
              <a:rPr lang="en" sz="1600" b="1" i="0" u="none" strike="noStrike" cap="none" baseline="0" dirty="0" smtClean="0">
                <a:solidFill>
                  <a:schemeClr val="dk1"/>
                </a:solidFill>
                <a:latin typeface="Sans-serif"/>
                <a:ea typeface="Cambria"/>
                <a:cs typeface="Cambria"/>
                <a:sym typeface="Cambria"/>
              </a:rPr>
              <a:t>. Stochastic Number Generator</a:t>
            </a:r>
            <a:endParaRPr lang="en" sz="1600" b="1" i="0" u="none" strike="noStrike" cap="none" baseline="0" dirty="0">
              <a:solidFill>
                <a:schemeClr val="dk1"/>
              </a:solidFill>
              <a:latin typeface="Sans-serif"/>
              <a:ea typeface="Cambria"/>
              <a:cs typeface="Cambria"/>
              <a:sym typeface="Cambria"/>
            </a:endParaRPr>
          </a:p>
        </p:txBody>
      </p:sp>
    </p:spTree>
    <p:extLst>
      <p:ext uri="{BB962C8B-B14F-4D97-AF65-F5344CB8AC3E}">
        <p14:creationId xmlns:p14="http://schemas.microsoft.com/office/powerpoint/2010/main" val="115439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Background: Stochastic Computation</a:t>
            </a:r>
            <a:endParaRPr lang="en-US" altLang="en-US" sz="2800" b="1" dirty="0"/>
          </a:p>
        </p:txBody>
      </p:sp>
      <p:sp>
        <p:nvSpPr>
          <p:cNvPr id="6147" name="Rectangle 3"/>
          <p:cNvSpPr>
            <a:spLocks noGrp="1" noChangeArrowheads="1"/>
          </p:cNvSpPr>
          <p:nvPr>
            <p:ph type="body" idx="1"/>
          </p:nvPr>
        </p:nvSpPr>
        <p:spPr>
          <a:xfrm>
            <a:off x="609600" y="914400"/>
            <a:ext cx="7772400" cy="5105400"/>
          </a:xfrm>
        </p:spPr>
        <p:txBody>
          <a:bodyPr/>
          <a:lstStyle/>
          <a:p>
            <a:pPr marL="857250" lvl="3" indent="0">
              <a:buNone/>
            </a:pPr>
            <a:endParaRPr lang="en-US" altLang="en-US"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b="1" dirty="0">
                <a:latin typeface="Sans-serif"/>
                <a:cs typeface="Times New Roman" panose="02020603050405020304" pitchFamily="18" charset="0"/>
              </a:rPr>
              <a:t>C</a:t>
            </a:r>
            <a:r>
              <a:rPr lang="en-US" altLang="en-US" sz="2000" b="1" dirty="0" smtClean="0">
                <a:latin typeface="Sans-serif"/>
                <a:cs typeface="Times New Roman" panose="02020603050405020304" pitchFamily="18" charset="0"/>
              </a:rPr>
              <a:t>omplex </a:t>
            </a:r>
            <a:r>
              <a:rPr lang="en-US" altLang="en-US" sz="2000" b="1" dirty="0">
                <a:latin typeface="Sans-serif"/>
                <a:cs typeface="Times New Roman" panose="02020603050405020304" pitchFamily="18" charset="0"/>
              </a:rPr>
              <a:t>operations </a:t>
            </a:r>
            <a:r>
              <a:rPr lang="en-US" altLang="en-US" sz="2000" dirty="0">
                <a:latin typeface="Sans-serif"/>
                <a:cs typeface="Times New Roman" panose="02020603050405020304" pitchFamily="18" charset="0"/>
              </a:rPr>
              <a:t>can be </a:t>
            </a:r>
            <a:r>
              <a:rPr lang="en-US" altLang="en-US" sz="2000" dirty="0" smtClean="0">
                <a:latin typeface="Sans-serif"/>
                <a:cs typeface="Times New Roman" panose="02020603050405020304" pitchFamily="18" charset="0"/>
              </a:rPr>
              <a:t>performed with </a:t>
            </a:r>
            <a:r>
              <a:rPr lang="en-US" altLang="en-US" sz="2000" b="1" dirty="0">
                <a:latin typeface="Sans-serif"/>
                <a:cs typeface="Times New Roman" panose="02020603050405020304" pitchFamily="18" charset="0"/>
              </a:rPr>
              <a:t>very simple logic</a:t>
            </a:r>
            <a:r>
              <a:rPr lang="en-US" altLang="en-US" sz="2000" b="1" dirty="0" smtClean="0">
                <a:latin typeface="Sans-serif"/>
                <a:cs typeface="Times New Roman" panose="02020603050405020304" pitchFamily="18" charset="0"/>
              </a:rPr>
              <a:t>.</a:t>
            </a:r>
          </a:p>
          <a:p>
            <a:pPr marL="742950" lvl="2" indent="-342900">
              <a:buFont typeface="Arial" panose="020B0604020202020204" pitchFamily="34" charset="0"/>
              <a:buChar char="•"/>
            </a:pPr>
            <a:r>
              <a:rPr lang="en-US" altLang="en-US" sz="2000" b="1" dirty="0" smtClean="0">
                <a:latin typeface="Sans-serif"/>
                <a:cs typeface="Times New Roman" panose="02020603050405020304" pitchFamily="18" charset="0"/>
              </a:rPr>
              <a:t>Multiplication: </a:t>
            </a:r>
            <a:r>
              <a:rPr lang="en-US" altLang="en-US" sz="2000" b="1" dirty="0">
                <a:latin typeface="Sans-serif"/>
                <a:cs typeface="Times New Roman" panose="02020603050405020304" pitchFamily="18" charset="0"/>
              </a:rPr>
              <a:t>AND </a:t>
            </a:r>
            <a:r>
              <a:rPr lang="en-US" altLang="en-US" sz="2000" b="1" dirty="0" smtClean="0">
                <a:latin typeface="Sans-serif"/>
                <a:cs typeface="Times New Roman" panose="02020603050405020304" pitchFamily="18" charset="0"/>
              </a:rPr>
              <a:t>gate              Scaled addition: MUX</a:t>
            </a: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b="1" dirty="0">
                <a:latin typeface="Sans-serif"/>
                <a:cs typeface="Times New Roman" panose="02020603050405020304" pitchFamily="18" charset="0"/>
              </a:rPr>
              <a:t>A reduction in area of 50x or 100x compared to conventional implementations is common</a:t>
            </a:r>
            <a:r>
              <a:rPr lang="en-US" altLang="en-US" sz="2000" b="1" dirty="0" smtClean="0">
                <a:latin typeface="Sans-serif"/>
                <a:cs typeface="Times New Roman" panose="02020603050405020304" pitchFamily="18" charset="0"/>
              </a:rPr>
              <a:t>.</a:t>
            </a:r>
            <a:endParaRPr lang="en-US" altLang="en-US" sz="2000" b="1" dirty="0">
              <a:latin typeface="Sans-serif"/>
              <a:cs typeface="Times New Roman" panose="02020603050405020304" pitchFamily="18" charset="0"/>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3163" r="10214" b="20143"/>
          <a:stretch/>
        </p:blipFill>
        <p:spPr>
          <a:xfrm>
            <a:off x="356381" y="2727700"/>
            <a:ext cx="4495800" cy="1017790"/>
          </a:xfrm>
          <a:prstGeom prst="rect">
            <a:avLst/>
          </a:prstGeom>
        </p:spPr>
      </p:pic>
      <p:sp>
        <p:nvSpPr>
          <p:cNvPr id="5" name="Shape 115"/>
          <p:cNvSpPr/>
          <p:nvPr/>
        </p:nvSpPr>
        <p:spPr>
          <a:xfrm>
            <a:off x="179928" y="3932998"/>
            <a:ext cx="4406361" cy="37802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600" b="1" i="0" u="none" strike="noStrike" cap="none" baseline="0" dirty="0">
                <a:solidFill>
                  <a:schemeClr val="dk1"/>
                </a:solidFill>
                <a:latin typeface="Cambria"/>
                <a:ea typeface="Cambria"/>
                <a:cs typeface="Cambria"/>
                <a:sym typeface="Cambria"/>
              </a:rPr>
              <a:t>Figure </a:t>
            </a:r>
            <a:r>
              <a:rPr lang="en" sz="1600" b="1" i="0" u="none" strike="noStrike" cap="none" baseline="0" dirty="0" smtClean="0">
                <a:solidFill>
                  <a:schemeClr val="dk1"/>
                </a:solidFill>
                <a:latin typeface="Cambria"/>
                <a:ea typeface="Cambria"/>
                <a:cs typeface="Cambria"/>
                <a:sym typeface="Cambria"/>
              </a:rPr>
              <a:t>2. An</a:t>
            </a:r>
            <a:r>
              <a:rPr lang="en" sz="1600" b="1" i="0" u="none" strike="noStrike" cap="none" dirty="0" smtClean="0">
                <a:solidFill>
                  <a:schemeClr val="dk1"/>
                </a:solidFill>
                <a:latin typeface="Cambria"/>
                <a:ea typeface="Cambria"/>
                <a:cs typeface="Cambria"/>
                <a:sym typeface="Cambria"/>
              </a:rPr>
              <a:t> example of multiplication</a:t>
            </a:r>
          </a:p>
          <a:p>
            <a:pPr marL="0" marR="0" lvl="0" indent="0" algn="ctr" rtl="0">
              <a:spcBef>
                <a:spcPts val="0"/>
              </a:spcBef>
              <a:spcAft>
                <a:spcPts val="0"/>
              </a:spcAft>
              <a:buSzPct val="25000"/>
              <a:buNone/>
            </a:pPr>
            <a:r>
              <a:rPr lang="en" sz="1600" b="1" i="0" u="none" strike="noStrike" cap="none" dirty="0" smtClean="0">
                <a:solidFill>
                  <a:schemeClr val="dk1"/>
                </a:solidFill>
                <a:latin typeface="Cambria"/>
                <a:ea typeface="Cambria"/>
                <a:cs typeface="Cambria"/>
                <a:sym typeface="Cambria"/>
              </a:rPr>
              <a:t> using an AND gate</a:t>
            </a:r>
            <a:endParaRPr lang="en" sz="1600" b="1" i="0" u="none" strike="noStrike" cap="none" baseline="0" dirty="0">
              <a:solidFill>
                <a:schemeClr val="dk1"/>
              </a:solidFill>
              <a:latin typeface="Cambria"/>
              <a:ea typeface="Cambria"/>
              <a:cs typeface="Cambria"/>
              <a:sym typeface="Cambria"/>
            </a:endParaRPr>
          </a:p>
        </p:txBody>
      </p:sp>
      <p:pic>
        <p:nvPicPr>
          <p:cNvPr id="6" name="Picture 5"/>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rcRect l="11148" r="10609" b="19434"/>
          <a:stretch/>
        </p:blipFill>
        <p:spPr>
          <a:xfrm>
            <a:off x="4962768" y="2590800"/>
            <a:ext cx="4108505" cy="1342198"/>
          </a:xfrm>
          <a:prstGeom prst="rect">
            <a:avLst/>
          </a:prstGeom>
        </p:spPr>
      </p:pic>
      <p:sp>
        <p:nvSpPr>
          <p:cNvPr id="7" name="Shape 115"/>
          <p:cNvSpPr/>
          <p:nvPr/>
        </p:nvSpPr>
        <p:spPr>
          <a:xfrm>
            <a:off x="4813839" y="4032629"/>
            <a:ext cx="4406361" cy="37802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600" b="1" i="0" u="none" strike="noStrike" cap="none" baseline="0" dirty="0">
                <a:solidFill>
                  <a:schemeClr val="dk1"/>
                </a:solidFill>
                <a:latin typeface="Cambria"/>
                <a:ea typeface="Cambria"/>
                <a:cs typeface="Cambria"/>
                <a:sym typeface="Cambria"/>
              </a:rPr>
              <a:t>Figure </a:t>
            </a:r>
            <a:r>
              <a:rPr lang="en" sz="1600" b="1" dirty="0">
                <a:solidFill>
                  <a:schemeClr val="dk1"/>
                </a:solidFill>
                <a:latin typeface="Cambria"/>
                <a:ea typeface="Cambria"/>
                <a:cs typeface="Cambria"/>
                <a:sym typeface="Cambria"/>
              </a:rPr>
              <a:t>3</a:t>
            </a:r>
            <a:r>
              <a:rPr lang="en" sz="1600" b="1" i="0" u="none" strike="noStrike" cap="none" baseline="0" dirty="0" smtClean="0">
                <a:solidFill>
                  <a:schemeClr val="dk1"/>
                </a:solidFill>
                <a:latin typeface="Cambria"/>
                <a:ea typeface="Cambria"/>
                <a:cs typeface="Cambria"/>
                <a:sym typeface="Cambria"/>
              </a:rPr>
              <a:t>. An</a:t>
            </a:r>
            <a:r>
              <a:rPr lang="en" sz="1600" b="1" i="0" u="none" strike="noStrike" cap="none" dirty="0" smtClean="0">
                <a:solidFill>
                  <a:schemeClr val="dk1"/>
                </a:solidFill>
                <a:latin typeface="Cambria"/>
                <a:ea typeface="Cambria"/>
                <a:cs typeface="Cambria"/>
                <a:sym typeface="Cambria"/>
              </a:rPr>
              <a:t> example of scaled addition</a:t>
            </a:r>
          </a:p>
          <a:p>
            <a:pPr marL="0" marR="0" lvl="0" indent="0" algn="ctr" rtl="0">
              <a:spcBef>
                <a:spcPts val="0"/>
              </a:spcBef>
              <a:spcAft>
                <a:spcPts val="0"/>
              </a:spcAft>
              <a:buSzPct val="25000"/>
              <a:buNone/>
            </a:pPr>
            <a:r>
              <a:rPr lang="en" sz="1600" b="1" i="0" u="none" strike="noStrike" cap="none" dirty="0" smtClean="0">
                <a:solidFill>
                  <a:schemeClr val="dk1"/>
                </a:solidFill>
                <a:latin typeface="Cambria"/>
                <a:ea typeface="Cambria"/>
                <a:cs typeface="Cambria"/>
                <a:sym typeface="Cambria"/>
              </a:rPr>
              <a:t> using a MUX unit</a:t>
            </a:r>
            <a:endParaRPr lang="en" sz="1600" b="1" i="0" u="none" strike="noStrike" cap="none" baseline="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379609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457200"/>
          </a:xfrm>
        </p:spPr>
        <p:txBody>
          <a:bodyPr/>
          <a:lstStyle/>
          <a:p>
            <a:pPr algn="l"/>
            <a:r>
              <a:rPr lang="en-US" altLang="en-US" sz="2800" b="1" dirty="0" smtClean="0"/>
              <a:t>Background: Stochastic Computation</a:t>
            </a:r>
            <a:endParaRPr lang="en-US" altLang="en-US" sz="2800" b="1" dirty="0"/>
          </a:p>
        </p:txBody>
      </p:sp>
      <p:sp>
        <p:nvSpPr>
          <p:cNvPr id="6147" name="Rectangle 3"/>
          <p:cNvSpPr>
            <a:spLocks noGrp="1" noChangeArrowheads="1"/>
          </p:cNvSpPr>
          <p:nvPr>
            <p:ph type="body" idx="1"/>
          </p:nvPr>
        </p:nvSpPr>
        <p:spPr>
          <a:xfrm>
            <a:off x="609600" y="914400"/>
            <a:ext cx="8077200" cy="5105400"/>
          </a:xfrm>
        </p:spPr>
        <p:txBody>
          <a:bodyPr/>
          <a:lstStyle/>
          <a:p>
            <a:pPr marL="342900" lvl="1" indent="-342900">
              <a:buFont typeface="Arial" panose="020B0604020202020204" pitchFamily="34" charset="0"/>
              <a:buChar char="•"/>
            </a:pPr>
            <a:r>
              <a:rPr lang="en-US" altLang="en-US" sz="2200" dirty="0" smtClean="0">
                <a:latin typeface="Sans-serif"/>
                <a:cs typeface="Times New Roman" panose="02020603050405020304" pitchFamily="18" charset="0"/>
              </a:rPr>
              <a:t>Another </a:t>
            </a:r>
            <a:r>
              <a:rPr lang="en-US" altLang="en-US" sz="2200" dirty="0">
                <a:latin typeface="Sans-serif"/>
                <a:cs typeface="Times New Roman" panose="02020603050405020304" pitchFamily="18" charset="0"/>
              </a:rPr>
              <a:t>advantage over binary </a:t>
            </a:r>
            <a:r>
              <a:rPr lang="en-US" altLang="en-US" sz="2200" dirty="0" smtClean="0">
                <a:latin typeface="Sans-serif"/>
                <a:cs typeface="Times New Roman" panose="02020603050405020304" pitchFamily="18" charset="0"/>
              </a:rPr>
              <a:t>radix: </a:t>
            </a:r>
            <a:r>
              <a:rPr lang="en-US" altLang="en-US" sz="2400" b="1" dirty="0" smtClean="0">
                <a:latin typeface="Sans-serif"/>
                <a:cs typeface="Times New Roman" panose="02020603050405020304" pitchFamily="18" charset="0"/>
              </a:rPr>
              <a:t>Error Tolerance</a:t>
            </a:r>
            <a:endParaRPr lang="en-US" altLang="en-US" sz="2400" dirty="0">
              <a:latin typeface="Sans-serif"/>
              <a:cs typeface="Times New Roman" panose="02020603050405020304" pitchFamily="18" charset="0"/>
            </a:endParaRPr>
          </a:p>
          <a:p>
            <a:pPr marL="742950" lvl="2" indent="-342900">
              <a:buFont typeface="Arial" panose="020B0604020202020204" pitchFamily="34" charset="0"/>
              <a:buChar char="•"/>
            </a:pPr>
            <a:endParaRPr lang="en-US" altLang="en-US" sz="2000" b="1" dirty="0" smtClean="0">
              <a:latin typeface="Sans-serif"/>
              <a:cs typeface="Times New Roman" panose="02020603050405020304" pitchFamily="18" charset="0"/>
            </a:endParaRPr>
          </a:p>
          <a:p>
            <a:pPr marL="342900" lvl="1" indent="-342900">
              <a:buFont typeface="Arial" panose="020B0604020202020204" pitchFamily="34" charset="0"/>
              <a:buChar char="•"/>
            </a:pPr>
            <a:r>
              <a:rPr lang="en-US" altLang="en-US" sz="2000" dirty="0" smtClean="0">
                <a:latin typeface="Sans-serif"/>
                <a:cs typeface="Times New Roman" panose="02020603050405020304" pitchFamily="18" charset="0"/>
              </a:rPr>
              <a:t>In a noisy environment: </a:t>
            </a:r>
          </a:p>
          <a:p>
            <a:pPr marL="342900" lvl="1" indent="-342900">
              <a:buFont typeface="Arial" panose="020B0604020202020204" pitchFamily="34" charset="0"/>
              <a:buChar char="•"/>
            </a:pPr>
            <a:endParaRPr lang="en-US" altLang="en-US" sz="2000" dirty="0" smtClean="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With a </a:t>
            </a:r>
            <a:r>
              <a:rPr lang="en-US" altLang="en-US" sz="2000" b="1" dirty="0" smtClean="0">
                <a:latin typeface="Sans-serif"/>
                <a:cs typeface="Times New Roman" panose="02020603050405020304" pitchFamily="18" charset="0"/>
              </a:rPr>
              <a:t>binary</a:t>
            </a:r>
            <a:r>
              <a:rPr lang="en-US" altLang="en-US" sz="2000" dirty="0" smtClean="0">
                <a:latin typeface="Sans-serif"/>
                <a:cs typeface="Times New Roman" panose="02020603050405020304" pitchFamily="18" charset="0"/>
              </a:rPr>
              <a:t> representation in </a:t>
            </a:r>
            <a:r>
              <a:rPr lang="en-US" altLang="en-US" sz="2000" b="1" dirty="0" smtClean="0">
                <a:latin typeface="Sans-serif"/>
                <a:cs typeface="Times New Roman" panose="02020603050405020304" pitchFamily="18" charset="0"/>
              </a:rPr>
              <a:t>the worst case</a:t>
            </a:r>
          </a:p>
          <a:p>
            <a:pPr marL="1200150" lvl="3" indent="-342900">
              <a:buFont typeface="Arial" panose="020B0604020202020204" pitchFamily="34" charset="0"/>
              <a:buChar char="•"/>
            </a:pPr>
            <a:r>
              <a:rPr lang="en-US" altLang="en-US" b="1" dirty="0">
                <a:latin typeface="Sans-serif"/>
                <a:cs typeface="Times New Roman" panose="02020603050405020304" pitchFamily="18" charset="0"/>
              </a:rPr>
              <a:t>the most significant bit </a:t>
            </a:r>
            <a:r>
              <a:rPr lang="en-US" altLang="en-US" dirty="0">
                <a:latin typeface="Sans-serif"/>
                <a:cs typeface="Times New Roman" panose="02020603050405020304" pitchFamily="18" charset="0"/>
              </a:rPr>
              <a:t>gets </a:t>
            </a:r>
            <a:r>
              <a:rPr lang="en-US" altLang="en-US" dirty="0" smtClean="0">
                <a:latin typeface="Sans-serif"/>
                <a:cs typeface="Times New Roman" panose="02020603050405020304" pitchFamily="18" charset="0"/>
              </a:rPr>
              <a:t>flipped </a:t>
            </a:r>
            <a:r>
              <a:rPr lang="en-US" altLang="en-US" b="1" dirty="0" smtClean="0">
                <a:latin typeface="Sans-serif"/>
                <a:cs typeface="Times New Roman" panose="02020603050405020304" pitchFamily="18" charset="0"/>
              </a:rPr>
              <a:t>=&gt; </a:t>
            </a:r>
            <a:r>
              <a:rPr lang="en-US" altLang="en-US" b="1" dirty="0">
                <a:latin typeface="Sans-serif"/>
                <a:cs typeface="Times New Roman" panose="02020603050405020304" pitchFamily="18" charset="0"/>
              </a:rPr>
              <a:t>a large error</a:t>
            </a:r>
            <a:r>
              <a:rPr lang="en-US" altLang="en-US" b="1" dirty="0" smtClean="0">
                <a:latin typeface="Sans-serif"/>
                <a:cs typeface="Times New Roman" panose="02020603050405020304" pitchFamily="18" charset="0"/>
              </a:rPr>
              <a:t>.</a:t>
            </a:r>
          </a:p>
          <a:p>
            <a:pPr marL="1200150" lvl="3" indent="-342900">
              <a:buFont typeface="Arial" panose="020B0604020202020204" pitchFamily="34" charset="0"/>
              <a:buChar char="•"/>
            </a:pPr>
            <a:endParaRPr lang="en-US" altLang="en-US" b="1"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dirty="0">
                <a:latin typeface="Sans-serif"/>
                <a:cs typeface="Times New Roman" panose="02020603050405020304" pitchFamily="18" charset="0"/>
              </a:rPr>
              <a:t>With a </a:t>
            </a:r>
            <a:r>
              <a:rPr lang="en-US" altLang="en-US" sz="2000" b="1" dirty="0">
                <a:latin typeface="Sans-serif"/>
                <a:cs typeface="Times New Roman" panose="02020603050405020304" pitchFamily="18" charset="0"/>
              </a:rPr>
              <a:t>stochastic</a:t>
            </a:r>
            <a:r>
              <a:rPr lang="en-US" altLang="en-US" sz="2000" dirty="0">
                <a:latin typeface="Sans-serif"/>
                <a:cs typeface="Times New Roman" panose="02020603050405020304" pitchFamily="18" charset="0"/>
              </a:rPr>
              <a:t> </a:t>
            </a:r>
            <a:r>
              <a:rPr lang="en-US" altLang="en-US" sz="2000" dirty="0" smtClean="0">
                <a:latin typeface="Sans-serif"/>
                <a:cs typeface="Times New Roman" panose="02020603050405020304" pitchFamily="18" charset="0"/>
              </a:rPr>
              <a:t>representation </a:t>
            </a:r>
          </a:p>
          <a:p>
            <a:pPr marL="1200150" lvl="3" indent="-342900">
              <a:buFont typeface="Arial" panose="020B0604020202020204" pitchFamily="34" charset="0"/>
              <a:buChar char="•"/>
            </a:pPr>
            <a:r>
              <a:rPr lang="en-US" altLang="en-US" dirty="0" smtClean="0">
                <a:latin typeface="Sans-serif"/>
                <a:cs typeface="Times New Roman" panose="02020603050405020304" pitchFamily="18" charset="0"/>
              </a:rPr>
              <a:t>all </a:t>
            </a:r>
            <a:r>
              <a:rPr lang="en-US" altLang="en-US" dirty="0">
                <a:latin typeface="Sans-serif"/>
                <a:cs typeface="Times New Roman" panose="02020603050405020304" pitchFamily="18" charset="0"/>
              </a:rPr>
              <a:t>the bits in the stream have </a:t>
            </a:r>
            <a:r>
              <a:rPr lang="en-US" altLang="en-US" b="1" dirty="0">
                <a:latin typeface="Sans-serif"/>
                <a:cs typeface="Times New Roman" panose="02020603050405020304" pitchFamily="18" charset="0"/>
              </a:rPr>
              <a:t>equal weight. </a:t>
            </a:r>
            <a:endParaRPr lang="en-US" altLang="en-US" b="1" dirty="0" smtClean="0">
              <a:latin typeface="Sans-serif"/>
              <a:cs typeface="Times New Roman" panose="02020603050405020304" pitchFamily="18" charset="0"/>
            </a:endParaRPr>
          </a:p>
          <a:p>
            <a:pPr marL="1200150" lvl="3" indent="-342900">
              <a:buFont typeface="Arial" panose="020B0604020202020204" pitchFamily="34" charset="0"/>
              <a:buChar char="•"/>
            </a:pPr>
            <a:r>
              <a:rPr lang="en-US" altLang="en-US" b="1" dirty="0">
                <a:latin typeface="Sans-serif"/>
                <a:cs typeface="Times New Roman" panose="02020603050405020304" pitchFamily="18" charset="0"/>
              </a:rPr>
              <a:t>A single flip results in a small error</a:t>
            </a:r>
            <a:r>
              <a:rPr lang="en-US" altLang="en-US" b="1" dirty="0" smtClean="0">
                <a:latin typeface="Sans-serif"/>
                <a:cs typeface="Times New Roman" panose="02020603050405020304" pitchFamily="18" charset="0"/>
              </a:rPr>
              <a:t>.</a:t>
            </a:r>
          </a:p>
          <a:p>
            <a:pPr marL="1200150" lvl="3" indent="-342900">
              <a:buFont typeface="Arial" panose="020B0604020202020204" pitchFamily="34" charset="0"/>
              <a:buChar char="•"/>
            </a:pPr>
            <a:endParaRPr lang="en-US" altLang="en-US" b="1" dirty="0">
              <a:latin typeface="Sans-serif"/>
              <a:cs typeface="Times New Roman" panose="02020603050405020304" pitchFamily="18" charset="0"/>
            </a:endParaRPr>
          </a:p>
          <a:p>
            <a:pPr marL="742950" lvl="2" indent="-342900">
              <a:buFont typeface="Arial" panose="020B0604020202020204" pitchFamily="34" charset="0"/>
              <a:buChar char="•"/>
            </a:pPr>
            <a:r>
              <a:rPr lang="en-US" altLang="en-US" sz="2000" b="1" dirty="0" smtClean="0">
                <a:latin typeface="Sans-serif"/>
                <a:cs typeface="Times New Roman" panose="02020603050405020304" pitchFamily="18" charset="0"/>
              </a:rPr>
              <a:t>Stochastic representation is high error tolerant.</a:t>
            </a:r>
            <a:endParaRPr lang="en-US" altLang="en-US" sz="2000" dirty="0">
              <a:latin typeface="Sans-serif"/>
              <a:cs typeface="Times New Roman" panose="02020603050405020304" pitchFamily="18" charset="0"/>
            </a:endParaRPr>
          </a:p>
        </p:txBody>
      </p:sp>
    </p:spTree>
    <p:extLst>
      <p:ext uri="{BB962C8B-B14F-4D97-AF65-F5344CB8AC3E}">
        <p14:creationId xmlns:p14="http://schemas.microsoft.com/office/powerpoint/2010/main" val="1557722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D2D-1-001</Template>
  <TotalTime>22617</TotalTime>
  <Words>3628</Words>
  <Application>Microsoft Office PowerPoint</Application>
  <PresentationFormat>On-screen Show (4:3)</PresentationFormat>
  <Paragraphs>564</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ＭＳ Ｐゴシック</vt:lpstr>
      <vt:lpstr>Arial</vt:lpstr>
      <vt:lpstr>Cambria</vt:lpstr>
      <vt:lpstr>Cambria Math</vt:lpstr>
      <vt:lpstr>Sans-serif</vt:lpstr>
      <vt:lpstr>Times New Roman</vt:lpstr>
      <vt:lpstr>Office Theme</vt:lpstr>
      <vt:lpstr>2_Office Theme</vt:lpstr>
      <vt:lpstr> Polysynchronous Stochastic Circuits   M. Hassan Najafi, David J. Lilja, Marc Riedel, and Kia Bazargan  {najaf011, lilja, mriedel, kia}@umn.edu   ASP-DAC 2016</vt:lpstr>
      <vt:lpstr>Overview</vt:lpstr>
      <vt:lpstr>Introduction</vt:lpstr>
      <vt:lpstr>Introduction</vt:lpstr>
      <vt:lpstr>Our proposed approach</vt:lpstr>
      <vt:lpstr>Background: Stochastic Computation</vt:lpstr>
      <vt:lpstr>Background: Stochastic Number Generator</vt:lpstr>
      <vt:lpstr>Background: Stochastic Computation</vt:lpstr>
      <vt:lpstr>Background: Stochastic Computation</vt:lpstr>
      <vt:lpstr>Polysynchronous Stochastic</vt:lpstr>
      <vt:lpstr>Polysynchronous Stochastic</vt:lpstr>
      <vt:lpstr>Basic Stochastic Operations with polysynchronous inputs</vt:lpstr>
      <vt:lpstr>Basic Stochastic Operations with polysynchronous inputs</vt:lpstr>
      <vt:lpstr>Basic Stochastic Operations with polysynchronous inputs</vt:lpstr>
      <vt:lpstr>Basic Stochastic Operations with polysynchronous inputs</vt:lpstr>
      <vt:lpstr>Stochastic Circuits with Polysynchronous Inputs</vt:lpstr>
      <vt:lpstr>Stochastic Circuits with Polysynchronous Inputs</vt:lpstr>
      <vt:lpstr>Stochastic Circuits with Polysynchronous Inputs</vt:lpstr>
      <vt:lpstr>Experimental Results</vt:lpstr>
      <vt:lpstr>Experimental Results</vt:lpstr>
      <vt:lpstr>Experimental Results</vt:lpstr>
      <vt:lpstr>Experimental Results</vt:lpstr>
      <vt:lpstr>Experimental Results</vt:lpstr>
      <vt:lpstr>Experimental Results</vt:lpstr>
      <vt:lpstr>Experimental Results</vt:lpstr>
      <vt:lpstr>Conclusion</vt:lpstr>
      <vt:lpstr>Thank you</vt:lpstr>
    </vt:vector>
  </TitlesOfParts>
  <Company>University Relations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Najafi</dc:creator>
  <cp:lastModifiedBy>Hassan Najafi</cp:lastModifiedBy>
  <cp:revision>164</cp:revision>
  <dcterms:created xsi:type="dcterms:W3CDTF">2015-12-06T00:22:41Z</dcterms:created>
  <dcterms:modified xsi:type="dcterms:W3CDTF">2016-01-28T03:51:30Z</dcterms:modified>
</cp:coreProperties>
</file>