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media/audio1.bin" ContentType="audio/unknown"/>
  <Override PartName="/ppt/media/audio2.bin" ContentType="audio/unknown"/>
  <Override PartName="/ppt/media/audio3.bin" ContentType="audio/unknown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705" r:id="rId3"/>
  </p:sldMasterIdLst>
  <p:notesMasterIdLst>
    <p:notesMasterId r:id="rId119"/>
  </p:notesMasterIdLst>
  <p:sldIdLst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  <p:sldId id="355" r:id="rId53"/>
    <p:sldId id="356" r:id="rId54"/>
    <p:sldId id="357" r:id="rId55"/>
    <p:sldId id="358" r:id="rId56"/>
    <p:sldId id="359" r:id="rId57"/>
    <p:sldId id="360" r:id="rId58"/>
    <p:sldId id="361" r:id="rId59"/>
    <p:sldId id="362" r:id="rId60"/>
    <p:sldId id="363" r:id="rId61"/>
    <p:sldId id="364" r:id="rId62"/>
    <p:sldId id="365" r:id="rId63"/>
    <p:sldId id="366" r:id="rId64"/>
    <p:sldId id="367" r:id="rId65"/>
    <p:sldId id="368" r:id="rId66"/>
    <p:sldId id="369" r:id="rId67"/>
    <p:sldId id="370" r:id="rId68"/>
    <p:sldId id="371" r:id="rId69"/>
    <p:sldId id="372" r:id="rId70"/>
    <p:sldId id="291" r:id="rId71"/>
    <p:sldId id="292" r:id="rId72"/>
    <p:sldId id="293" r:id="rId73"/>
    <p:sldId id="294" r:id="rId74"/>
    <p:sldId id="295" r:id="rId75"/>
    <p:sldId id="296" r:id="rId76"/>
    <p:sldId id="297" r:id="rId77"/>
    <p:sldId id="298" r:id="rId78"/>
    <p:sldId id="299" r:id="rId79"/>
    <p:sldId id="300" r:id="rId80"/>
    <p:sldId id="301" r:id="rId81"/>
    <p:sldId id="302" r:id="rId82"/>
    <p:sldId id="303" r:id="rId83"/>
    <p:sldId id="304" r:id="rId84"/>
    <p:sldId id="305" r:id="rId85"/>
    <p:sldId id="272" r:id="rId86"/>
    <p:sldId id="273" r:id="rId87"/>
    <p:sldId id="274" r:id="rId88"/>
    <p:sldId id="275" r:id="rId89"/>
    <p:sldId id="276" r:id="rId90"/>
    <p:sldId id="277" r:id="rId91"/>
    <p:sldId id="278" r:id="rId92"/>
    <p:sldId id="279" r:id="rId93"/>
    <p:sldId id="280" r:id="rId94"/>
    <p:sldId id="281" r:id="rId95"/>
    <p:sldId id="282" r:id="rId96"/>
    <p:sldId id="283" r:id="rId97"/>
    <p:sldId id="284" r:id="rId98"/>
    <p:sldId id="285" r:id="rId99"/>
    <p:sldId id="286" r:id="rId100"/>
    <p:sldId id="287" r:id="rId101"/>
    <p:sldId id="288" r:id="rId102"/>
    <p:sldId id="256" r:id="rId103"/>
    <p:sldId id="257" r:id="rId104"/>
    <p:sldId id="258" r:id="rId105"/>
    <p:sldId id="259" r:id="rId106"/>
    <p:sldId id="260" r:id="rId107"/>
    <p:sldId id="261" r:id="rId108"/>
    <p:sldId id="262" r:id="rId109"/>
    <p:sldId id="263" r:id="rId110"/>
    <p:sldId id="264" r:id="rId111"/>
    <p:sldId id="265" r:id="rId112"/>
    <p:sldId id="266" r:id="rId113"/>
    <p:sldId id="267" r:id="rId114"/>
    <p:sldId id="268" r:id="rId115"/>
    <p:sldId id="269" r:id="rId116"/>
    <p:sldId id="270" r:id="rId117"/>
    <p:sldId id="271" r:id="rId1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66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71" d="100"/>
          <a:sy n="171" d="100"/>
        </p:scale>
        <p:origin x="-1824" y="-90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938"/>
    </p:cViewPr>
  </p:sorterViewPr>
  <p:notesViewPr>
    <p:cSldViewPr>
      <p:cViewPr varScale="1">
        <p:scale>
          <a:sx n="84" d="100"/>
          <a:sy n="84" d="100"/>
        </p:scale>
        <p:origin x="-189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117" Type="http://schemas.openxmlformats.org/officeDocument/2006/relationships/slide" Target="slides/slide114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112" Type="http://schemas.openxmlformats.org/officeDocument/2006/relationships/slide" Target="slides/slide109.xml"/><Relationship Id="rId16" Type="http://schemas.openxmlformats.org/officeDocument/2006/relationships/slide" Target="slides/slide13.xml"/><Relationship Id="rId107" Type="http://schemas.openxmlformats.org/officeDocument/2006/relationships/slide" Target="slides/slide104.xml"/><Relationship Id="rId11" Type="http://schemas.openxmlformats.org/officeDocument/2006/relationships/slide" Target="slides/slide8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102" Type="http://schemas.openxmlformats.org/officeDocument/2006/relationships/slide" Target="slides/slide99.xml"/><Relationship Id="rId123" Type="http://schemas.openxmlformats.org/officeDocument/2006/relationships/tableStyles" Target="tableStyles.xml"/><Relationship Id="rId5" Type="http://schemas.openxmlformats.org/officeDocument/2006/relationships/slide" Target="slides/slide2.xml"/><Relationship Id="rId90" Type="http://schemas.openxmlformats.org/officeDocument/2006/relationships/slide" Target="slides/slide87.xml"/><Relationship Id="rId95" Type="http://schemas.openxmlformats.org/officeDocument/2006/relationships/slide" Target="slides/slide92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113" Type="http://schemas.openxmlformats.org/officeDocument/2006/relationships/slide" Target="slides/slide110.xml"/><Relationship Id="rId118" Type="http://schemas.openxmlformats.org/officeDocument/2006/relationships/slide" Target="slides/slide115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59" Type="http://schemas.openxmlformats.org/officeDocument/2006/relationships/slide" Target="slides/slide56.xml"/><Relationship Id="rId103" Type="http://schemas.openxmlformats.org/officeDocument/2006/relationships/slide" Target="slides/slide100.xml"/><Relationship Id="rId108" Type="http://schemas.openxmlformats.org/officeDocument/2006/relationships/slide" Target="slides/slide105.xml"/><Relationship Id="rId54" Type="http://schemas.openxmlformats.org/officeDocument/2006/relationships/slide" Target="slides/slide51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91" Type="http://schemas.openxmlformats.org/officeDocument/2006/relationships/slide" Target="slides/slide88.xml"/><Relationship Id="rId96" Type="http://schemas.openxmlformats.org/officeDocument/2006/relationships/slide" Target="slides/slide9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49" Type="http://schemas.openxmlformats.org/officeDocument/2006/relationships/slide" Target="slides/slide46.xml"/><Relationship Id="rId114" Type="http://schemas.openxmlformats.org/officeDocument/2006/relationships/slide" Target="slides/slide111.xml"/><Relationship Id="rId119" Type="http://schemas.openxmlformats.org/officeDocument/2006/relationships/notesMaster" Target="notesMasters/notesMaster1.xml"/><Relationship Id="rId44" Type="http://schemas.openxmlformats.org/officeDocument/2006/relationships/slide" Target="slides/slide41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109" Type="http://schemas.openxmlformats.org/officeDocument/2006/relationships/slide" Target="slides/slide10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6" Type="http://schemas.openxmlformats.org/officeDocument/2006/relationships/slide" Target="slides/slide73.xml"/><Relationship Id="rId97" Type="http://schemas.openxmlformats.org/officeDocument/2006/relationships/slide" Target="slides/slide94.xml"/><Relationship Id="rId104" Type="http://schemas.openxmlformats.org/officeDocument/2006/relationships/slide" Target="slides/slide101.xml"/><Relationship Id="rId120" Type="http://schemas.openxmlformats.org/officeDocument/2006/relationships/presProps" Target="presProp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slide" Target="slides/slide8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6.xml"/><Relationship Id="rId24" Type="http://schemas.openxmlformats.org/officeDocument/2006/relationships/slide" Target="slides/slide21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66" Type="http://schemas.openxmlformats.org/officeDocument/2006/relationships/slide" Target="slides/slide63.xml"/><Relationship Id="rId87" Type="http://schemas.openxmlformats.org/officeDocument/2006/relationships/slide" Target="slides/slide84.xml"/><Relationship Id="rId110" Type="http://schemas.openxmlformats.org/officeDocument/2006/relationships/slide" Target="slides/slide107.xml"/><Relationship Id="rId115" Type="http://schemas.openxmlformats.org/officeDocument/2006/relationships/slide" Target="slides/slide11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56" Type="http://schemas.openxmlformats.org/officeDocument/2006/relationships/slide" Target="slides/slide53.xml"/><Relationship Id="rId77" Type="http://schemas.openxmlformats.org/officeDocument/2006/relationships/slide" Target="slides/slide74.xml"/><Relationship Id="rId100" Type="http://schemas.openxmlformats.org/officeDocument/2006/relationships/slide" Target="slides/slide97.xml"/><Relationship Id="rId105" Type="http://schemas.openxmlformats.org/officeDocument/2006/relationships/slide" Target="slides/slide102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93" Type="http://schemas.openxmlformats.org/officeDocument/2006/relationships/slide" Target="slides/slide90.xml"/><Relationship Id="rId98" Type="http://schemas.openxmlformats.org/officeDocument/2006/relationships/slide" Target="slides/slide95.xml"/><Relationship Id="rId12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22.xml"/><Relationship Id="rId46" Type="http://schemas.openxmlformats.org/officeDocument/2006/relationships/slide" Target="slides/slide43.xml"/><Relationship Id="rId67" Type="http://schemas.openxmlformats.org/officeDocument/2006/relationships/slide" Target="slides/slide64.xml"/><Relationship Id="rId116" Type="http://schemas.openxmlformats.org/officeDocument/2006/relationships/slide" Target="slides/slide11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62" Type="http://schemas.openxmlformats.org/officeDocument/2006/relationships/slide" Target="slides/slide59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111" Type="http://schemas.openxmlformats.org/officeDocument/2006/relationships/slide" Target="slides/slide108.xml"/><Relationship Id="rId15" Type="http://schemas.openxmlformats.org/officeDocument/2006/relationships/slide" Target="slides/slide12.xml"/><Relationship Id="rId36" Type="http://schemas.openxmlformats.org/officeDocument/2006/relationships/slide" Target="slides/slide33.xml"/><Relationship Id="rId57" Type="http://schemas.openxmlformats.org/officeDocument/2006/relationships/slide" Target="slides/slide54.xml"/><Relationship Id="rId106" Type="http://schemas.openxmlformats.org/officeDocument/2006/relationships/slide" Target="slides/slide103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52" Type="http://schemas.openxmlformats.org/officeDocument/2006/relationships/slide" Target="slides/slide49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94" Type="http://schemas.openxmlformats.org/officeDocument/2006/relationships/slide" Target="slides/slide91.xml"/><Relationship Id="rId99" Type="http://schemas.openxmlformats.org/officeDocument/2006/relationships/slide" Target="slides/slide96.xml"/><Relationship Id="rId101" Type="http://schemas.openxmlformats.org/officeDocument/2006/relationships/slide" Target="slides/slide98.xml"/><Relationship Id="rId1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6.xml"/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21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7.wmf"/><Relationship Id="rId7" Type="http://schemas.openxmlformats.org/officeDocument/2006/relationships/image" Target="../media/image39.wmf"/><Relationship Id="rId12" Type="http://schemas.openxmlformats.org/officeDocument/2006/relationships/image" Target="../media/image44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12.wmf"/><Relationship Id="rId10" Type="http://schemas.openxmlformats.org/officeDocument/2006/relationships/image" Target="../media/image42.wmf"/><Relationship Id="rId4" Type="http://schemas.openxmlformats.org/officeDocument/2006/relationships/image" Target="../media/image11.wmf"/><Relationship Id="rId9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78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91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12" Type="http://schemas.openxmlformats.org/officeDocument/2006/relationships/image" Target="../media/image90.wmf"/><Relationship Id="rId2" Type="http://schemas.openxmlformats.org/officeDocument/2006/relationships/image" Target="../media/image80.wmf"/><Relationship Id="rId16" Type="http://schemas.openxmlformats.org/officeDocument/2006/relationships/image" Target="../media/image94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5" Type="http://schemas.openxmlformats.org/officeDocument/2006/relationships/image" Target="../media/image93.wmf"/><Relationship Id="rId10" Type="http://schemas.openxmlformats.org/officeDocument/2006/relationships/image" Target="../media/image88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Relationship Id="rId14" Type="http://schemas.openxmlformats.org/officeDocument/2006/relationships/image" Target="../media/image92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13" Type="http://schemas.openxmlformats.org/officeDocument/2006/relationships/image" Target="../media/image99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12" Type="http://schemas.openxmlformats.org/officeDocument/2006/relationships/image" Target="../media/image98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11" Type="http://schemas.openxmlformats.org/officeDocument/2006/relationships/image" Target="../media/image97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Relationship Id="rId14" Type="http://schemas.openxmlformats.org/officeDocument/2006/relationships/image" Target="../media/image10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image" Target="../media/image94.wmf"/><Relationship Id="rId3" Type="http://schemas.openxmlformats.org/officeDocument/2006/relationships/image" Target="../media/image81.wmf"/><Relationship Id="rId7" Type="http://schemas.openxmlformats.org/officeDocument/2006/relationships/image" Target="../media/image88.wmf"/><Relationship Id="rId12" Type="http://schemas.openxmlformats.org/officeDocument/2006/relationships/image" Target="../media/image93.wmf"/><Relationship Id="rId2" Type="http://schemas.openxmlformats.org/officeDocument/2006/relationships/image" Target="../media/image80.wmf"/><Relationship Id="rId16" Type="http://schemas.openxmlformats.org/officeDocument/2006/relationships/image" Target="../media/image104.wmf"/><Relationship Id="rId1" Type="http://schemas.openxmlformats.org/officeDocument/2006/relationships/image" Target="../media/image79.wmf"/><Relationship Id="rId6" Type="http://schemas.openxmlformats.org/officeDocument/2006/relationships/image" Target="../media/image87.wmf"/><Relationship Id="rId11" Type="http://schemas.openxmlformats.org/officeDocument/2006/relationships/image" Target="../media/image92.wmf"/><Relationship Id="rId5" Type="http://schemas.openxmlformats.org/officeDocument/2006/relationships/image" Target="../media/image101.wmf"/><Relationship Id="rId15" Type="http://schemas.openxmlformats.org/officeDocument/2006/relationships/image" Target="../media/image103.wmf"/><Relationship Id="rId10" Type="http://schemas.openxmlformats.org/officeDocument/2006/relationships/image" Target="../media/image91.wmf"/><Relationship Id="rId4" Type="http://schemas.openxmlformats.org/officeDocument/2006/relationships/image" Target="../media/image82.wmf"/><Relationship Id="rId9" Type="http://schemas.openxmlformats.org/officeDocument/2006/relationships/image" Target="../media/image90.wmf"/><Relationship Id="rId14" Type="http://schemas.openxmlformats.org/officeDocument/2006/relationships/image" Target="../media/image10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4" Type="http://schemas.openxmlformats.org/officeDocument/2006/relationships/image" Target="../media/image10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wmf"/><Relationship Id="rId1" Type="http://schemas.openxmlformats.org/officeDocument/2006/relationships/image" Target="../media/image109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5" Type="http://schemas.openxmlformats.org/officeDocument/2006/relationships/image" Target="../media/image115.wmf"/><Relationship Id="rId4" Type="http://schemas.openxmlformats.org/officeDocument/2006/relationships/image" Target="../media/image1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5.wmf"/><Relationship Id="rId1" Type="http://schemas.openxmlformats.org/officeDocument/2006/relationships/image" Target="../media/image114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5" Type="http://schemas.openxmlformats.org/officeDocument/2006/relationships/image" Target="../media/image117.wmf"/><Relationship Id="rId4" Type="http://schemas.openxmlformats.org/officeDocument/2006/relationships/image" Target="../media/image116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8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9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20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7" Type="http://schemas.openxmlformats.org/officeDocument/2006/relationships/image" Target="../media/image123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122.wmf"/><Relationship Id="rId5" Type="http://schemas.openxmlformats.org/officeDocument/2006/relationships/image" Target="../media/image121.wmf"/><Relationship Id="rId4" Type="http://schemas.openxmlformats.org/officeDocument/2006/relationships/image" Target="../media/image120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13" Type="http://schemas.openxmlformats.org/officeDocument/2006/relationships/image" Target="../media/image91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12" Type="http://schemas.openxmlformats.org/officeDocument/2006/relationships/image" Target="../media/image90.wmf"/><Relationship Id="rId2" Type="http://schemas.openxmlformats.org/officeDocument/2006/relationships/image" Target="../media/image80.wmf"/><Relationship Id="rId16" Type="http://schemas.openxmlformats.org/officeDocument/2006/relationships/image" Target="../media/image94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5" Type="http://schemas.openxmlformats.org/officeDocument/2006/relationships/image" Target="../media/image93.wmf"/><Relationship Id="rId10" Type="http://schemas.openxmlformats.org/officeDocument/2006/relationships/image" Target="../media/image88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Relationship Id="rId14" Type="http://schemas.openxmlformats.org/officeDocument/2006/relationships/image" Target="../media/image92.wmf"/></Relationships>
</file>

<file path=ppt/drawings/_rels/vmlDrawing4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wmf"/><Relationship Id="rId1" Type="http://schemas.openxmlformats.org/officeDocument/2006/relationships/image" Target="../media/image124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wmf"/><Relationship Id="rId1" Type="http://schemas.openxmlformats.org/officeDocument/2006/relationships/image" Target="../media/image124.wmf"/></Relationships>
</file>

<file path=ppt/drawings/_rels/vmlDrawing4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12" Type="http://schemas.openxmlformats.org/officeDocument/2006/relationships/image" Target="../media/image98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11" Type="http://schemas.openxmlformats.org/officeDocument/2006/relationships/image" Target="../media/image97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4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image" Target="../media/image94.wmf"/><Relationship Id="rId3" Type="http://schemas.openxmlformats.org/officeDocument/2006/relationships/image" Target="../media/image81.wmf"/><Relationship Id="rId7" Type="http://schemas.openxmlformats.org/officeDocument/2006/relationships/image" Target="../media/image88.wmf"/><Relationship Id="rId12" Type="http://schemas.openxmlformats.org/officeDocument/2006/relationships/image" Target="../media/image93.wmf"/><Relationship Id="rId2" Type="http://schemas.openxmlformats.org/officeDocument/2006/relationships/image" Target="../media/image80.wmf"/><Relationship Id="rId16" Type="http://schemas.openxmlformats.org/officeDocument/2006/relationships/image" Target="../media/image104.wmf"/><Relationship Id="rId1" Type="http://schemas.openxmlformats.org/officeDocument/2006/relationships/image" Target="../media/image79.wmf"/><Relationship Id="rId6" Type="http://schemas.openxmlformats.org/officeDocument/2006/relationships/image" Target="../media/image87.wmf"/><Relationship Id="rId11" Type="http://schemas.openxmlformats.org/officeDocument/2006/relationships/image" Target="../media/image92.wmf"/><Relationship Id="rId5" Type="http://schemas.openxmlformats.org/officeDocument/2006/relationships/image" Target="../media/image101.wmf"/><Relationship Id="rId15" Type="http://schemas.openxmlformats.org/officeDocument/2006/relationships/image" Target="../media/image103.wmf"/><Relationship Id="rId10" Type="http://schemas.openxmlformats.org/officeDocument/2006/relationships/image" Target="../media/image91.wmf"/><Relationship Id="rId4" Type="http://schemas.openxmlformats.org/officeDocument/2006/relationships/image" Target="../media/image82.wmf"/><Relationship Id="rId9" Type="http://schemas.openxmlformats.org/officeDocument/2006/relationships/image" Target="../media/image90.wmf"/><Relationship Id="rId14" Type="http://schemas.openxmlformats.org/officeDocument/2006/relationships/image" Target="../media/image10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2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17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10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9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2D3453-18CC-4BA5-A45C-35AE59162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FAB80F1-783B-451B-BDA5-8D549DDA016A}" type="slidenum">
              <a:rPr lang="en-US" sz="1200"/>
              <a:pPr/>
              <a:t>87</a:t>
            </a:fld>
            <a:endParaRPr lang="en-US" sz="120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4952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609CAA2-1A96-4104-AE51-73648FA38772}" type="slidenum">
              <a:rPr lang="en-US" sz="1200"/>
              <a:pPr/>
              <a:t>98</a:t>
            </a:fld>
            <a:endParaRPr lang="en-US" sz="120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2708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658F6C6-1D7C-4178-8FF5-D92E791F816E}" type="slidenum">
              <a:rPr lang="en-US" sz="1200"/>
              <a:pPr/>
              <a:t>99</a:t>
            </a:fld>
            <a:endParaRPr lang="en-US" sz="120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232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70C21A5-18DC-4FB4-B17F-C7C2205148F2}" type="slidenum">
              <a:rPr lang="en-US" sz="1200"/>
              <a:pPr/>
              <a:t>88</a:t>
            </a:fld>
            <a:endParaRPr lang="en-US" sz="120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4695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AB00932-1985-48DA-B5F2-6D1EA7D5CB26}" type="slidenum">
              <a:rPr lang="en-US" sz="1200"/>
              <a:pPr/>
              <a:t>90</a:t>
            </a:fld>
            <a:endParaRPr lang="en-US" sz="120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3231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35DD982-5869-4237-9697-A90255C3204E}" type="slidenum">
              <a:rPr lang="en-US" sz="1200"/>
              <a:pPr/>
              <a:t>91</a:t>
            </a:fld>
            <a:endParaRPr lang="en-US" sz="120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9138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86F57C5-1638-4A66-A87F-22E7DD9D8725}" type="slidenum">
              <a:rPr lang="en-US" sz="1200"/>
              <a:pPr/>
              <a:t>92</a:t>
            </a:fld>
            <a:endParaRPr lang="en-US" sz="120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2928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CF8B4CC-8E80-492C-8F59-A179CA6170A7}" type="slidenum">
              <a:rPr lang="en-US" sz="1200"/>
              <a:pPr/>
              <a:t>93</a:t>
            </a:fld>
            <a:endParaRPr lang="en-US" sz="120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2615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3E7F5C4-CF7F-4219-B6EA-D42D2318A714}" type="slidenum">
              <a:rPr lang="en-US" sz="1200"/>
              <a:pPr/>
              <a:t>94</a:t>
            </a:fld>
            <a:endParaRPr lang="en-US" sz="120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525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2BFE37C-72FF-4B8A-8648-47FA8BEE717E}" type="slidenum">
              <a:rPr lang="en-US" sz="1200"/>
              <a:pPr/>
              <a:t>96</a:t>
            </a:fld>
            <a:endParaRPr lang="en-US" sz="120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684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95FA108-727A-431D-AC11-45C38905CCFA}" type="slidenum">
              <a:rPr lang="en-US" sz="1200"/>
              <a:pPr/>
              <a:t>97</a:t>
            </a:fld>
            <a:endParaRPr lang="en-US" sz="120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25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CA3CF-6584-468C-827B-4AAB25506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8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47564-7D93-4660-B977-16C8474E6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0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0D497-708F-477B-883C-92E7DD063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73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05225929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207923516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475754397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010437151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2028279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675247911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569009115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243254728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70569-9E06-48A9-8AC6-107B54CD5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47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715313664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46084449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090436413"/>
      </p:ext>
    </p:extLst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C9908-BA35-4315-A86A-43CC9B953E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215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7EC23-93C1-48CB-B605-DC423A70F7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868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B7066-593D-4342-A3F6-43E035B473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26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D7A6-D423-4410-8250-B2B9C2654E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80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07315-0692-476D-AA8C-F24DF4EDE7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9835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5DC8E-3541-4710-A120-64B974F38EE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2438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559BA-EF35-4C0A-9890-CAFA1EED9F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26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35273-2C65-4756-B500-808751207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444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B0127-C22F-4E96-A594-81225E70EF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0735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162E3-DD56-4390-8B98-2246F6A2EE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7735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76B3F-FA5B-43E2-BB3C-EEF544CF11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1868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EB58E-A837-41EA-B8E8-04548065126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4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8C2C8-9B08-40C2-AE43-0FBB2D9FA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8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A39F4-77F6-46CD-85C0-45168074E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6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A39B3-4432-48AA-88C2-EA93E33BF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1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8C1B0-6BF1-4420-AEFC-ADB44B310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1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B1BF1-CC7D-42A4-9FF7-E25E3132D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8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69F2F-CAA9-4CE8-A22B-04EDA4967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4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7E60D7-A7C4-468D-9BB2-77D8657C2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i="0" u="none" baseline="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i="0" u="none" baseline="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i="0" u="none" baseline="0">
                <a:solidFill>
                  <a:srgbClr val="000000"/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/>
              <a:t>#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FDF21FF-B832-452D-A3E0-15AE728739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224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219.bin"/><Relationship Id="rId21" Type="http://schemas.openxmlformats.org/officeDocument/2006/relationships/image" Target="../media/image72.wmf"/><Relationship Id="rId7" Type="http://schemas.openxmlformats.org/officeDocument/2006/relationships/oleObject" Target="../embeddings/oleObject221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226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0.wmf"/><Relationship Id="rId20" Type="http://schemas.openxmlformats.org/officeDocument/2006/relationships/oleObject" Target="../embeddings/oleObject228.bin"/><Relationship Id="rId1" Type="http://schemas.openxmlformats.org/officeDocument/2006/relationships/vmlDrawing" Target="../drawings/vmlDrawing41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223.bin"/><Relationship Id="rId5" Type="http://schemas.openxmlformats.org/officeDocument/2006/relationships/oleObject" Target="../embeddings/oleObject220.bin"/><Relationship Id="rId15" Type="http://schemas.openxmlformats.org/officeDocument/2006/relationships/oleObject" Target="../embeddings/oleObject225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227.bin"/><Relationship Id="rId4" Type="http://schemas.openxmlformats.org/officeDocument/2006/relationships/image" Target="../media/image76.wmf"/><Relationship Id="rId9" Type="http://schemas.openxmlformats.org/officeDocument/2006/relationships/oleObject" Target="../embeddings/oleObject222.bin"/><Relationship Id="rId14" Type="http://schemas.openxmlformats.org/officeDocument/2006/relationships/image" Target="../media/image69.wmf"/><Relationship Id="rId22" Type="http://schemas.openxmlformats.org/officeDocument/2006/relationships/oleObject" Target="../embeddings/oleObject229.bin"/></Relationships>
</file>

<file path=ppt/slides/_rels/slide10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235.bin"/><Relationship Id="rId3" Type="http://schemas.openxmlformats.org/officeDocument/2006/relationships/oleObject" Target="../embeddings/oleObject230.bin"/><Relationship Id="rId7" Type="http://schemas.openxmlformats.org/officeDocument/2006/relationships/oleObject" Target="../embeddings/oleObject232.bin"/><Relationship Id="rId12" Type="http://schemas.openxmlformats.org/officeDocument/2006/relationships/image" Target="../media/image121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23.wmf"/><Relationship Id="rId1" Type="http://schemas.openxmlformats.org/officeDocument/2006/relationships/vmlDrawing" Target="../drawings/vmlDrawing42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234.bin"/><Relationship Id="rId5" Type="http://schemas.openxmlformats.org/officeDocument/2006/relationships/oleObject" Target="../embeddings/oleObject231.bin"/><Relationship Id="rId15" Type="http://schemas.openxmlformats.org/officeDocument/2006/relationships/oleObject" Target="../embeddings/oleObject236.bin"/><Relationship Id="rId10" Type="http://schemas.openxmlformats.org/officeDocument/2006/relationships/image" Target="../media/image120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233.bin"/><Relationship Id="rId14" Type="http://schemas.openxmlformats.org/officeDocument/2006/relationships/image" Target="../media/image122.wmf"/></Relationships>
</file>

<file path=ppt/slides/_rels/slide10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42.bin"/><Relationship Id="rId18" Type="http://schemas.openxmlformats.org/officeDocument/2006/relationships/image" Target="../media/image86.wmf"/><Relationship Id="rId26" Type="http://schemas.openxmlformats.org/officeDocument/2006/relationships/image" Target="../media/image90.wmf"/><Relationship Id="rId3" Type="http://schemas.openxmlformats.org/officeDocument/2006/relationships/oleObject" Target="../embeddings/oleObject237.bin"/><Relationship Id="rId21" Type="http://schemas.openxmlformats.org/officeDocument/2006/relationships/oleObject" Target="../embeddings/oleObject246.bin"/><Relationship Id="rId34" Type="http://schemas.openxmlformats.org/officeDocument/2006/relationships/image" Target="../media/image94.wmf"/><Relationship Id="rId7" Type="http://schemas.openxmlformats.org/officeDocument/2006/relationships/oleObject" Target="../embeddings/oleObject239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244.bin"/><Relationship Id="rId25" Type="http://schemas.openxmlformats.org/officeDocument/2006/relationships/oleObject" Target="../embeddings/oleObject248.bin"/><Relationship Id="rId33" Type="http://schemas.openxmlformats.org/officeDocument/2006/relationships/oleObject" Target="../embeddings/oleObject25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5.wmf"/><Relationship Id="rId20" Type="http://schemas.openxmlformats.org/officeDocument/2006/relationships/image" Target="../media/image87.wmf"/><Relationship Id="rId29" Type="http://schemas.openxmlformats.org/officeDocument/2006/relationships/oleObject" Target="../embeddings/oleObject250.bin"/><Relationship Id="rId1" Type="http://schemas.openxmlformats.org/officeDocument/2006/relationships/vmlDrawing" Target="../drawings/vmlDrawing43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241.bin"/><Relationship Id="rId24" Type="http://schemas.openxmlformats.org/officeDocument/2006/relationships/image" Target="../media/image89.wmf"/><Relationship Id="rId32" Type="http://schemas.openxmlformats.org/officeDocument/2006/relationships/image" Target="../media/image93.wmf"/><Relationship Id="rId5" Type="http://schemas.openxmlformats.org/officeDocument/2006/relationships/oleObject" Target="../embeddings/oleObject238.bin"/><Relationship Id="rId15" Type="http://schemas.openxmlformats.org/officeDocument/2006/relationships/oleObject" Target="../embeddings/oleObject243.bin"/><Relationship Id="rId23" Type="http://schemas.openxmlformats.org/officeDocument/2006/relationships/oleObject" Target="../embeddings/oleObject247.bin"/><Relationship Id="rId28" Type="http://schemas.openxmlformats.org/officeDocument/2006/relationships/image" Target="../media/image91.wmf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245.bin"/><Relationship Id="rId31" Type="http://schemas.openxmlformats.org/officeDocument/2006/relationships/oleObject" Target="../embeddings/oleObject251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240.bin"/><Relationship Id="rId14" Type="http://schemas.openxmlformats.org/officeDocument/2006/relationships/image" Target="../media/image84.wmf"/><Relationship Id="rId22" Type="http://schemas.openxmlformats.org/officeDocument/2006/relationships/image" Target="../media/image88.wmf"/><Relationship Id="rId27" Type="http://schemas.openxmlformats.org/officeDocument/2006/relationships/oleObject" Target="../embeddings/oleObject249.bin"/><Relationship Id="rId30" Type="http://schemas.openxmlformats.org/officeDocument/2006/relationships/image" Target="../media/image92.wmf"/><Relationship Id="rId8" Type="http://schemas.openxmlformats.org/officeDocument/2006/relationships/image" Target="../media/image81.wmf"/></Relationships>
</file>

<file path=ppt/slides/_rels/slide10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258.bin"/><Relationship Id="rId18" Type="http://schemas.openxmlformats.org/officeDocument/2006/relationships/image" Target="../media/image86.wmf"/><Relationship Id="rId3" Type="http://schemas.openxmlformats.org/officeDocument/2006/relationships/oleObject" Target="../embeddings/oleObject253.bin"/><Relationship Id="rId7" Type="http://schemas.openxmlformats.org/officeDocument/2006/relationships/oleObject" Target="../embeddings/oleObject255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260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5.wmf"/><Relationship Id="rId1" Type="http://schemas.openxmlformats.org/officeDocument/2006/relationships/vmlDrawing" Target="../drawings/vmlDrawing44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257.bin"/><Relationship Id="rId5" Type="http://schemas.openxmlformats.org/officeDocument/2006/relationships/oleObject" Target="../embeddings/oleObject254.bin"/><Relationship Id="rId15" Type="http://schemas.openxmlformats.org/officeDocument/2006/relationships/oleObject" Target="../embeddings/oleObject259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256.bin"/><Relationship Id="rId14" Type="http://schemas.openxmlformats.org/officeDocument/2006/relationships/image" Target="../media/image8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oleObject" Target="../embeddings/oleObject266.bin"/><Relationship Id="rId3" Type="http://schemas.openxmlformats.org/officeDocument/2006/relationships/oleObject" Target="../embeddings/oleObject261.bin"/><Relationship Id="rId7" Type="http://schemas.openxmlformats.org/officeDocument/2006/relationships/oleObject" Target="../embeddings/oleObject263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265.bin"/><Relationship Id="rId5" Type="http://schemas.openxmlformats.org/officeDocument/2006/relationships/oleObject" Target="../embeddings/oleObject262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264.bin"/><Relationship Id="rId14" Type="http://schemas.openxmlformats.org/officeDocument/2006/relationships/image" Target="../media/image100.wmf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125.wmf"/><Relationship Id="rId5" Type="http://schemas.openxmlformats.org/officeDocument/2006/relationships/oleObject" Target="../embeddings/oleObject268.bin"/><Relationship Id="rId4" Type="http://schemas.openxmlformats.org/officeDocument/2006/relationships/image" Target="../media/image124.wmf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25.wmf"/><Relationship Id="rId5" Type="http://schemas.openxmlformats.org/officeDocument/2006/relationships/oleObject" Target="../embeddings/oleObject270.bin"/><Relationship Id="rId4" Type="http://schemas.openxmlformats.org/officeDocument/2006/relationships/image" Target="../media/image124.wmf"/></Relationships>
</file>

<file path=ppt/slides/_rels/slide1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oleObject" Target="../embeddings/oleObject276.bin"/><Relationship Id="rId18" Type="http://schemas.openxmlformats.org/officeDocument/2006/relationships/image" Target="../media/image94.wmf"/><Relationship Id="rId26" Type="http://schemas.openxmlformats.org/officeDocument/2006/relationships/image" Target="../media/image98.wmf"/><Relationship Id="rId3" Type="http://schemas.openxmlformats.org/officeDocument/2006/relationships/oleObject" Target="../embeddings/oleObject271.bin"/><Relationship Id="rId21" Type="http://schemas.openxmlformats.org/officeDocument/2006/relationships/oleObject" Target="../embeddings/oleObject280.bin"/><Relationship Id="rId7" Type="http://schemas.openxmlformats.org/officeDocument/2006/relationships/oleObject" Target="../embeddings/oleObject273.bin"/><Relationship Id="rId12" Type="http://schemas.openxmlformats.org/officeDocument/2006/relationships/image" Target="../media/image91.wmf"/><Relationship Id="rId17" Type="http://schemas.openxmlformats.org/officeDocument/2006/relationships/oleObject" Target="../embeddings/oleObject278.bin"/><Relationship Id="rId25" Type="http://schemas.openxmlformats.org/officeDocument/2006/relationships/oleObject" Target="../embeddings/oleObject28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93.wmf"/><Relationship Id="rId20" Type="http://schemas.openxmlformats.org/officeDocument/2006/relationships/image" Target="../media/image95.wmf"/><Relationship Id="rId1" Type="http://schemas.openxmlformats.org/officeDocument/2006/relationships/vmlDrawing" Target="../drawings/vmlDrawing48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275.bin"/><Relationship Id="rId24" Type="http://schemas.openxmlformats.org/officeDocument/2006/relationships/image" Target="../media/image97.wmf"/><Relationship Id="rId5" Type="http://schemas.openxmlformats.org/officeDocument/2006/relationships/oleObject" Target="../embeddings/oleObject272.bin"/><Relationship Id="rId15" Type="http://schemas.openxmlformats.org/officeDocument/2006/relationships/oleObject" Target="../embeddings/oleObject277.bin"/><Relationship Id="rId23" Type="http://schemas.openxmlformats.org/officeDocument/2006/relationships/oleObject" Target="../embeddings/oleObject281.bin"/><Relationship Id="rId10" Type="http://schemas.openxmlformats.org/officeDocument/2006/relationships/image" Target="../media/image90.wmf"/><Relationship Id="rId19" Type="http://schemas.openxmlformats.org/officeDocument/2006/relationships/oleObject" Target="../embeddings/oleObject279.bin"/><Relationship Id="rId4" Type="http://schemas.openxmlformats.org/officeDocument/2006/relationships/image" Target="../media/image87.wmf"/><Relationship Id="rId9" Type="http://schemas.openxmlformats.org/officeDocument/2006/relationships/oleObject" Target="../embeddings/oleObject274.bin"/><Relationship Id="rId14" Type="http://schemas.openxmlformats.org/officeDocument/2006/relationships/image" Target="../media/image92.wmf"/><Relationship Id="rId22" Type="http://schemas.openxmlformats.org/officeDocument/2006/relationships/image" Target="../media/image96.wmf"/></Relationships>
</file>

<file path=ppt/slides/_rels/slide11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88.bin"/><Relationship Id="rId18" Type="http://schemas.openxmlformats.org/officeDocument/2006/relationships/image" Target="../media/image89.wmf"/><Relationship Id="rId26" Type="http://schemas.openxmlformats.org/officeDocument/2006/relationships/image" Target="../media/image93.wmf"/><Relationship Id="rId3" Type="http://schemas.openxmlformats.org/officeDocument/2006/relationships/oleObject" Target="../embeddings/oleObject283.bin"/><Relationship Id="rId21" Type="http://schemas.openxmlformats.org/officeDocument/2006/relationships/oleObject" Target="../embeddings/oleObject292.bin"/><Relationship Id="rId34" Type="http://schemas.openxmlformats.org/officeDocument/2006/relationships/image" Target="../media/image104.wmf"/><Relationship Id="rId7" Type="http://schemas.openxmlformats.org/officeDocument/2006/relationships/oleObject" Target="../embeddings/oleObject285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290.bin"/><Relationship Id="rId25" Type="http://schemas.openxmlformats.org/officeDocument/2006/relationships/oleObject" Target="../embeddings/oleObject294.bin"/><Relationship Id="rId33" Type="http://schemas.openxmlformats.org/officeDocument/2006/relationships/oleObject" Target="../embeddings/oleObject29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29" Type="http://schemas.openxmlformats.org/officeDocument/2006/relationships/oleObject" Target="../embeddings/oleObject296.bin"/><Relationship Id="rId1" Type="http://schemas.openxmlformats.org/officeDocument/2006/relationships/vmlDrawing" Target="../drawings/vmlDrawing49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287.bin"/><Relationship Id="rId24" Type="http://schemas.openxmlformats.org/officeDocument/2006/relationships/image" Target="../media/image92.wmf"/><Relationship Id="rId32" Type="http://schemas.openxmlformats.org/officeDocument/2006/relationships/image" Target="../media/image103.wmf"/><Relationship Id="rId5" Type="http://schemas.openxmlformats.org/officeDocument/2006/relationships/oleObject" Target="../embeddings/oleObject284.bin"/><Relationship Id="rId15" Type="http://schemas.openxmlformats.org/officeDocument/2006/relationships/oleObject" Target="../embeddings/oleObject289.bin"/><Relationship Id="rId23" Type="http://schemas.openxmlformats.org/officeDocument/2006/relationships/oleObject" Target="../embeddings/oleObject293.bin"/><Relationship Id="rId28" Type="http://schemas.openxmlformats.org/officeDocument/2006/relationships/image" Target="../media/image94.wmf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291.bin"/><Relationship Id="rId31" Type="http://schemas.openxmlformats.org/officeDocument/2006/relationships/oleObject" Target="../embeddings/oleObject297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286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Relationship Id="rId27" Type="http://schemas.openxmlformats.org/officeDocument/2006/relationships/oleObject" Target="../embeddings/oleObject295.bin"/><Relationship Id="rId30" Type="http://schemas.openxmlformats.org/officeDocument/2006/relationships/image" Target="../media/image102.wmf"/><Relationship Id="rId8" Type="http://schemas.openxmlformats.org/officeDocument/2006/relationships/image" Target="../media/image81.wmf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4" Type="http://schemas.openxmlformats.org/officeDocument/2006/relationships/image" Target="../media/image1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6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0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0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1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4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9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17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23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9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10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20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51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" Type="http://schemas.openxmlformats.org/officeDocument/2006/relationships/oleObject" Target="../embeddings/oleObject46.bin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53.bin"/><Relationship Id="rId25" Type="http://schemas.openxmlformats.org/officeDocument/2006/relationships/oleObject" Target="../embeddings/oleObject57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50.bin"/><Relationship Id="rId24" Type="http://schemas.openxmlformats.org/officeDocument/2006/relationships/image" Target="../media/image35.wmf"/><Relationship Id="rId5" Type="http://schemas.openxmlformats.org/officeDocument/2006/relationships/oleObject" Target="../embeddings/oleObject47.bin"/><Relationship Id="rId15" Type="http://schemas.openxmlformats.org/officeDocument/2006/relationships/oleObject" Target="../embeddings/oleObject52.bin"/><Relationship Id="rId23" Type="http://schemas.openxmlformats.org/officeDocument/2006/relationships/oleObject" Target="../embeddings/oleObject56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54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49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63.bin"/><Relationship Id="rId18" Type="http://schemas.openxmlformats.org/officeDocument/2006/relationships/image" Target="../media/image40.wmf"/><Relationship Id="rId26" Type="http://schemas.openxmlformats.org/officeDocument/2006/relationships/image" Target="../media/image44.wmf"/><Relationship Id="rId3" Type="http://schemas.openxmlformats.org/officeDocument/2006/relationships/oleObject" Target="../embeddings/oleObject58.bin"/><Relationship Id="rId21" Type="http://schemas.openxmlformats.org/officeDocument/2006/relationships/oleObject" Target="../embeddings/oleObject67.bin"/><Relationship Id="rId7" Type="http://schemas.openxmlformats.org/officeDocument/2006/relationships/oleObject" Target="../embeddings/oleObject60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65.bin"/><Relationship Id="rId25" Type="http://schemas.openxmlformats.org/officeDocument/2006/relationships/oleObject" Target="../embeddings/oleObject69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62.bin"/><Relationship Id="rId24" Type="http://schemas.openxmlformats.org/officeDocument/2006/relationships/image" Target="../media/image43.wmf"/><Relationship Id="rId5" Type="http://schemas.openxmlformats.org/officeDocument/2006/relationships/oleObject" Target="../embeddings/oleObject59.bin"/><Relationship Id="rId15" Type="http://schemas.openxmlformats.org/officeDocument/2006/relationships/oleObject" Target="../embeddings/oleObject64.bin"/><Relationship Id="rId23" Type="http://schemas.openxmlformats.org/officeDocument/2006/relationships/oleObject" Target="../embeddings/oleObject68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66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61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75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51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50.w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82.bin"/><Relationship Id="rId18" Type="http://schemas.openxmlformats.org/officeDocument/2006/relationships/image" Target="../media/image57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84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5" Type="http://schemas.openxmlformats.org/officeDocument/2006/relationships/oleObject" Target="../embeddings/oleObject83.bin"/><Relationship Id="rId10" Type="http://schemas.openxmlformats.org/officeDocument/2006/relationships/image" Target="../media/image53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5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90.bin"/><Relationship Id="rId18" Type="http://schemas.openxmlformats.org/officeDocument/2006/relationships/image" Target="../media/image65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92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64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5" Type="http://schemas.openxmlformats.org/officeDocument/2006/relationships/oleObject" Target="../embeddings/oleObject91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88.bin"/><Relationship Id="rId14" Type="http://schemas.openxmlformats.org/officeDocument/2006/relationships/image" Target="../media/image63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97.bin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96.bin"/><Relationship Id="rId14" Type="http://schemas.openxmlformats.org/officeDocument/2006/relationships/image" Target="../media/image63.w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104.bin"/><Relationship Id="rId18" Type="http://schemas.openxmlformats.org/officeDocument/2006/relationships/oleObject" Target="../embeddings/oleObject107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70.wmf"/><Relationship Id="rId17" Type="http://schemas.openxmlformats.org/officeDocument/2006/relationships/image" Target="../media/image72.wmf"/><Relationship Id="rId2" Type="http://schemas.openxmlformats.org/officeDocument/2006/relationships/slideLayout" Target="../slideLayouts/slideLayout29.xml"/><Relationship Id="rId16" Type="http://schemas.openxmlformats.org/officeDocument/2006/relationships/oleObject" Target="../embeddings/oleObject106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100.bin"/><Relationship Id="rId15" Type="http://schemas.openxmlformats.org/officeDocument/2006/relationships/oleObject" Target="../embeddings/oleObject105.bin"/><Relationship Id="rId10" Type="http://schemas.openxmlformats.org/officeDocument/2006/relationships/image" Target="../media/image69.w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102.bin"/><Relationship Id="rId14" Type="http://schemas.openxmlformats.org/officeDocument/2006/relationships/image" Target="../media/image71.wmf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109.bin"/><Relationship Id="rId4" Type="http://schemas.openxmlformats.org/officeDocument/2006/relationships/image" Target="../media/image73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116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70.wmf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0" Type="http://schemas.openxmlformats.org/officeDocument/2006/relationships/image" Target="../media/image69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78.wmf"/></Relationships>
</file>

<file path=ppt/slides/_rels/slide5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2.bin"/><Relationship Id="rId18" Type="http://schemas.openxmlformats.org/officeDocument/2006/relationships/image" Target="../media/image86.wmf"/><Relationship Id="rId26" Type="http://schemas.openxmlformats.org/officeDocument/2006/relationships/image" Target="../media/image90.wmf"/><Relationship Id="rId3" Type="http://schemas.openxmlformats.org/officeDocument/2006/relationships/oleObject" Target="../embeddings/oleObject117.bin"/><Relationship Id="rId21" Type="http://schemas.openxmlformats.org/officeDocument/2006/relationships/oleObject" Target="../embeddings/oleObject126.bin"/><Relationship Id="rId34" Type="http://schemas.openxmlformats.org/officeDocument/2006/relationships/image" Target="../media/image94.wmf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124.bin"/><Relationship Id="rId25" Type="http://schemas.openxmlformats.org/officeDocument/2006/relationships/oleObject" Target="../embeddings/oleObject128.bin"/><Relationship Id="rId33" Type="http://schemas.openxmlformats.org/officeDocument/2006/relationships/oleObject" Target="../embeddings/oleObject132.bin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85.wmf"/><Relationship Id="rId20" Type="http://schemas.openxmlformats.org/officeDocument/2006/relationships/image" Target="../media/image87.wmf"/><Relationship Id="rId29" Type="http://schemas.openxmlformats.org/officeDocument/2006/relationships/oleObject" Target="../embeddings/oleObject130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121.bin"/><Relationship Id="rId24" Type="http://schemas.openxmlformats.org/officeDocument/2006/relationships/image" Target="../media/image89.wmf"/><Relationship Id="rId32" Type="http://schemas.openxmlformats.org/officeDocument/2006/relationships/image" Target="../media/image93.wmf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3.bin"/><Relationship Id="rId23" Type="http://schemas.openxmlformats.org/officeDocument/2006/relationships/oleObject" Target="../embeddings/oleObject127.bin"/><Relationship Id="rId28" Type="http://schemas.openxmlformats.org/officeDocument/2006/relationships/image" Target="../media/image91.wmf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125.bin"/><Relationship Id="rId31" Type="http://schemas.openxmlformats.org/officeDocument/2006/relationships/oleObject" Target="../embeddings/oleObject131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20.bin"/><Relationship Id="rId14" Type="http://schemas.openxmlformats.org/officeDocument/2006/relationships/image" Target="../media/image84.wmf"/><Relationship Id="rId22" Type="http://schemas.openxmlformats.org/officeDocument/2006/relationships/image" Target="../media/image88.wmf"/><Relationship Id="rId27" Type="http://schemas.openxmlformats.org/officeDocument/2006/relationships/oleObject" Target="../embeddings/oleObject129.bin"/><Relationship Id="rId30" Type="http://schemas.openxmlformats.org/officeDocument/2006/relationships/image" Target="../media/image92.wmf"/><Relationship Id="rId8" Type="http://schemas.openxmlformats.org/officeDocument/2006/relationships/image" Target="../media/image8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138.bin"/><Relationship Id="rId18" Type="http://schemas.openxmlformats.org/officeDocument/2006/relationships/image" Target="../media/image86.wmf"/><Relationship Id="rId3" Type="http://schemas.openxmlformats.org/officeDocument/2006/relationships/oleObject" Target="../embeddings/oleObject133.bin"/><Relationship Id="rId7" Type="http://schemas.openxmlformats.org/officeDocument/2006/relationships/oleObject" Target="../embeddings/oleObject135.bin"/><Relationship Id="rId12" Type="http://schemas.openxmlformats.org/officeDocument/2006/relationships/image" Target="../media/image83.wmf"/><Relationship Id="rId17" Type="http://schemas.openxmlformats.org/officeDocument/2006/relationships/oleObject" Target="../embeddings/oleObject140.bin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85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137.bin"/><Relationship Id="rId5" Type="http://schemas.openxmlformats.org/officeDocument/2006/relationships/oleObject" Target="../embeddings/oleObject134.bin"/><Relationship Id="rId15" Type="http://schemas.openxmlformats.org/officeDocument/2006/relationships/oleObject" Target="../embeddings/oleObject139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36.bin"/><Relationship Id="rId14" Type="http://schemas.openxmlformats.org/officeDocument/2006/relationships/image" Target="../media/image84.wmf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oleObject" Target="../embeddings/oleObject146.bin"/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3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42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144.bin"/><Relationship Id="rId14" Type="http://schemas.openxmlformats.org/officeDocument/2006/relationships/image" Target="../media/image100.wmf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13" Type="http://schemas.openxmlformats.org/officeDocument/2006/relationships/oleObject" Target="../embeddings/oleObject152.bin"/><Relationship Id="rId18" Type="http://schemas.openxmlformats.org/officeDocument/2006/relationships/image" Target="../media/image94.wmf"/><Relationship Id="rId26" Type="http://schemas.openxmlformats.org/officeDocument/2006/relationships/image" Target="../media/image98.wmf"/><Relationship Id="rId3" Type="http://schemas.openxmlformats.org/officeDocument/2006/relationships/oleObject" Target="../embeddings/oleObject147.bin"/><Relationship Id="rId21" Type="http://schemas.openxmlformats.org/officeDocument/2006/relationships/oleObject" Target="../embeddings/oleObject156.bin"/><Relationship Id="rId7" Type="http://schemas.openxmlformats.org/officeDocument/2006/relationships/oleObject" Target="../embeddings/oleObject149.bin"/><Relationship Id="rId12" Type="http://schemas.openxmlformats.org/officeDocument/2006/relationships/image" Target="../media/image91.wmf"/><Relationship Id="rId17" Type="http://schemas.openxmlformats.org/officeDocument/2006/relationships/oleObject" Target="../embeddings/oleObject154.bin"/><Relationship Id="rId25" Type="http://schemas.openxmlformats.org/officeDocument/2006/relationships/oleObject" Target="../embeddings/oleObject158.bin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93.wmf"/><Relationship Id="rId20" Type="http://schemas.openxmlformats.org/officeDocument/2006/relationships/image" Target="../media/image95.wmf"/><Relationship Id="rId29" Type="http://schemas.openxmlformats.org/officeDocument/2006/relationships/oleObject" Target="../embeddings/oleObject160.bin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8.wmf"/><Relationship Id="rId11" Type="http://schemas.openxmlformats.org/officeDocument/2006/relationships/oleObject" Target="../embeddings/oleObject151.bin"/><Relationship Id="rId24" Type="http://schemas.openxmlformats.org/officeDocument/2006/relationships/image" Target="../media/image97.wmf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3.bin"/><Relationship Id="rId23" Type="http://schemas.openxmlformats.org/officeDocument/2006/relationships/oleObject" Target="../embeddings/oleObject157.bin"/><Relationship Id="rId28" Type="http://schemas.openxmlformats.org/officeDocument/2006/relationships/image" Target="../media/image99.wmf"/><Relationship Id="rId10" Type="http://schemas.openxmlformats.org/officeDocument/2006/relationships/image" Target="../media/image90.wmf"/><Relationship Id="rId19" Type="http://schemas.openxmlformats.org/officeDocument/2006/relationships/oleObject" Target="../embeddings/oleObject155.bin"/><Relationship Id="rId4" Type="http://schemas.openxmlformats.org/officeDocument/2006/relationships/image" Target="../media/image87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92.wmf"/><Relationship Id="rId22" Type="http://schemas.openxmlformats.org/officeDocument/2006/relationships/image" Target="../media/image96.wmf"/><Relationship Id="rId27" Type="http://schemas.openxmlformats.org/officeDocument/2006/relationships/oleObject" Target="../embeddings/oleObject159.bin"/><Relationship Id="rId30" Type="http://schemas.openxmlformats.org/officeDocument/2006/relationships/image" Target="../media/image100.wmf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oleObject" Target="../embeddings/oleObject166.bin"/><Relationship Id="rId3" Type="http://schemas.openxmlformats.org/officeDocument/2006/relationships/oleObject" Target="../embeddings/oleObject161.bin"/><Relationship Id="rId7" Type="http://schemas.openxmlformats.org/officeDocument/2006/relationships/oleObject" Target="../embeddings/oleObject163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165.bin"/><Relationship Id="rId5" Type="http://schemas.openxmlformats.org/officeDocument/2006/relationships/oleObject" Target="../embeddings/oleObject162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164.bin"/><Relationship Id="rId14" Type="http://schemas.openxmlformats.org/officeDocument/2006/relationships/image" Target="../media/image100.wmf"/></Relationships>
</file>

<file path=ppt/slides/_rels/slide6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72.bin"/><Relationship Id="rId18" Type="http://schemas.openxmlformats.org/officeDocument/2006/relationships/image" Target="../media/image89.wmf"/><Relationship Id="rId26" Type="http://schemas.openxmlformats.org/officeDocument/2006/relationships/image" Target="../media/image93.wmf"/><Relationship Id="rId3" Type="http://schemas.openxmlformats.org/officeDocument/2006/relationships/oleObject" Target="../embeddings/oleObject167.bin"/><Relationship Id="rId21" Type="http://schemas.openxmlformats.org/officeDocument/2006/relationships/oleObject" Target="../embeddings/oleObject176.bin"/><Relationship Id="rId34" Type="http://schemas.openxmlformats.org/officeDocument/2006/relationships/image" Target="../media/image104.wmf"/><Relationship Id="rId7" Type="http://schemas.openxmlformats.org/officeDocument/2006/relationships/oleObject" Target="../embeddings/oleObject169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174.bin"/><Relationship Id="rId25" Type="http://schemas.openxmlformats.org/officeDocument/2006/relationships/oleObject" Target="../embeddings/oleObject178.bin"/><Relationship Id="rId33" Type="http://schemas.openxmlformats.org/officeDocument/2006/relationships/oleObject" Target="../embeddings/oleObject182.bin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88.wmf"/><Relationship Id="rId20" Type="http://schemas.openxmlformats.org/officeDocument/2006/relationships/image" Target="../media/image90.wmf"/><Relationship Id="rId29" Type="http://schemas.openxmlformats.org/officeDocument/2006/relationships/oleObject" Target="../embeddings/oleObject180.bin"/><Relationship Id="rId1" Type="http://schemas.openxmlformats.org/officeDocument/2006/relationships/vmlDrawing" Target="../drawings/vmlDrawing25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171.bin"/><Relationship Id="rId24" Type="http://schemas.openxmlformats.org/officeDocument/2006/relationships/image" Target="../media/image92.wmf"/><Relationship Id="rId32" Type="http://schemas.openxmlformats.org/officeDocument/2006/relationships/image" Target="../media/image103.wmf"/><Relationship Id="rId5" Type="http://schemas.openxmlformats.org/officeDocument/2006/relationships/oleObject" Target="../embeddings/oleObject168.bin"/><Relationship Id="rId15" Type="http://schemas.openxmlformats.org/officeDocument/2006/relationships/oleObject" Target="../embeddings/oleObject173.bin"/><Relationship Id="rId23" Type="http://schemas.openxmlformats.org/officeDocument/2006/relationships/oleObject" Target="../embeddings/oleObject177.bin"/><Relationship Id="rId28" Type="http://schemas.openxmlformats.org/officeDocument/2006/relationships/image" Target="../media/image94.wmf"/><Relationship Id="rId10" Type="http://schemas.openxmlformats.org/officeDocument/2006/relationships/image" Target="../media/image82.wmf"/><Relationship Id="rId19" Type="http://schemas.openxmlformats.org/officeDocument/2006/relationships/oleObject" Target="../embeddings/oleObject175.bin"/><Relationship Id="rId31" Type="http://schemas.openxmlformats.org/officeDocument/2006/relationships/oleObject" Target="../embeddings/oleObject181.bin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70.bin"/><Relationship Id="rId14" Type="http://schemas.openxmlformats.org/officeDocument/2006/relationships/image" Target="../media/image87.wmf"/><Relationship Id="rId22" Type="http://schemas.openxmlformats.org/officeDocument/2006/relationships/image" Target="../media/image91.wmf"/><Relationship Id="rId27" Type="http://schemas.openxmlformats.org/officeDocument/2006/relationships/oleObject" Target="../embeddings/oleObject179.bin"/><Relationship Id="rId30" Type="http://schemas.openxmlformats.org/officeDocument/2006/relationships/image" Target="../media/image102.wmf"/><Relationship Id="rId8" Type="http://schemas.openxmlformats.org/officeDocument/2006/relationships/image" Target="../media/image81.w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3" Type="http://schemas.openxmlformats.org/officeDocument/2006/relationships/oleObject" Target="../embeddings/oleObject183.bin"/><Relationship Id="rId7" Type="http://schemas.openxmlformats.org/officeDocument/2006/relationships/oleObject" Target="../embeddings/oleObject185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184.bin"/><Relationship Id="rId10" Type="http://schemas.openxmlformats.org/officeDocument/2006/relationships/image" Target="../media/image108.wmf"/><Relationship Id="rId4" Type="http://schemas.openxmlformats.org/officeDocument/2006/relationships/image" Target="../media/image105.wmf"/><Relationship Id="rId9" Type="http://schemas.openxmlformats.org/officeDocument/2006/relationships/oleObject" Target="../embeddings/oleObject186.bin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88.bin"/><Relationship Id="rId4" Type="http://schemas.openxmlformats.org/officeDocument/2006/relationships/image" Target="../media/image10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bin"/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bin"/><Relationship Id="rId1" Type="http://schemas.openxmlformats.org/officeDocument/2006/relationships/slideLayout" Target="../slideLayouts/slideLayout1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10.wmf"/><Relationship Id="rId5" Type="http://schemas.openxmlformats.org/officeDocument/2006/relationships/oleObject" Target="../embeddings/oleObject190.bin"/><Relationship Id="rId4" Type="http://schemas.openxmlformats.org/officeDocument/2006/relationships/image" Target="../media/image109.wmf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3.bin"/><Relationship Id="rId13" Type="http://schemas.openxmlformats.org/officeDocument/2006/relationships/image" Target="../media/image115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12.wmf"/><Relationship Id="rId12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92.bin"/><Relationship Id="rId11" Type="http://schemas.openxmlformats.org/officeDocument/2006/relationships/image" Target="../media/image114.wmf"/><Relationship Id="rId5" Type="http://schemas.openxmlformats.org/officeDocument/2006/relationships/image" Target="../media/image111.wmf"/><Relationship Id="rId10" Type="http://schemas.openxmlformats.org/officeDocument/2006/relationships/oleObject" Target="../embeddings/oleObject194.bin"/><Relationship Id="rId4" Type="http://schemas.openxmlformats.org/officeDocument/2006/relationships/oleObject" Target="../embeddings/oleObject191.bin"/><Relationship Id="rId9" Type="http://schemas.openxmlformats.org/officeDocument/2006/relationships/image" Target="../media/image113.wmf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97.bin"/><Relationship Id="rId5" Type="http://schemas.openxmlformats.org/officeDocument/2006/relationships/image" Target="../media/image114.wmf"/><Relationship Id="rId4" Type="http://schemas.openxmlformats.org/officeDocument/2006/relationships/oleObject" Target="../embeddings/oleObject196.bin"/></Relationships>
</file>

<file path=ppt/slides/_rels/slide8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0.bin"/><Relationship Id="rId12" Type="http://schemas.openxmlformats.org/officeDocument/2006/relationships/image" Target="../media/image1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12.wmf"/><Relationship Id="rId11" Type="http://schemas.openxmlformats.org/officeDocument/2006/relationships/oleObject" Target="../embeddings/oleObject202.bin"/><Relationship Id="rId5" Type="http://schemas.openxmlformats.org/officeDocument/2006/relationships/oleObject" Target="../embeddings/oleObject199.bin"/><Relationship Id="rId10" Type="http://schemas.openxmlformats.org/officeDocument/2006/relationships/image" Target="../media/image116.wmf"/><Relationship Id="rId4" Type="http://schemas.openxmlformats.org/officeDocument/2006/relationships/image" Target="../media/image111.wmf"/><Relationship Id="rId9" Type="http://schemas.openxmlformats.org/officeDocument/2006/relationships/oleObject" Target="../embeddings/oleObject20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04.bin"/><Relationship Id="rId5" Type="http://schemas.openxmlformats.org/officeDocument/2006/relationships/image" Target="../media/image116.wmf"/><Relationship Id="rId4" Type="http://schemas.openxmlformats.org/officeDocument/2006/relationships/oleObject" Target="../embeddings/oleObject203.bin"/></Relationships>
</file>

<file path=ppt/slides/_rels/slide9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7.bin"/><Relationship Id="rId13" Type="http://schemas.openxmlformats.org/officeDocument/2006/relationships/image" Target="../media/image117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2.wmf"/><Relationship Id="rId12" Type="http://schemas.openxmlformats.org/officeDocument/2006/relationships/oleObject" Target="../embeddings/oleObject2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206.bin"/><Relationship Id="rId11" Type="http://schemas.openxmlformats.org/officeDocument/2006/relationships/image" Target="../media/image116.wmf"/><Relationship Id="rId5" Type="http://schemas.openxmlformats.org/officeDocument/2006/relationships/image" Target="../media/image111.wmf"/><Relationship Id="rId10" Type="http://schemas.openxmlformats.org/officeDocument/2006/relationships/oleObject" Target="../embeddings/oleObject208.bin"/><Relationship Id="rId4" Type="http://schemas.openxmlformats.org/officeDocument/2006/relationships/oleObject" Target="../embeddings/oleObject205.bin"/><Relationship Id="rId9" Type="http://schemas.openxmlformats.org/officeDocument/2006/relationships/image" Target="../media/image113.wmf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10.bin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5" Type="http://schemas.openxmlformats.org/officeDocument/2006/relationships/image" Target="../media/image118.wmf"/><Relationship Id="rId4" Type="http://schemas.openxmlformats.org/officeDocument/2006/relationships/oleObject" Target="../embeddings/oleObject211.bin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5" Type="http://schemas.openxmlformats.org/officeDocument/2006/relationships/image" Target="../media/image119.wmf"/><Relationship Id="rId4" Type="http://schemas.openxmlformats.org/officeDocument/2006/relationships/oleObject" Target="../embeddings/oleObject212.bin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214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13.bin"/><Relationship Id="rId9" Type="http://schemas.openxmlformats.org/officeDocument/2006/relationships/image" Target="../media/image110.wmf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16.bin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17.bin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Comparison Networks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848600" cy="2743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smtClean="0">
                <a:solidFill>
                  <a:srgbClr val="006600"/>
                </a:solidFill>
                <a:ea typeface="ＭＳ Ｐゴシック" panose="020B0600070205080204" pitchFamily="34" charset="-128"/>
              </a:rPr>
              <a:t>Sorting</a:t>
            </a:r>
            <a:endParaRPr lang="en-US" smtClean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anose="020B0600070205080204" pitchFamily="34" charset="-128"/>
              </a:rPr>
              <a:t>Sorting </a:t>
            </a:r>
            <a:r>
              <a:rPr lang="en-US" sz="240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binary</a:t>
            </a:r>
            <a:r>
              <a:rPr lang="en-US" sz="2400" smtClean="0">
                <a:ea typeface="ＭＳ Ｐゴシック" panose="020B0600070205080204" pitchFamily="34" charset="-128"/>
              </a:rPr>
              <a:t> values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anose="020B0600070205080204" pitchFamily="34" charset="-128"/>
              </a:rPr>
              <a:t>Sorting </a:t>
            </a:r>
            <a:r>
              <a:rPr lang="en-US" sz="2400" smtClean="0">
                <a:solidFill>
                  <a:schemeClr val="tx2"/>
                </a:solidFill>
                <a:ea typeface="ＭＳ Ｐゴシック" panose="020B0600070205080204" pitchFamily="34" charset="-128"/>
              </a:rPr>
              <a:t>arbitrary</a:t>
            </a:r>
            <a:r>
              <a:rPr lang="en-US" sz="2400" smtClean="0">
                <a:ea typeface="ＭＳ Ｐゴシック" panose="020B0600070205080204" pitchFamily="34" charset="-128"/>
              </a:rPr>
              <a:t> numbers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ea typeface="ＭＳ Ｐゴシック" panose="020B0600070205080204" pitchFamily="34" charset="-128"/>
              </a:rPr>
              <a:t>Implementing </a:t>
            </a:r>
            <a:r>
              <a:rPr lang="en-US" sz="2400" i="1" smtClean="0">
                <a:solidFill>
                  <a:srgbClr val="006600"/>
                </a:solidFill>
                <a:ea typeface="ＭＳ Ｐゴシック" panose="020B0600070205080204" pitchFamily="34" charset="-128"/>
              </a:rPr>
              <a:t>symmetric</a:t>
            </a:r>
            <a:r>
              <a:rPr lang="en-US" sz="2400" smtClean="0">
                <a:ea typeface="ＭＳ Ｐゴシック" panose="020B0600070205080204" pitchFamily="34" charset="-128"/>
              </a:rPr>
              <a:t> functions</a:t>
            </a:r>
          </a:p>
        </p:txBody>
      </p:sp>
    </p:spTree>
    <p:extLst>
      <p:ext uri="{BB962C8B-B14F-4D97-AF65-F5344CB8AC3E}">
        <p14:creationId xmlns:p14="http://schemas.microsoft.com/office/powerpoint/2010/main" val="291823971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Network</a:t>
            </a:r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1787525" y="1997075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6689725" y="19986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outputs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705600" y="2819400"/>
            <a:ext cx="1022350" cy="2057400"/>
            <a:chOff x="4224" y="1776"/>
            <a:chExt cx="644" cy="1296"/>
          </a:xfrm>
        </p:grpSpPr>
        <p:sp>
          <p:nvSpPr>
            <p:cNvPr id="12330" name="AutoShape 6"/>
            <p:cNvSpPr>
              <a:spLocks/>
            </p:cNvSpPr>
            <p:nvPr/>
          </p:nvSpPr>
          <p:spPr bwMode="auto">
            <a:xfrm>
              <a:off x="4224" y="1776"/>
              <a:ext cx="192" cy="1296"/>
            </a:xfrm>
            <a:prstGeom prst="rightBrace">
              <a:avLst>
                <a:gd name="adj1" fmla="val 5625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grpSp>
          <p:nvGrpSpPr>
            <p:cNvPr id="12331" name="Group 7"/>
            <p:cNvGrpSpPr>
              <a:grpSpLocks/>
            </p:cNvGrpSpPr>
            <p:nvPr/>
          </p:nvGrpSpPr>
          <p:grpSpPr bwMode="auto">
            <a:xfrm>
              <a:off x="4416" y="2256"/>
              <a:ext cx="452" cy="288"/>
              <a:chOff x="4492" y="2256"/>
              <a:chExt cx="452" cy="288"/>
            </a:xfrm>
          </p:grpSpPr>
          <p:sp>
            <p:nvSpPr>
              <p:cNvPr id="12332" name="Text Box 8"/>
              <p:cNvSpPr txBox="1">
                <a:spLocks noChangeArrowheads="1"/>
              </p:cNvSpPr>
              <p:nvPr/>
            </p:nvSpPr>
            <p:spPr bwMode="auto">
              <a:xfrm>
                <a:off x="4492" y="2256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n</a:t>
                </a:r>
                <a:r>
                  <a:rPr lang="en-US" sz="2400">
                    <a:solidFill>
                      <a:srgbClr val="000000"/>
                    </a:solidFill>
                  </a:rPr>
                  <a:t>   1</a:t>
                </a:r>
              </a:p>
            </p:txBody>
          </p:sp>
          <p:sp>
            <p:nvSpPr>
              <p:cNvPr id="12333" name="Line 9"/>
              <p:cNvSpPr>
                <a:spLocks noChangeShapeType="1"/>
              </p:cNvSpPr>
              <p:nvPr/>
            </p:nvSpPr>
            <p:spPr bwMode="auto">
              <a:xfrm>
                <a:off x="4690" y="2423"/>
                <a:ext cx="9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2819400" y="2438400"/>
            <a:ext cx="3657600" cy="2743200"/>
            <a:chOff x="1776" y="1536"/>
            <a:chExt cx="2304" cy="1728"/>
          </a:xfrm>
        </p:grpSpPr>
        <p:sp>
          <p:nvSpPr>
            <p:cNvPr id="12316" name="Line 11"/>
            <p:cNvSpPr>
              <a:spLocks noChangeShapeType="1"/>
            </p:cNvSpPr>
            <p:nvPr/>
          </p:nvSpPr>
          <p:spPr bwMode="auto">
            <a:xfrm>
              <a:off x="1776" y="182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17" name="Line 12"/>
            <p:cNvSpPr>
              <a:spLocks noChangeShapeType="1"/>
            </p:cNvSpPr>
            <p:nvPr/>
          </p:nvSpPr>
          <p:spPr bwMode="auto">
            <a:xfrm>
              <a:off x="1776" y="2256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18" name="Line 13"/>
            <p:cNvSpPr>
              <a:spLocks noChangeShapeType="1"/>
            </p:cNvSpPr>
            <p:nvPr/>
          </p:nvSpPr>
          <p:spPr bwMode="auto">
            <a:xfrm>
              <a:off x="1776" y="302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8798" name="Rectangle 14"/>
            <p:cNvSpPr>
              <a:spLocks noChangeArrowheads="1"/>
            </p:cNvSpPr>
            <p:nvPr/>
          </p:nvSpPr>
          <p:spPr bwMode="auto">
            <a:xfrm>
              <a:off x="2112" y="1536"/>
              <a:ext cx="1632" cy="172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189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2320" name="Line 15"/>
            <p:cNvSpPr>
              <a:spLocks noChangeShapeType="1"/>
            </p:cNvSpPr>
            <p:nvPr/>
          </p:nvSpPr>
          <p:spPr bwMode="auto">
            <a:xfrm>
              <a:off x="3744" y="182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1" name="Line 16"/>
            <p:cNvSpPr>
              <a:spLocks noChangeShapeType="1"/>
            </p:cNvSpPr>
            <p:nvPr/>
          </p:nvSpPr>
          <p:spPr bwMode="auto">
            <a:xfrm>
              <a:off x="3744" y="2256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2" name="Line 17"/>
            <p:cNvSpPr>
              <a:spLocks noChangeShapeType="1"/>
            </p:cNvSpPr>
            <p:nvPr/>
          </p:nvSpPr>
          <p:spPr bwMode="auto">
            <a:xfrm>
              <a:off x="3744" y="302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23" name="Oval 18"/>
            <p:cNvSpPr>
              <a:spLocks noChangeArrowheads="1"/>
            </p:cNvSpPr>
            <p:nvPr/>
          </p:nvSpPr>
          <p:spPr bwMode="auto">
            <a:xfrm>
              <a:off x="2448" y="1968"/>
              <a:ext cx="1008" cy="76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Sorting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Network</a:t>
              </a:r>
            </a:p>
          </p:txBody>
        </p:sp>
        <p:sp>
          <p:nvSpPr>
            <p:cNvPr id="12324" name="Text Box 19"/>
            <p:cNvSpPr txBox="1">
              <a:spLocks noChangeArrowheads="1"/>
            </p:cNvSpPr>
            <p:nvPr/>
          </p:nvSpPr>
          <p:spPr bwMode="auto">
            <a:xfrm>
              <a:off x="1824" y="220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12325" name="Text Box 20"/>
            <p:cNvSpPr txBox="1">
              <a:spLocks noChangeArrowheads="1"/>
            </p:cNvSpPr>
            <p:nvPr/>
          </p:nvSpPr>
          <p:spPr bwMode="auto">
            <a:xfrm>
              <a:off x="1824" y="235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12326" name="Text Box 21"/>
            <p:cNvSpPr txBox="1">
              <a:spLocks noChangeArrowheads="1"/>
            </p:cNvSpPr>
            <p:nvPr/>
          </p:nvSpPr>
          <p:spPr bwMode="auto">
            <a:xfrm>
              <a:off x="1824" y="2496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12327" name="Text Box 22"/>
            <p:cNvSpPr txBox="1">
              <a:spLocks noChangeArrowheads="1"/>
            </p:cNvSpPr>
            <p:nvPr/>
          </p:nvSpPr>
          <p:spPr bwMode="auto">
            <a:xfrm>
              <a:off x="3844" y="220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12328" name="Text Box 23"/>
            <p:cNvSpPr txBox="1">
              <a:spLocks noChangeArrowheads="1"/>
            </p:cNvSpPr>
            <p:nvPr/>
          </p:nvSpPr>
          <p:spPr bwMode="auto">
            <a:xfrm>
              <a:off x="3844" y="235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12329" name="Text Box 24"/>
            <p:cNvSpPr txBox="1">
              <a:spLocks noChangeArrowheads="1"/>
            </p:cNvSpPr>
            <p:nvPr/>
          </p:nvSpPr>
          <p:spPr bwMode="auto">
            <a:xfrm>
              <a:off x="3844" y="2496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33400" y="2819400"/>
            <a:ext cx="6781800" cy="2895600"/>
            <a:chOff x="336" y="1776"/>
            <a:chExt cx="4272" cy="1824"/>
          </a:xfrm>
        </p:grpSpPr>
        <p:sp>
          <p:nvSpPr>
            <p:cNvPr id="12296" name="Line 26"/>
            <p:cNvSpPr>
              <a:spLocks noChangeShapeType="1"/>
            </p:cNvSpPr>
            <p:nvPr/>
          </p:nvSpPr>
          <p:spPr bwMode="auto">
            <a:xfrm flipH="1">
              <a:off x="336" y="1824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297" name="Line 27"/>
            <p:cNvSpPr>
              <a:spLocks noChangeShapeType="1"/>
            </p:cNvSpPr>
            <p:nvPr/>
          </p:nvSpPr>
          <p:spPr bwMode="auto">
            <a:xfrm flipH="1">
              <a:off x="336" y="225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298" name="Line 28"/>
            <p:cNvSpPr>
              <a:spLocks noChangeShapeType="1"/>
            </p:cNvSpPr>
            <p:nvPr/>
          </p:nvSpPr>
          <p:spPr bwMode="auto">
            <a:xfrm flipH="1">
              <a:off x="336" y="3024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299" name="Line 29"/>
            <p:cNvSpPr>
              <a:spLocks noChangeShapeType="1"/>
            </p:cNvSpPr>
            <p:nvPr/>
          </p:nvSpPr>
          <p:spPr bwMode="auto">
            <a:xfrm>
              <a:off x="576" y="182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00" name="Line 30"/>
            <p:cNvSpPr>
              <a:spLocks noChangeShapeType="1"/>
            </p:cNvSpPr>
            <p:nvPr/>
          </p:nvSpPr>
          <p:spPr bwMode="auto">
            <a:xfrm>
              <a:off x="912" y="2256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01" name="Line 31"/>
            <p:cNvSpPr>
              <a:spLocks noChangeShapeType="1"/>
            </p:cNvSpPr>
            <p:nvPr/>
          </p:nvSpPr>
          <p:spPr bwMode="auto">
            <a:xfrm>
              <a:off x="1288" y="264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02" name="Oval 32"/>
            <p:cNvSpPr>
              <a:spLocks noChangeArrowheads="1"/>
            </p:cNvSpPr>
            <p:nvPr/>
          </p:nvSpPr>
          <p:spPr bwMode="auto">
            <a:xfrm>
              <a:off x="864" y="220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03" name="Oval 33"/>
            <p:cNvSpPr>
              <a:spLocks noChangeArrowheads="1"/>
            </p:cNvSpPr>
            <p:nvPr/>
          </p:nvSpPr>
          <p:spPr bwMode="auto">
            <a:xfrm>
              <a:off x="528" y="220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04" name="Oval 34"/>
            <p:cNvSpPr>
              <a:spLocks noChangeArrowheads="1"/>
            </p:cNvSpPr>
            <p:nvPr/>
          </p:nvSpPr>
          <p:spPr bwMode="auto">
            <a:xfrm>
              <a:off x="528" y="1776"/>
              <a:ext cx="96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05" name="Oval 35"/>
            <p:cNvSpPr>
              <a:spLocks noChangeArrowheads="1"/>
            </p:cNvSpPr>
            <p:nvPr/>
          </p:nvSpPr>
          <p:spPr bwMode="auto">
            <a:xfrm>
              <a:off x="1240" y="297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06" name="Oval 36"/>
            <p:cNvSpPr>
              <a:spLocks noChangeArrowheads="1"/>
            </p:cNvSpPr>
            <p:nvPr/>
          </p:nvSpPr>
          <p:spPr bwMode="auto">
            <a:xfrm>
              <a:off x="1576" y="297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07" name="Oval 37"/>
            <p:cNvSpPr>
              <a:spLocks noChangeArrowheads="1"/>
            </p:cNvSpPr>
            <p:nvPr/>
          </p:nvSpPr>
          <p:spPr bwMode="auto">
            <a:xfrm>
              <a:off x="1576" y="340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08" name="Line 38"/>
            <p:cNvSpPr>
              <a:spLocks noChangeShapeType="1"/>
            </p:cNvSpPr>
            <p:nvPr/>
          </p:nvSpPr>
          <p:spPr bwMode="auto">
            <a:xfrm>
              <a:off x="336" y="3456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09" name="Line 39"/>
            <p:cNvSpPr>
              <a:spLocks noChangeShapeType="1"/>
            </p:cNvSpPr>
            <p:nvPr/>
          </p:nvSpPr>
          <p:spPr bwMode="auto">
            <a:xfrm>
              <a:off x="1632" y="302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310" name="Group 40"/>
            <p:cNvGrpSpPr>
              <a:grpSpLocks/>
            </p:cNvGrpSpPr>
            <p:nvPr/>
          </p:nvGrpSpPr>
          <p:grpSpPr bwMode="auto">
            <a:xfrm>
              <a:off x="4224" y="1776"/>
              <a:ext cx="384" cy="1824"/>
              <a:chOff x="4896" y="1776"/>
              <a:chExt cx="384" cy="1824"/>
            </a:xfrm>
          </p:grpSpPr>
          <p:sp>
            <p:nvSpPr>
              <p:cNvPr id="12314" name="AutoShape 41"/>
              <p:cNvSpPr>
                <a:spLocks/>
              </p:cNvSpPr>
              <p:nvPr/>
            </p:nvSpPr>
            <p:spPr bwMode="auto">
              <a:xfrm>
                <a:off x="4896" y="1776"/>
                <a:ext cx="144" cy="1824"/>
              </a:xfrm>
              <a:prstGeom prst="rightBrace">
                <a:avLst>
                  <a:gd name="adj1" fmla="val 105556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15" name="Text Box 42"/>
              <p:cNvSpPr txBox="1">
                <a:spLocks noChangeArrowheads="1"/>
              </p:cNvSpPr>
              <p:nvPr/>
            </p:nvSpPr>
            <p:spPr bwMode="auto">
              <a:xfrm>
                <a:off x="5068" y="2496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n</a:t>
                </a:r>
              </a:p>
            </p:txBody>
          </p:sp>
        </p:grpSp>
        <p:sp>
          <p:nvSpPr>
            <p:cNvPr id="12311" name="Text Box 43"/>
            <p:cNvSpPr txBox="1">
              <a:spLocks noChangeArrowheads="1"/>
            </p:cNvSpPr>
            <p:nvPr/>
          </p:nvSpPr>
          <p:spPr bwMode="auto">
            <a:xfrm>
              <a:off x="484" y="220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12312" name="Text Box 44"/>
            <p:cNvSpPr txBox="1">
              <a:spLocks noChangeArrowheads="1"/>
            </p:cNvSpPr>
            <p:nvPr/>
          </p:nvSpPr>
          <p:spPr bwMode="auto">
            <a:xfrm>
              <a:off x="484" y="235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12313" name="Text Box 45"/>
            <p:cNvSpPr txBox="1">
              <a:spLocks noChangeArrowheads="1"/>
            </p:cNvSpPr>
            <p:nvPr/>
          </p:nvSpPr>
          <p:spPr bwMode="auto">
            <a:xfrm>
              <a:off x="484" y="2496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52148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 autoUpdateAnimBg="0"/>
      <p:bldP spid="118788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Line 2"/>
          <p:cNvSpPr>
            <a:spLocks noChangeShapeType="1"/>
          </p:cNvSpPr>
          <p:nvPr/>
        </p:nvSpPr>
        <p:spPr bwMode="auto">
          <a:xfrm>
            <a:off x="2819400" y="30670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Oval 3"/>
          <p:cNvSpPr>
            <a:spLocks noChangeArrowheads="1"/>
          </p:cNvSpPr>
          <p:nvPr/>
        </p:nvSpPr>
        <p:spPr bwMode="auto">
          <a:xfrm>
            <a:off x="2735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44" name="Oval 4"/>
          <p:cNvSpPr>
            <a:spLocks noChangeArrowheads="1"/>
          </p:cNvSpPr>
          <p:nvPr/>
        </p:nvSpPr>
        <p:spPr bwMode="auto">
          <a:xfrm>
            <a:off x="2743200" y="29908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 flipV="1">
            <a:off x="1752600" y="30670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2819400" y="4976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2735263" y="5857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48" name="Oval 8"/>
          <p:cNvSpPr>
            <a:spLocks noChangeArrowheads="1"/>
          </p:cNvSpPr>
          <p:nvPr/>
        </p:nvSpPr>
        <p:spPr bwMode="auto">
          <a:xfrm>
            <a:off x="2743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V="1">
            <a:off x="1752600" y="49958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42" name="Text Box 10"/>
          <p:cNvSpPr txBox="1">
            <a:spLocks noChangeArrowheads="1"/>
          </p:cNvSpPr>
          <p:nvPr/>
        </p:nvSpPr>
        <p:spPr bwMode="auto">
          <a:xfrm>
            <a:off x="18288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97643" name="Text Box 11"/>
          <p:cNvSpPr txBox="1">
            <a:spLocks noChangeArrowheads="1"/>
          </p:cNvSpPr>
          <p:nvPr/>
        </p:nvSpPr>
        <p:spPr bwMode="auto">
          <a:xfrm>
            <a:off x="1524000" y="55340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V="1">
            <a:off x="1752600" y="40036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V="1">
            <a:off x="1752600" y="59245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6248400" y="3071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5" name="Oval 15"/>
          <p:cNvSpPr>
            <a:spLocks noChangeArrowheads="1"/>
          </p:cNvSpPr>
          <p:nvPr/>
        </p:nvSpPr>
        <p:spPr bwMode="auto">
          <a:xfrm>
            <a:off x="6164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56" name="Oval 16"/>
          <p:cNvSpPr>
            <a:spLocks noChangeArrowheads="1"/>
          </p:cNvSpPr>
          <p:nvPr/>
        </p:nvSpPr>
        <p:spPr bwMode="auto">
          <a:xfrm>
            <a:off x="61722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6248400" y="49815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Oval 18"/>
          <p:cNvSpPr>
            <a:spLocks noChangeArrowheads="1"/>
          </p:cNvSpPr>
          <p:nvPr/>
        </p:nvSpPr>
        <p:spPr bwMode="auto">
          <a:xfrm>
            <a:off x="61642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59" name="Oval 19"/>
          <p:cNvSpPr>
            <a:spLocks noChangeArrowheads="1"/>
          </p:cNvSpPr>
          <p:nvPr/>
        </p:nvSpPr>
        <p:spPr bwMode="auto">
          <a:xfrm>
            <a:off x="6172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4267200" y="30718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1" name="Oval 21"/>
          <p:cNvSpPr>
            <a:spLocks noChangeArrowheads="1"/>
          </p:cNvSpPr>
          <p:nvPr/>
        </p:nvSpPr>
        <p:spPr bwMode="auto">
          <a:xfrm>
            <a:off x="41910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62" name="Oval 22"/>
          <p:cNvSpPr>
            <a:spLocks noChangeArrowheads="1"/>
          </p:cNvSpPr>
          <p:nvPr/>
        </p:nvSpPr>
        <p:spPr bwMode="auto">
          <a:xfrm>
            <a:off x="41830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63" name="Oval 23"/>
          <p:cNvSpPr>
            <a:spLocks noChangeArrowheads="1"/>
          </p:cNvSpPr>
          <p:nvPr/>
        </p:nvSpPr>
        <p:spPr bwMode="auto">
          <a:xfrm>
            <a:off x="4953000" y="49196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1464" name="Oval 24"/>
          <p:cNvSpPr>
            <a:spLocks noChangeArrowheads="1"/>
          </p:cNvSpPr>
          <p:nvPr/>
        </p:nvSpPr>
        <p:spPr bwMode="auto">
          <a:xfrm>
            <a:off x="4953000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197657" name="Text Box 25"/>
          <p:cNvSpPr txBox="1">
            <a:spLocks noChangeArrowheads="1"/>
          </p:cNvSpPr>
          <p:nvPr/>
        </p:nvSpPr>
        <p:spPr bwMode="auto">
          <a:xfrm>
            <a:off x="18288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97658" name="Text Box 26"/>
          <p:cNvSpPr txBox="1">
            <a:spLocks noChangeArrowheads="1"/>
          </p:cNvSpPr>
          <p:nvPr/>
        </p:nvSpPr>
        <p:spPr bwMode="auto">
          <a:xfrm>
            <a:off x="29718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97659" name="Text Box 27"/>
          <p:cNvSpPr txBox="1">
            <a:spLocks noChangeArrowheads="1"/>
          </p:cNvSpPr>
          <p:nvPr/>
        </p:nvSpPr>
        <p:spPr bwMode="auto">
          <a:xfrm>
            <a:off x="52578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97660" name="Text Box 28"/>
          <p:cNvSpPr txBox="1">
            <a:spLocks noChangeArrowheads="1"/>
          </p:cNvSpPr>
          <p:nvPr/>
        </p:nvSpPr>
        <p:spPr bwMode="auto">
          <a:xfrm>
            <a:off x="6465888" y="55340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97661" name="Text Box 29"/>
          <p:cNvSpPr txBox="1">
            <a:spLocks noChangeArrowheads="1"/>
          </p:cNvSpPr>
          <p:nvPr/>
        </p:nvSpPr>
        <p:spPr bwMode="auto">
          <a:xfrm>
            <a:off x="29718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97662" name="Text Box 30"/>
          <p:cNvSpPr txBox="1">
            <a:spLocks noChangeArrowheads="1"/>
          </p:cNvSpPr>
          <p:nvPr/>
        </p:nvSpPr>
        <p:spPr bwMode="auto">
          <a:xfrm>
            <a:off x="44196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97663" name="Text Box 31"/>
          <p:cNvSpPr txBox="1">
            <a:spLocks noChangeArrowheads="1"/>
          </p:cNvSpPr>
          <p:nvPr/>
        </p:nvSpPr>
        <p:spPr bwMode="auto">
          <a:xfrm>
            <a:off x="6459538" y="4572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97664" name="Text Box 32"/>
          <p:cNvSpPr txBox="1">
            <a:spLocks noChangeArrowheads="1"/>
          </p:cNvSpPr>
          <p:nvPr/>
        </p:nvSpPr>
        <p:spPr bwMode="auto">
          <a:xfrm>
            <a:off x="15240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97665" name="Text Box 33"/>
          <p:cNvSpPr txBox="1">
            <a:spLocks noChangeArrowheads="1"/>
          </p:cNvSpPr>
          <p:nvPr/>
        </p:nvSpPr>
        <p:spPr bwMode="auto">
          <a:xfrm>
            <a:off x="2971800" y="25908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97666" name="Text Box 34"/>
          <p:cNvSpPr txBox="1">
            <a:spLocks noChangeArrowheads="1"/>
          </p:cNvSpPr>
          <p:nvPr/>
        </p:nvSpPr>
        <p:spPr bwMode="auto">
          <a:xfrm>
            <a:off x="4419600" y="25908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97667" name="Text Box 35"/>
          <p:cNvSpPr txBox="1">
            <a:spLocks noChangeArrowheads="1"/>
          </p:cNvSpPr>
          <p:nvPr/>
        </p:nvSpPr>
        <p:spPr bwMode="auto">
          <a:xfrm>
            <a:off x="6465888" y="361315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97668" name="Text Box 36"/>
          <p:cNvSpPr txBox="1">
            <a:spLocks noChangeArrowheads="1"/>
          </p:cNvSpPr>
          <p:nvPr/>
        </p:nvSpPr>
        <p:spPr bwMode="auto">
          <a:xfrm>
            <a:off x="1184275" y="361315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97669" name="Text Box 37"/>
          <p:cNvSpPr txBox="1">
            <a:spLocks noChangeArrowheads="1"/>
          </p:cNvSpPr>
          <p:nvPr/>
        </p:nvSpPr>
        <p:spPr bwMode="auto">
          <a:xfrm>
            <a:off x="3276600" y="361315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97670" name="Text Box 38"/>
          <p:cNvSpPr txBox="1">
            <a:spLocks noChangeArrowheads="1"/>
          </p:cNvSpPr>
          <p:nvPr/>
        </p:nvSpPr>
        <p:spPr bwMode="auto">
          <a:xfrm>
            <a:off x="55626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197671" name="Text Box 39"/>
          <p:cNvSpPr txBox="1">
            <a:spLocks noChangeArrowheads="1"/>
          </p:cNvSpPr>
          <p:nvPr/>
        </p:nvSpPr>
        <p:spPr bwMode="auto">
          <a:xfrm>
            <a:off x="6761163" y="55340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197672" name="Text Box 40"/>
          <p:cNvSpPr txBox="1">
            <a:spLocks noChangeArrowheads="1"/>
          </p:cNvSpPr>
          <p:nvPr/>
        </p:nvSpPr>
        <p:spPr bwMode="auto">
          <a:xfrm>
            <a:off x="29718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197673" name="Text Box 41"/>
          <p:cNvSpPr txBox="1">
            <a:spLocks noChangeArrowheads="1"/>
          </p:cNvSpPr>
          <p:nvPr/>
        </p:nvSpPr>
        <p:spPr bwMode="auto">
          <a:xfrm>
            <a:off x="5257800" y="361315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97674" name="Text Box 42"/>
          <p:cNvSpPr txBox="1">
            <a:spLocks noChangeArrowheads="1"/>
          </p:cNvSpPr>
          <p:nvPr/>
        </p:nvSpPr>
        <p:spPr bwMode="auto">
          <a:xfrm>
            <a:off x="6459538" y="25908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97675" name="Text Box 43"/>
          <p:cNvSpPr txBox="1">
            <a:spLocks noChangeArrowheads="1"/>
          </p:cNvSpPr>
          <p:nvPr/>
        </p:nvSpPr>
        <p:spPr bwMode="auto">
          <a:xfrm>
            <a:off x="1885950" y="4572000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97676" name="Text Box 44"/>
          <p:cNvSpPr txBox="1">
            <a:spLocks noChangeArrowheads="1"/>
          </p:cNvSpPr>
          <p:nvPr/>
        </p:nvSpPr>
        <p:spPr bwMode="auto">
          <a:xfrm>
            <a:off x="12192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197677" name="Text Box 45"/>
          <p:cNvSpPr txBox="1">
            <a:spLocks noChangeArrowheads="1"/>
          </p:cNvSpPr>
          <p:nvPr/>
        </p:nvSpPr>
        <p:spPr bwMode="auto">
          <a:xfrm>
            <a:off x="3276600" y="5534025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97678" name="Text Box 46"/>
          <p:cNvSpPr txBox="1">
            <a:spLocks noChangeArrowheads="1"/>
          </p:cNvSpPr>
          <p:nvPr/>
        </p:nvSpPr>
        <p:spPr bwMode="auto">
          <a:xfrm>
            <a:off x="3276600" y="4572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197679" name="Text Box 47"/>
          <p:cNvSpPr txBox="1">
            <a:spLocks noChangeArrowheads="1"/>
          </p:cNvSpPr>
          <p:nvPr/>
        </p:nvSpPr>
        <p:spPr bwMode="auto">
          <a:xfrm>
            <a:off x="4724400" y="5534025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97680" name="Text Box 48"/>
          <p:cNvSpPr txBox="1">
            <a:spLocks noChangeArrowheads="1"/>
          </p:cNvSpPr>
          <p:nvPr/>
        </p:nvSpPr>
        <p:spPr bwMode="auto">
          <a:xfrm>
            <a:off x="6761163" y="4572000"/>
            <a:ext cx="268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97681" name="Text Box 49"/>
          <p:cNvSpPr txBox="1">
            <a:spLocks noChangeArrowheads="1"/>
          </p:cNvSpPr>
          <p:nvPr/>
        </p:nvSpPr>
        <p:spPr bwMode="auto">
          <a:xfrm>
            <a:off x="55626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197682" name="Text Box 50"/>
          <p:cNvSpPr txBox="1">
            <a:spLocks noChangeArrowheads="1"/>
          </p:cNvSpPr>
          <p:nvPr/>
        </p:nvSpPr>
        <p:spPr bwMode="auto">
          <a:xfrm>
            <a:off x="6761163" y="361315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61491" name="Line 51"/>
          <p:cNvSpPr>
            <a:spLocks noChangeShapeType="1"/>
          </p:cNvSpPr>
          <p:nvPr/>
        </p:nvSpPr>
        <p:spPr bwMode="auto">
          <a:xfrm>
            <a:off x="5040313" y="398462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2" name="Rectangle 52"/>
          <p:cNvSpPr>
            <a:spLocks noGrp="1" noChangeArrowheads="1"/>
          </p:cNvSpPr>
          <p:nvPr>
            <p:ph type="body" idx="1"/>
          </p:nvPr>
        </p:nvSpPr>
        <p:spPr>
          <a:xfrm>
            <a:off x="-152400" y="1828800"/>
            <a:ext cx="9448800" cy="68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400" smtClean="0">
                <a:ea typeface="ＭＳ Ｐゴシック" panose="020B0600070205080204" pitchFamily="34" charset="-128"/>
              </a:rPr>
              <a:t>Data structure for multiprocessor coordination</a:t>
            </a:r>
          </a:p>
        </p:txBody>
      </p:sp>
      <p:sp>
        <p:nvSpPr>
          <p:cNvPr id="197685" name="Text Box 53"/>
          <p:cNvSpPr txBox="1">
            <a:spLocks noChangeArrowheads="1"/>
          </p:cNvSpPr>
          <p:nvPr/>
        </p:nvSpPr>
        <p:spPr bwMode="auto">
          <a:xfrm>
            <a:off x="7467600" y="4038600"/>
            <a:ext cx="137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accent1"/>
                </a:solidFill>
              </a:rPr>
              <a:t>step sequence</a:t>
            </a:r>
          </a:p>
        </p:txBody>
      </p:sp>
      <p:sp>
        <p:nvSpPr>
          <p:cNvPr id="61494" name="Rectangle 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Counting Network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9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9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19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9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19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9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9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19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19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300"/>
                                        <p:tgtEl>
                                          <p:spTgt spid="19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" fill="hold"/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" fill="hold"/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300" fill="hold"/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" fill="hold"/>
                                        <p:tgtEl>
                                          <p:spTgt spid="197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197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" fill="hold"/>
                                        <p:tgtEl>
                                          <p:spTgt spid="197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82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197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3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300" fill="hold"/>
                                        <p:tgtEl>
                                          <p:spTgt spid="19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3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" fill="hold"/>
                                        <p:tgtEl>
                                          <p:spTgt spid="197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197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9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300" fill="hold"/>
                                        <p:tgtEl>
                                          <p:spTgt spid="197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" fill="hold"/>
                                        <p:tgtEl>
                                          <p:spTgt spid="197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300" fill="hold"/>
                                        <p:tgtEl>
                                          <p:spTgt spid="19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" fill="hold"/>
                                        <p:tgtEl>
                                          <p:spTgt spid="19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300" fill="hold"/>
                                        <p:tgtEl>
                                          <p:spTgt spid="19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300" fill="hold"/>
                                        <p:tgtEl>
                                          <p:spTgt spid="19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300" fill="hold"/>
                                        <p:tgtEl>
                                          <p:spTgt spid="197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00" fill="hold"/>
                                        <p:tgtEl>
                                          <p:spTgt spid="197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19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300" fill="hold"/>
                                        <p:tgtEl>
                                          <p:spTgt spid="197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" fill="hold"/>
                                        <p:tgtEl>
                                          <p:spTgt spid="197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24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300" fill="hold"/>
                                        <p:tgtEl>
                                          <p:spTgt spid="197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00" fill="hold"/>
                                        <p:tgtEl>
                                          <p:spTgt spid="197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300" fill="hold"/>
                                        <p:tgtEl>
                                          <p:spTgt spid="19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300" fill="hold"/>
                                        <p:tgtEl>
                                          <p:spTgt spid="19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300" fill="hold"/>
                                        <p:tgtEl>
                                          <p:spTgt spid="197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00" fill="hold"/>
                                        <p:tgtEl>
                                          <p:spTgt spid="197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4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300" fill="hold"/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00" fill="hold"/>
                                        <p:tgtEl>
                                          <p:spTgt spid="197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4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300" fill="hold"/>
                                        <p:tgtEl>
                                          <p:spTgt spid="197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" fill="hold"/>
                                        <p:tgtEl>
                                          <p:spTgt spid="197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97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97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42" grpId="0" autoUpdateAnimBg="0"/>
      <p:bldP spid="197643" grpId="0" autoUpdateAnimBg="0"/>
      <p:bldP spid="197657" grpId="0" autoUpdateAnimBg="0"/>
      <p:bldP spid="197658" grpId="0" autoUpdateAnimBg="0"/>
      <p:bldP spid="197659" grpId="0" autoUpdateAnimBg="0"/>
      <p:bldP spid="197660" grpId="0" autoUpdateAnimBg="0"/>
      <p:bldP spid="197661" grpId="0" autoUpdateAnimBg="0"/>
      <p:bldP spid="197662" grpId="0" autoUpdateAnimBg="0"/>
      <p:bldP spid="197663" grpId="0" autoUpdateAnimBg="0"/>
      <p:bldP spid="197664" grpId="0" autoUpdateAnimBg="0"/>
      <p:bldP spid="197665" grpId="0" autoUpdateAnimBg="0"/>
      <p:bldP spid="197666" grpId="0" autoUpdateAnimBg="0"/>
      <p:bldP spid="197667" grpId="0" autoUpdateAnimBg="0"/>
      <p:bldP spid="197668" grpId="0" autoUpdateAnimBg="0"/>
      <p:bldP spid="197669" grpId="0" autoUpdateAnimBg="0"/>
      <p:bldP spid="197670" grpId="0" autoUpdateAnimBg="0"/>
      <p:bldP spid="197671" grpId="0" autoUpdateAnimBg="0"/>
      <p:bldP spid="197672" grpId="0" autoUpdateAnimBg="0"/>
      <p:bldP spid="197673" grpId="0" autoUpdateAnimBg="0"/>
      <p:bldP spid="197674" grpId="0" autoUpdateAnimBg="0"/>
      <p:bldP spid="197675" grpId="0" autoUpdateAnimBg="0"/>
      <p:bldP spid="197676" grpId="0" autoUpdateAnimBg="0"/>
      <p:bldP spid="197677" grpId="0" autoUpdateAnimBg="0"/>
      <p:bldP spid="197678" grpId="0" autoUpdateAnimBg="0"/>
      <p:bldP spid="197679" grpId="0" autoUpdateAnimBg="0"/>
      <p:bldP spid="197680" grpId="0" autoUpdateAnimBg="0"/>
      <p:bldP spid="197681" grpId="0" autoUpdateAnimBg="0"/>
      <p:bldP spid="197682" grpId="0" autoUpdateAnimBg="0"/>
      <p:bldP spid="197685" grpId="0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Line 2"/>
          <p:cNvSpPr>
            <a:spLocks noChangeShapeType="1"/>
          </p:cNvSpPr>
          <p:nvPr/>
        </p:nvSpPr>
        <p:spPr bwMode="auto">
          <a:xfrm>
            <a:off x="2819400" y="30670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Oval 3"/>
          <p:cNvSpPr>
            <a:spLocks noChangeArrowheads="1"/>
          </p:cNvSpPr>
          <p:nvPr/>
        </p:nvSpPr>
        <p:spPr bwMode="auto">
          <a:xfrm>
            <a:off x="2735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auto">
          <a:xfrm>
            <a:off x="2743200" y="29908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1752600" y="30670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2819400" y="4976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1" name="Oval 7"/>
          <p:cNvSpPr>
            <a:spLocks noChangeArrowheads="1"/>
          </p:cNvSpPr>
          <p:nvPr/>
        </p:nvSpPr>
        <p:spPr bwMode="auto">
          <a:xfrm>
            <a:off x="2735263" y="5857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72" name="Oval 8"/>
          <p:cNvSpPr>
            <a:spLocks noChangeArrowheads="1"/>
          </p:cNvSpPr>
          <p:nvPr/>
        </p:nvSpPr>
        <p:spPr bwMode="auto">
          <a:xfrm>
            <a:off x="2743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73" name="Line 9"/>
          <p:cNvSpPr>
            <a:spLocks noChangeShapeType="1"/>
          </p:cNvSpPr>
          <p:nvPr/>
        </p:nvSpPr>
        <p:spPr bwMode="auto">
          <a:xfrm flipV="1">
            <a:off x="1752600" y="49958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4" name="Line 10"/>
          <p:cNvSpPr>
            <a:spLocks noChangeShapeType="1"/>
          </p:cNvSpPr>
          <p:nvPr/>
        </p:nvSpPr>
        <p:spPr bwMode="auto">
          <a:xfrm flipV="1">
            <a:off x="1752600" y="40036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5" name="Line 11"/>
          <p:cNvSpPr>
            <a:spLocks noChangeShapeType="1"/>
          </p:cNvSpPr>
          <p:nvPr/>
        </p:nvSpPr>
        <p:spPr bwMode="auto">
          <a:xfrm flipV="1">
            <a:off x="1752600" y="59245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6" name="Line 12"/>
          <p:cNvSpPr>
            <a:spLocks noChangeShapeType="1"/>
          </p:cNvSpPr>
          <p:nvPr/>
        </p:nvSpPr>
        <p:spPr bwMode="auto">
          <a:xfrm>
            <a:off x="6248400" y="3071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77" name="Oval 13"/>
          <p:cNvSpPr>
            <a:spLocks noChangeArrowheads="1"/>
          </p:cNvSpPr>
          <p:nvPr/>
        </p:nvSpPr>
        <p:spPr bwMode="auto">
          <a:xfrm>
            <a:off x="6164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78" name="Oval 14"/>
          <p:cNvSpPr>
            <a:spLocks noChangeArrowheads="1"/>
          </p:cNvSpPr>
          <p:nvPr/>
        </p:nvSpPr>
        <p:spPr bwMode="auto">
          <a:xfrm>
            <a:off x="61722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248400" y="49815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0" name="Oval 16"/>
          <p:cNvSpPr>
            <a:spLocks noChangeArrowheads="1"/>
          </p:cNvSpPr>
          <p:nvPr/>
        </p:nvSpPr>
        <p:spPr bwMode="auto">
          <a:xfrm>
            <a:off x="61642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81" name="Oval 17"/>
          <p:cNvSpPr>
            <a:spLocks noChangeArrowheads="1"/>
          </p:cNvSpPr>
          <p:nvPr/>
        </p:nvSpPr>
        <p:spPr bwMode="auto">
          <a:xfrm>
            <a:off x="6172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82" name="Line 18"/>
          <p:cNvSpPr>
            <a:spLocks noChangeShapeType="1"/>
          </p:cNvSpPr>
          <p:nvPr/>
        </p:nvSpPr>
        <p:spPr bwMode="auto">
          <a:xfrm>
            <a:off x="4267200" y="30718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>
            <a:off x="41910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>
            <a:off x="41830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>
            <a:off x="4953000" y="49196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86" name="Oval 22"/>
          <p:cNvSpPr>
            <a:spLocks noChangeArrowheads="1"/>
          </p:cNvSpPr>
          <p:nvPr/>
        </p:nvSpPr>
        <p:spPr bwMode="auto">
          <a:xfrm>
            <a:off x="4953000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2487" name="Line 23"/>
          <p:cNvSpPr>
            <a:spLocks noChangeShapeType="1"/>
          </p:cNvSpPr>
          <p:nvPr/>
        </p:nvSpPr>
        <p:spPr bwMode="auto">
          <a:xfrm>
            <a:off x="5040313" y="398462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935163" y="2713038"/>
            <a:ext cx="325437" cy="3230562"/>
            <a:chOff x="960" y="1597"/>
            <a:chExt cx="205" cy="2035"/>
          </a:xfrm>
        </p:grpSpPr>
        <p:sp>
          <p:nvSpPr>
            <p:cNvPr id="62507" name="Text Box 25"/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62508" name="Text Box 26"/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62509" name="Text Box 27"/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62510" name="Text Box 28"/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173413" y="2713038"/>
            <a:ext cx="325437" cy="3230562"/>
            <a:chOff x="1740" y="1597"/>
            <a:chExt cx="205" cy="2035"/>
          </a:xfrm>
        </p:grpSpPr>
        <p:sp>
          <p:nvSpPr>
            <p:cNvPr id="62503" name="Text Box 30"/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504" name="Text Box 31"/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505" name="Text Box 32"/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506" name="Text Box 33"/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535613" y="2713038"/>
            <a:ext cx="325437" cy="3230562"/>
            <a:chOff x="3132" y="1597"/>
            <a:chExt cx="205" cy="2035"/>
          </a:xfrm>
        </p:grpSpPr>
        <p:sp>
          <p:nvSpPr>
            <p:cNvPr id="62499" name="Text Box 35"/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500" name="Text Box 36"/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501" name="Text Box 37"/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502" name="Text Box 38"/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907213" y="2713038"/>
            <a:ext cx="325437" cy="3230562"/>
            <a:chOff x="3984" y="1597"/>
            <a:chExt cx="205" cy="2035"/>
          </a:xfrm>
        </p:grpSpPr>
        <p:sp>
          <p:nvSpPr>
            <p:cNvPr id="62495" name="Text Box 40"/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496" name="Text Box 41"/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497" name="Text Box 42"/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2498" name="Text Box 43"/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sp>
        <p:nvSpPr>
          <p:cNvPr id="198700" name="Text Box 44"/>
          <p:cNvSpPr txBox="1">
            <a:spLocks noChangeArrowheads="1"/>
          </p:cNvSpPr>
          <p:nvPr/>
        </p:nvSpPr>
        <p:spPr bwMode="auto">
          <a:xfrm>
            <a:off x="7620000" y="4038600"/>
            <a:ext cx="137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accent1"/>
                </a:solidFill>
              </a:rPr>
              <a:t>step sequence</a:t>
            </a:r>
          </a:p>
        </p:txBody>
      </p:sp>
      <p:sp>
        <p:nvSpPr>
          <p:cNvPr id="62493" name="Rectangle 45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4400">
                <a:solidFill>
                  <a:schemeClr val="tx2"/>
                </a:solidFill>
              </a:rPr>
              <a:t>Counting Network</a:t>
            </a:r>
          </a:p>
        </p:txBody>
      </p:sp>
      <p:sp>
        <p:nvSpPr>
          <p:cNvPr id="62494" name="Rectangle 46"/>
          <p:cNvSpPr>
            <a:spLocks noChangeArrowheads="1"/>
          </p:cNvSpPr>
          <p:nvPr/>
        </p:nvSpPr>
        <p:spPr bwMode="auto">
          <a:xfrm>
            <a:off x="304800" y="1905000"/>
            <a:ext cx="830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sz="2400" i="1">
                <a:solidFill>
                  <a:schemeClr val="accent1"/>
                </a:solidFill>
              </a:rPr>
              <a:t>Execution trace</a:t>
            </a:r>
            <a:r>
              <a:rPr lang="en-US" sz="2400"/>
              <a:t>: token counts on all wires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8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8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700" grpId="0" autoUpdateAnimBg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Counting Network</a:t>
            </a:r>
          </a:p>
        </p:txBody>
      </p:sp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1839913" y="3070225"/>
            <a:ext cx="2057400" cy="3406775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1373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71842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V="1">
            <a:off x="3897313" y="35687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V="1">
            <a:off x="3897313" y="43434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 flipV="1">
            <a:off x="3897313" y="5181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 flipV="1">
            <a:off x="3897313" y="5943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 flipV="1">
            <a:off x="1458913" y="35687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347788" y="1768475"/>
            <a:ext cx="6459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Tokens are assigned value based on the output wire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u="sng">
                <a:solidFill>
                  <a:schemeClr val="tx2"/>
                </a:solidFill>
              </a:rPr>
              <a:t>number</a:t>
            </a:r>
            <a:r>
              <a:rPr lang="en-US" sz="2400"/>
              <a:t>.</a:t>
            </a:r>
            <a:endParaRPr lang="en-US" sz="2400" i="1"/>
          </a:p>
        </p:txBody>
      </p:sp>
      <p:sp>
        <p:nvSpPr>
          <p:cNvPr id="199690" name="Text Box 10"/>
          <p:cNvSpPr txBox="1">
            <a:spLocks noChangeArrowheads="1"/>
          </p:cNvSpPr>
          <p:nvPr/>
        </p:nvSpPr>
        <p:spPr bwMode="auto">
          <a:xfrm>
            <a:off x="4648200" y="5410200"/>
            <a:ext cx="187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1, 5, 9, 13, . . .</a:t>
            </a:r>
          </a:p>
        </p:txBody>
      </p:sp>
      <p:sp>
        <p:nvSpPr>
          <p:cNvPr id="199691" name="Text Box 11"/>
          <p:cNvSpPr txBox="1">
            <a:spLocks noChangeArrowheads="1"/>
          </p:cNvSpPr>
          <p:nvPr/>
        </p:nvSpPr>
        <p:spPr bwMode="auto">
          <a:xfrm>
            <a:off x="4648200" y="457200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2, 6, 10, 14, . . .</a:t>
            </a:r>
          </a:p>
        </p:txBody>
      </p:sp>
      <p:sp>
        <p:nvSpPr>
          <p:cNvPr id="199692" name="Text Box 12"/>
          <p:cNvSpPr txBox="1">
            <a:spLocks noChangeArrowheads="1"/>
          </p:cNvSpPr>
          <p:nvPr/>
        </p:nvSpPr>
        <p:spPr bwMode="auto">
          <a:xfrm>
            <a:off x="4613275" y="381000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3, 7, 11, 15, . . .</a:t>
            </a:r>
          </a:p>
        </p:txBody>
      </p:sp>
      <p:sp>
        <p:nvSpPr>
          <p:cNvPr id="199693" name="Text Box 13"/>
          <p:cNvSpPr txBox="1">
            <a:spLocks noChangeArrowheads="1"/>
          </p:cNvSpPr>
          <p:nvPr/>
        </p:nvSpPr>
        <p:spPr bwMode="auto">
          <a:xfrm>
            <a:off x="4613275" y="297180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4, 8, 12, 16, . . .</a:t>
            </a:r>
          </a:p>
        </p:txBody>
      </p:sp>
      <p:sp>
        <p:nvSpPr>
          <p:cNvPr id="63502" name="Oval 14"/>
          <p:cNvSpPr>
            <a:spLocks noChangeArrowheads="1"/>
          </p:cNvSpPr>
          <p:nvPr/>
        </p:nvSpPr>
        <p:spPr bwMode="auto">
          <a:xfrm>
            <a:off x="2235200" y="4267200"/>
            <a:ext cx="1295400" cy="914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/>
              <a:t>Counting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000"/>
              <a:t>Network</a:t>
            </a:r>
            <a:endParaRPr lang="en-US" sz="240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81800" y="3870325"/>
            <a:ext cx="2209800" cy="1158875"/>
            <a:chOff x="4272" y="2438"/>
            <a:chExt cx="1392" cy="730"/>
          </a:xfrm>
        </p:grpSpPr>
        <p:sp>
          <p:nvSpPr>
            <p:cNvPr id="63507" name="Text Box 16"/>
            <p:cNvSpPr txBox="1">
              <a:spLocks noChangeArrowheads="1"/>
            </p:cNvSpPr>
            <p:nvPr/>
          </p:nvSpPr>
          <p:spPr bwMode="auto">
            <a:xfrm>
              <a:off x="4272" y="2726"/>
              <a:ext cx="139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sz="2000"/>
                <a:t> High throughput</a:t>
              </a:r>
            </a:p>
            <a:p>
              <a:pPr>
                <a:spcBef>
                  <a:spcPct val="0"/>
                </a:spcBef>
              </a:pPr>
              <a:r>
                <a:rPr lang="en-US" sz="2000"/>
                <a:t> Low contention</a:t>
              </a:r>
            </a:p>
          </p:txBody>
        </p:sp>
        <p:sp>
          <p:nvSpPr>
            <p:cNvPr id="63508" name="Text Box 17"/>
            <p:cNvSpPr txBox="1">
              <a:spLocks noChangeArrowheads="1"/>
            </p:cNvSpPr>
            <p:nvPr/>
          </p:nvSpPr>
          <p:spPr bwMode="auto">
            <a:xfrm>
              <a:off x="4317" y="2438"/>
              <a:ext cx="10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>
                  <a:solidFill>
                    <a:schemeClr val="accent1"/>
                  </a:solidFill>
                </a:rPr>
                <a:t>Advantages</a:t>
              </a:r>
            </a:p>
          </p:txBody>
        </p:sp>
      </p:grpSp>
      <p:sp>
        <p:nvSpPr>
          <p:cNvPr id="63504" name="Line 18"/>
          <p:cNvSpPr>
            <a:spLocks noChangeShapeType="1"/>
          </p:cNvSpPr>
          <p:nvPr/>
        </p:nvSpPr>
        <p:spPr bwMode="auto">
          <a:xfrm flipV="1">
            <a:off x="1458913" y="4343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9"/>
          <p:cNvSpPr>
            <a:spLocks noChangeShapeType="1"/>
          </p:cNvSpPr>
          <p:nvPr/>
        </p:nvSpPr>
        <p:spPr bwMode="auto">
          <a:xfrm flipV="1">
            <a:off x="1458913" y="5181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6" name="Line 20"/>
          <p:cNvSpPr>
            <a:spLocks noChangeShapeType="1"/>
          </p:cNvSpPr>
          <p:nvPr/>
        </p:nvSpPr>
        <p:spPr bwMode="auto">
          <a:xfrm flipV="1">
            <a:off x="1458913" y="594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9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9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90" grpId="0" autoUpdateAnimBg="0"/>
      <p:bldP spid="199691" grpId="0" autoUpdateAnimBg="0"/>
      <p:bldP spid="199692" grpId="0" autoUpdateAnimBg="0"/>
      <p:bldP spid="199693" grpId="0" autoUpdateAnimBg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Batcher Counting Network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685800" y="3413125"/>
            <a:ext cx="8032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n </a:t>
            </a:r>
            <a:r>
              <a:rPr lang="en-US" sz="2000">
                <a:solidFill>
                  <a:srgbClr val="006600"/>
                </a:solidFill>
              </a:rPr>
              <a:t>= 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inputs</a:t>
            </a:r>
            <a:endParaRPr lang="en-US">
              <a:solidFill>
                <a:srgbClr val="006600"/>
              </a:solidFill>
            </a:endParaRPr>
          </a:p>
        </p:txBody>
      </p:sp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1184275" y="5791200"/>
            <a:ext cx="7375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Batcher </a:t>
            </a:r>
            <a:r>
              <a:rPr lang="en-US" sz="2400">
                <a:solidFill>
                  <a:schemeClr val="tx2"/>
                </a:solidFill>
              </a:rPr>
              <a:t>sorting </a:t>
            </a:r>
            <a:r>
              <a:rPr lang="en-US" sz="2400"/>
              <a:t>network also works as a </a:t>
            </a:r>
            <a:r>
              <a:rPr lang="en-US" sz="2400">
                <a:solidFill>
                  <a:schemeClr val="tx2"/>
                </a:solidFill>
              </a:rPr>
              <a:t>counting</a:t>
            </a:r>
            <a:r>
              <a:rPr lang="en-US" sz="2400"/>
              <a:t> network!</a:t>
            </a:r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>
            <a:off x="2971800" y="24130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8" name="Oval 6"/>
          <p:cNvSpPr>
            <a:spLocks noChangeArrowheads="1"/>
          </p:cNvSpPr>
          <p:nvPr/>
        </p:nvSpPr>
        <p:spPr bwMode="auto">
          <a:xfrm>
            <a:off x="2887663" y="32718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19" name="Oval 7"/>
          <p:cNvSpPr>
            <a:spLocks noChangeArrowheads="1"/>
          </p:cNvSpPr>
          <p:nvPr/>
        </p:nvSpPr>
        <p:spPr bwMode="auto">
          <a:xfrm>
            <a:off x="2895600" y="2336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20" name="Line 8"/>
          <p:cNvSpPr>
            <a:spLocks noChangeShapeType="1"/>
          </p:cNvSpPr>
          <p:nvPr/>
        </p:nvSpPr>
        <p:spPr bwMode="auto">
          <a:xfrm flipV="1">
            <a:off x="1905000" y="24130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>
            <a:off x="2971800" y="43227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10"/>
          <p:cNvSpPr>
            <a:spLocks noChangeArrowheads="1"/>
          </p:cNvSpPr>
          <p:nvPr/>
        </p:nvSpPr>
        <p:spPr bwMode="auto">
          <a:xfrm>
            <a:off x="2887663" y="51927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23" name="Oval 11"/>
          <p:cNvSpPr>
            <a:spLocks noChangeArrowheads="1"/>
          </p:cNvSpPr>
          <p:nvPr/>
        </p:nvSpPr>
        <p:spPr bwMode="auto">
          <a:xfrm>
            <a:off x="2895600" y="42640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24" name="Line 12"/>
          <p:cNvSpPr>
            <a:spLocks noChangeShapeType="1"/>
          </p:cNvSpPr>
          <p:nvPr/>
        </p:nvSpPr>
        <p:spPr bwMode="auto">
          <a:xfrm flipV="1">
            <a:off x="1905000" y="434181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3"/>
          <p:cNvSpPr>
            <a:spLocks noChangeShapeType="1"/>
          </p:cNvSpPr>
          <p:nvPr/>
        </p:nvSpPr>
        <p:spPr bwMode="auto">
          <a:xfrm flipV="1">
            <a:off x="1905000" y="334962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V="1">
            <a:off x="1905000" y="52705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7" name="Line 15"/>
          <p:cNvSpPr>
            <a:spLocks noChangeShapeType="1"/>
          </p:cNvSpPr>
          <p:nvPr/>
        </p:nvSpPr>
        <p:spPr bwMode="auto">
          <a:xfrm>
            <a:off x="6400800" y="24177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Oval 16"/>
          <p:cNvSpPr>
            <a:spLocks noChangeArrowheads="1"/>
          </p:cNvSpPr>
          <p:nvPr/>
        </p:nvSpPr>
        <p:spPr bwMode="auto">
          <a:xfrm>
            <a:off x="6316663" y="32718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29" name="Oval 17"/>
          <p:cNvSpPr>
            <a:spLocks noChangeArrowheads="1"/>
          </p:cNvSpPr>
          <p:nvPr/>
        </p:nvSpPr>
        <p:spPr bwMode="auto">
          <a:xfrm>
            <a:off x="6324600" y="23415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30" name="Line 18"/>
          <p:cNvSpPr>
            <a:spLocks noChangeShapeType="1"/>
          </p:cNvSpPr>
          <p:nvPr/>
        </p:nvSpPr>
        <p:spPr bwMode="auto">
          <a:xfrm>
            <a:off x="6400800" y="43275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Oval 19"/>
          <p:cNvSpPr>
            <a:spLocks noChangeArrowheads="1"/>
          </p:cNvSpPr>
          <p:nvPr/>
        </p:nvSpPr>
        <p:spPr bwMode="auto">
          <a:xfrm>
            <a:off x="6316663" y="5197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32" name="Oval 20"/>
          <p:cNvSpPr>
            <a:spLocks noChangeArrowheads="1"/>
          </p:cNvSpPr>
          <p:nvPr/>
        </p:nvSpPr>
        <p:spPr bwMode="auto">
          <a:xfrm>
            <a:off x="6324600" y="42640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33" name="Line 21"/>
          <p:cNvSpPr>
            <a:spLocks noChangeShapeType="1"/>
          </p:cNvSpPr>
          <p:nvPr/>
        </p:nvSpPr>
        <p:spPr bwMode="auto">
          <a:xfrm>
            <a:off x="4419600" y="241776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34" name="Oval 22"/>
          <p:cNvSpPr>
            <a:spLocks noChangeArrowheads="1"/>
          </p:cNvSpPr>
          <p:nvPr/>
        </p:nvSpPr>
        <p:spPr bwMode="auto">
          <a:xfrm>
            <a:off x="4343400" y="23415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35" name="Oval 23"/>
          <p:cNvSpPr>
            <a:spLocks noChangeArrowheads="1"/>
          </p:cNvSpPr>
          <p:nvPr/>
        </p:nvSpPr>
        <p:spPr bwMode="auto">
          <a:xfrm>
            <a:off x="4335463" y="5197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36" name="Oval 24"/>
          <p:cNvSpPr>
            <a:spLocks noChangeArrowheads="1"/>
          </p:cNvSpPr>
          <p:nvPr/>
        </p:nvSpPr>
        <p:spPr bwMode="auto">
          <a:xfrm>
            <a:off x="5105400" y="426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37" name="Oval 25"/>
          <p:cNvSpPr>
            <a:spLocks noChangeArrowheads="1"/>
          </p:cNvSpPr>
          <p:nvPr/>
        </p:nvSpPr>
        <p:spPr bwMode="auto">
          <a:xfrm>
            <a:off x="5105400" y="32718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64538" name="Line 26"/>
          <p:cNvSpPr>
            <a:spLocks noChangeShapeType="1"/>
          </p:cNvSpPr>
          <p:nvPr/>
        </p:nvSpPr>
        <p:spPr bwMode="auto">
          <a:xfrm>
            <a:off x="5192713" y="33305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884363" y="2057400"/>
            <a:ext cx="325437" cy="3230563"/>
            <a:chOff x="960" y="1597"/>
            <a:chExt cx="205" cy="2035"/>
          </a:xfrm>
        </p:grpSpPr>
        <p:sp>
          <p:nvSpPr>
            <p:cNvPr id="64555" name="Text Box 28"/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64556" name="Text Box 29"/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64557" name="Text Box 30"/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64558" name="Text Box 31"/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122613" y="2057400"/>
            <a:ext cx="325437" cy="3230563"/>
            <a:chOff x="1740" y="1597"/>
            <a:chExt cx="205" cy="2035"/>
          </a:xfrm>
        </p:grpSpPr>
        <p:sp>
          <p:nvSpPr>
            <p:cNvPr id="64551" name="Text Box 33"/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52" name="Text Box 34"/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53" name="Text Box 35"/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54" name="Text Box 36"/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5332413" y="2057400"/>
            <a:ext cx="325437" cy="3230563"/>
            <a:chOff x="3132" y="1597"/>
            <a:chExt cx="205" cy="2035"/>
          </a:xfrm>
        </p:grpSpPr>
        <p:sp>
          <p:nvSpPr>
            <p:cNvPr id="64547" name="Text Box 38"/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48" name="Text Box 39"/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49" name="Text Box 40"/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50" name="Text Box 41"/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6684963" y="2057400"/>
            <a:ext cx="325437" cy="3230563"/>
            <a:chOff x="3984" y="1597"/>
            <a:chExt cx="205" cy="2035"/>
          </a:xfrm>
        </p:grpSpPr>
        <p:sp>
          <p:nvSpPr>
            <p:cNvPr id="64543" name="Text Box 43"/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44" name="Text Box 44"/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45" name="Text Box 45"/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64546" name="Text Box 46"/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0" grpId="0" autoUpdateAnimBg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Lemma 1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066800" y="2133600"/>
            <a:ext cx="695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Any subsequence of a step sequence is a step sequence.</a:t>
            </a:r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3200400" y="3276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3200400" y="3657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3200400" y="4038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3200400" y="4419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3200400" y="4800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1737" name="Text Box 9"/>
          <p:cNvSpPr txBox="1">
            <a:spLocks noChangeArrowheads="1"/>
          </p:cNvSpPr>
          <p:nvPr/>
        </p:nvSpPr>
        <p:spPr bwMode="auto">
          <a:xfrm>
            <a:off x="3200400" y="5181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1738" name="Text Box 10"/>
          <p:cNvSpPr txBox="1">
            <a:spLocks noChangeArrowheads="1"/>
          </p:cNvSpPr>
          <p:nvPr/>
        </p:nvSpPr>
        <p:spPr bwMode="auto">
          <a:xfrm>
            <a:off x="3200400" y="5562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1739" name="Text Box 11"/>
          <p:cNvSpPr txBox="1">
            <a:spLocks noChangeArrowheads="1"/>
          </p:cNvSpPr>
          <p:nvPr/>
        </p:nvSpPr>
        <p:spPr bwMode="auto">
          <a:xfrm>
            <a:off x="3200400" y="5943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1740" name="Text Box 12"/>
          <p:cNvSpPr txBox="1">
            <a:spLocks noChangeArrowheads="1"/>
          </p:cNvSpPr>
          <p:nvPr/>
        </p:nvSpPr>
        <p:spPr bwMode="auto">
          <a:xfrm>
            <a:off x="5195888" y="3276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1741" name="Text Box 13"/>
          <p:cNvSpPr txBox="1">
            <a:spLocks noChangeArrowheads="1"/>
          </p:cNvSpPr>
          <p:nvPr/>
        </p:nvSpPr>
        <p:spPr bwMode="auto">
          <a:xfrm>
            <a:off x="5195888" y="3657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1742" name="Text Box 14"/>
          <p:cNvSpPr txBox="1">
            <a:spLocks noChangeArrowheads="1"/>
          </p:cNvSpPr>
          <p:nvPr/>
        </p:nvSpPr>
        <p:spPr bwMode="auto">
          <a:xfrm>
            <a:off x="5195888" y="4038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1743" name="Text Box 15"/>
          <p:cNvSpPr txBox="1">
            <a:spLocks noChangeArrowheads="1"/>
          </p:cNvSpPr>
          <p:nvPr/>
        </p:nvSpPr>
        <p:spPr bwMode="auto">
          <a:xfrm>
            <a:off x="5195888" y="4419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1744" name="Text Box 16"/>
          <p:cNvSpPr txBox="1">
            <a:spLocks noChangeArrowheads="1"/>
          </p:cNvSpPr>
          <p:nvPr/>
        </p:nvSpPr>
        <p:spPr bwMode="auto">
          <a:xfrm>
            <a:off x="5195888" y="4800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581400" y="3505200"/>
            <a:ext cx="1600200" cy="2667000"/>
            <a:chOff x="2256" y="2016"/>
            <a:chExt cx="1008" cy="1680"/>
          </a:xfrm>
        </p:grpSpPr>
        <p:sp>
          <p:nvSpPr>
            <p:cNvPr id="65564" name="Line 18"/>
            <p:cNvSpPr>
              <a:spLocks noChangeShapeType="1"/>
            </p:cNvSpPr>
            <p:nvPr/>
          </p:nvSpPr>
          <p:spPr bwMode="auto">
            <a:xfrm>
              <a:off x="2256" y="2016"/>
              <a:ext cx="100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5565" name="Group 19"/>
            <p:cNvGrpSpPr>
              <a:grpSpLocks/>
            </p:cNvGrpSpPr>
            <p:nvPr/>
          </p:nvGrpSpPr>
          <p:grpSpPr bwMode="auto">
            <a:xfrm>
              <a:off x="2256" y="2256"/>
              <a:ext cx="1008" cy="240"/>
              <a:chOff x="2256" y="2256"/>
              <a:chExt cx="1008" cy="240"/>
            </a:xfrm>
          </p:grpSpPr>
          <p:sp>
            <p:nvSpPr>
              <p:cNvPr id="65578" name="Line 20"/>
              <p:cNvSpPr>
                <a:spLocks noChangeShapeType="1"/>
              </p:cNvSpPr>
              <p:nvPr/>
            </p:nvSpPr>
            <p:spPr bwMode="auto">
              <a:xfrm>
                <a:off x="2256" y="249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79" name="Line 21"/>
              <p:cNvSpPr>
                <a:spLocks noChangeShapeType="1"/>
              </p:cNvSpPr>
              <p:nvPr/>
            </p:nvSpPr>
            <p:spPr bwMode="auto">
              <a:xfrm flipV="1">
                <a:off x="2448" y="2256"/>
                <a:ext cx="624" cy="24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80" name="Line 22"/>
              <p:cNvSpPr>
                <a:spLocks noChangeShapeType="1"/>
              </p:cNvSpPr>
              <p:nvPr/>
            </p:nvSpPr>
            <p:spPr bwMode="auto">
              <a:xfrm>
                <a:off x="3072" y="225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66" name="Group 23"/>
            <p:cNvGrpSpPr>
              <a:grpSpLocks/>
            </p:cNvGrpSpPr>
            <p:nvPr/>
          </p:nvGrpSpPr>
          <p:grpSpPr bwMode="auto">
            <a:xfrm>
              <a:off x="2256" y="2496"/>
              <a:ext cx="1008" cy="480"/>
              <a:chOff x="2256" y="2496"/>
              <a:chExt cx="1008" cy="480"/>
            </a:xfrm>
          </p:grpSpPr>
          <p:sp>
            <p:nvSpPr>
              <p:cNvPr id="65575" name="Line 24"/>
              <p:cNvSpPr>
                <a:spLocks noChangeShapeType="1"/>
              </p:cNvSpPr>
              <p:nvPr/>
            </p:nvSpPr>
            <p:spPr bwMode="auto">
              <a:xfrm>
                <a:off x="2256" y="297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76" name="Line 25"/>
              <p:cNvSpPr>
                <a:spLocks noChangeShapeType="1"/>
              </p:cNvSpPr>
              <p:nvPr/>
            </p:nvSpPr>
            <p:spPr bwMode="auto">
              <a:xfrm>
                <a:off x="3072" y="249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77" name="Line 26"/>
              <p:cNvSpPr>
                <a:spLocks noChangeShapeType="1"/>
              </p:cNvSpPr>
              <p:nvPr/>
            </p:nvSpPr>
            <p:spPr bwMode="auto">
              <a:xfrm flipV="1">
                <a:off x="2448" y="2496"/>
                <a:ext cx="624" cy="48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67" name="Group 27"/>
            <p:cNvGrpSpPr>
              <a:grpSpLocks/>
            </p:cNvGrpSpPr>
            <p:nvPr/>
          </p:nvGrpSpPr>
          <p:grpSpPr bwMode="auto">
            <a:xfrm>
              <a:off x="2256" y="2976"/>
              <a:ext cx="1008" cy="720"/>
              <a:chOff x="2256" y="2976"/>
              <a:chExt cx="1008" cy="720"/>
            </a:xfrm>
          </p:grpSpPr>
          <p:sp>
            <p:nvSpPr>
              <p:cNvPr id="65572" name="Line 28"/>
              <p:cNvSpPr>
                <a:spLocks noChangeShapeType="1"/>
              </p:cNvSpPr>
              <p:nvPr/>
            </p:nvSpPr>
            <p:spPr bwMode="auto">
              <a:xfrm>
                <a:off x="2256" y="369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73" name="Line 29"/>
              <p:cNvSpPr>
                <a:spLocks noChangeShapeType="1"/>
              </p:cNvSpPr>
              <p:nvPr/>
            </p:nvSpPr>
            <p:spPr bwMode="auto">
              <a:xfrm>
                <a:off x="3072" y="297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74" name="Line 30"/>
              <p:cNvSpPr>
                <a:spLocks noChangeShapeType="1"/>
              </p:cNvSpPr>
              <p:nvPr/>
            </p:nvSpPr>
            <p:spPr bwMode="auto">
              <a:xfrm flipV="1">
                <a:off x="2448" y="2976"/>
                <a:ext cx="624" cy="72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568" name="Group 31"/>
            <p:cNvGrpSpPr>
              <a:grpSpLocks/>
            </p:cNvGrpSpPr>
            <p:nvPr/>
          </p:nvGrpSpPr>
          <p:grpSpPr bwMode="auto">
            <a:xfrm>
              <a:off x="2256" y="2736"/>
              <a:ext cx="1008" cy="480"/>
              <a:chOff x="2256" y="2736"/>
              <a:chExt cx="1008" cy="480"/>
            </a:xfrm>
          </p:grpSpPr>
          <p:sp>
            <p:nvSpPr>
              <p:cNvPr id="65569" name="Line 32"/>
              <p:cNvSpPr>
                <a:spLocks noChangeShapeType="1"/>
              </p:cNvSpPr>
              <p:nvPr/>
            </p:nvSpPr>
            <p:spPr bwMode="auto">
              <a:xfrm>
                <a:off x="2256" y="321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70" name="Line 33"/>
              <p:cNvSpPr>
                <a:spLocks noChangeShapeType="1"/>
              </p:cNvSpPr>
              <p:nvPr/>
            </p:nvSpPr>
            <p:spPr bwMode="auto">
              <a:xfrm>
                <a:off x="3072" y="273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571" name="Line 34"/>
              <p:cNvSpPr>
                <a:spLocks noChangeShapeType="1"/>
              </p:cNvSpPr>
              <p:nvPr/>
            </p:nvSpPr>
            <p:spPr bwMode="auto">
              <a:xfrm flipV="1">
                <a:off x="2448" y="2736"/>
                <a:ext cx="624" cy="48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5562600" y="3352800"/>
            <a:ext cx="1055688" cy="1828800"/>
            <a:chOff x="3504" y="2112"/>
            <a:chExt cx="665" cy="1152"/>
          </a:xfrm>
        </p:grpSpPr>
        <p:sp>
          <p:nvSpPr>
            <p:cNvPr id="65562" name="AutoShape 36"/>
            <p:cNvSpPr>
              <a:spLocks/>
            </p:cNvSpPr>
            <p:nvPr/>
          </p:nvSpPr>
          <p:spPr bwMode="auto">
            <a:xfrm>
              <a:off x="3504" y="2112"/>
              <a:ext cx="240" cy="1152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5563" name="Text Box 37"/>
            <p:cNvSpPr txBox="1">
              <a:spLocks noChangeArrowheads="1"/>
            </p:cNvSpPr>
            <p:nvPr/>
          </p:nvSpPr>
          <p:spPr bwMode="auto">
            <a:xfrm>
              <a:off x="3744" y="2496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2057400" y="3352800"/>
            <a:ext cx="1143000" cy="2971800"/>
            <a:chOff x="1296" y="2112"/>
            <a:chExt cx="720" cy="1872"/>
          </a:xfrm>
        </p:grpSpPr>
        <p:sp>
          <p:nvSpPr>
            <p:cNvPr id="65560" name="AutoShape 39"/>
            <p:cNvSpPr>
              <a:spLocks/>
            </p:cNvSpPr>
            <p:nvPr/>
          </p:nvSpPr>
          <p:spPr bwMode="auto">
            <a:xfrm flipH="1">
              <a:off x="1728" y="2112"/>
              <a:ext cx="288" cy="1872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5561" name="Text Box 40"/>
            <p:cNvSpPr txBox="1">
              <a:spLocks noChangeArrowheads="1"/>
            </p:cNvSpPr>
            <p:nvPr/>
          </p:nvSpPr>
          <p:spPr bwMode="auto">
            <a:xfrm flipH="1">
              <a:off x="1296" y="2880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sp>
        <p:nvSpPr>
          <p:cNvPr id="201769" name="Rectangle 41"/>
          <p:cNvSpPr>
            <a:spLocks noChangeArrowheads="1"/>
          </p:cNvSpPr>
          <p:nvPr/>
        </p:nvSpPr>
        <p:spPr bwMode="auto">
          <a:xfrm>
            <a:off x="990600" y="1828800"/>
            <a:ext cx="71628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01770" name="Rectangle 42"/>
          <p:cNvSpPr>
            <a:spLocks noChangeArrowheads="1"/>
          </p:cNvSpPr>
          <p:nvPr/>
        </p:nvSpPr>
        <p:spPr bwMode="auto">
          <a:xfrm>
            <a:off x="1066800" y="2819400"/>
            <a:ext cx="70866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01771" name="Rectangle 43"/>
          <p:cNvSpPr>
            <a:spLocks noChangeArrowheads="1"/>
          </p:cNvSpPr>
          <p:nvPr/>
        </p:nvSpPr>
        <p:spPr bwMode="auto">
          <a:xfrm>
            <a:off x="990600" y="1828800"/>
            <a:ext cx="76200" cy="1066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01772" name="Rectangle 44"/>
          <p:cNvSpPr>
            <a:spLocks noChangeArrowheads="1"/>
          </p:cNvSpPr>
          <p:nvPr/>
        </p:nvSpPr>
        <p:spPr bwMode="auto">
          <a:xfrm>
            <a:off x="8077200" y="1828800"/>
            <a:ext cx="76200" cy="1066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1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1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1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1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1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1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1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1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autoUpdateAnimBg="0"/>
      <p:bldP spid="201733" grpId="0" autoUpdateAnimBg="0"/>
      <p:bldP spid="201734" grpId="0" autoUpdateAnimBg="0"/>
      <p:bldP spid="201735" grpId="0" autoUpdateAnimBg="0"/>
      <p:bldP spid="201736" grpId="0" autoUpdateAnimBg="0"/>
      <p:bldP spid="201737" grpId="0" autoUpdateAnimBg="0"/>
      <p:bldP spid="201738" grpId="0" autoUpdateAnimBg="0"/>
      <p:bldP spid="201739" grpId="0" autoUpdateAnimBg="0"/>
      <p:bldP spid="201740" grpId="0" autoUpdateAnimBg="0"/>
      <p:bldP spid="201741" grpId="0" autoUpdateAnimBg="0"/>
      <p:bldP spid="201742" grpId="0" autoUpdateAnimBg="0"/>
      <p:bldP spid="201743" grpId="0" autoUpdateAnimBg="0"/>
      <p:bldP spid="201744" grpId="0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Lemma 2</a:t>
            </a: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1665288" y="3124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1665288" y="3505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1665288" y="3886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2758" name="Text Box 6"/>
          <p:cNvSpPr txBox="1">
            <a:spLocks noChangeArrowheads="1"/>
          </p:cNvSpPr>
          <p:nvPr/>
        </p:nvSpPr>
        <p:spPr bwMode="auto">
          <a:xfrm>
            <a:off x="1665288" y="4267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59" name="Text Box 7"/>
          <p:cNvSpPr txBox="1">
            <a:spLocks noChangeArrowheads="1"/>
          </p:cNvSpPr>
          <p:nvPr/>
        </p:nvSpPr>
        <p:spPr bwMode="auto">
          <a:xfrm>
            <a:off x="1665288" y="4648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60" name="Text Box 8"/>
          <p:cNvSpPr txBox="1">
            <a:spLocks noChangeArrowheads="1"/>
          </p:cNvSpPr>
          <p:nvPr/>
        </p:nvSpPr>
        <p:spPr bwMode="auto">
          <a:xfrm>
            <a:off x="1665288" y="5029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61" name="Text Box 9"/>
          <p:cNvSpPr txBox="1">
            <a:spLocks noChangeArrowheads="1"/>
          </p:cNvSpPr>
          <p:nvPr/>
        </p:nvSpPr>
        <p:spPr bwMode="auto">
          <a:xfrm>
            <a:off x="1665288" y="5410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62" name="Text Box 10"/>
          <p:cNvSpPr txBox="1">
            <a:spLocks noChangeArrowheads="1"/>
          </p:cNvSpPr>
          <p:nvPr/>
        </p:nvSpPr>
        <p:spPr bwMode="auto">
          <a:xfrm>
            <a:off x="1665288" y="5791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63" name="Text Box 11"/>
          <p:cNvSpPr txBox="1">
            <a:spLocks noChangeArrowheads="1"/>
          </p:cNvSpPr>
          <p:nvPr/>
        </p:nvSpPr>
        <p:spPr bwMode="auto">
          <a:xfrm>
            <a:off x="3279775" y="3124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2764" name="Text Box 12"/>
          <p:cNvSpPr txBox="1">
            <a:spLocks noChangeArrowheads="1"/>
          </p:cNvSpPr>
          <p:nvPr/>
        </p:nvSpPr>
        <p:spPr bwMode="auto">
          <a:xfrm>
            <a:off x="3279775" y="3886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2765" name="Text Box 13"/>
          <p:cNvSpPr txBox="1">
            <a:spLocks noChangeArrowheads="1"/>
          </p:cNvSpPr>
          <p:nvPr/>
        </p:nvSpPr>
        <p:spPr bwMode="auto">
          <a:xfrm>
            <a:off x="3279775" y="4648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046288" y="3352800"/>
            <a:ext cx="1219200" cy="2286000"/>
            <a:chOff x="1872" y="2352"/>
            <a:chExt cx="768" cy="1440"/>
          </a:xfrm>
        </p:grpSpPr>
        <p:sp>
          <p:nvSpPr>
            <p:cNvPr id="66597" name="Line 15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8" name="Line 16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9" name="Line 17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00" name="Line 18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771" name="Text Box 19"/>
          <p:cNvSpPr txBox="1">
            <a:spLocks noChangeArrowheads="1"/>
          </p:cNvSpPr>
          <p:nvPr/>
        </p:nvSpPr>
        <p:spPr bwMode="auto">
          <a:xfrm>
            <a:off x="3279775" y="5410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72" name="Text Box 20"/>
          <p:cNvSpPr txBox="1">
            <a:spLocks noChangeArrowheads="1"/>
          </p:cNvSpPr>
          <p:nvPr/>
        </p:nvSpPr>
        <p:spPr bwMode="auto">
          <a:xfrm>
            <a:off x="3160713" y="6248400"/>
            <a:ext cx="649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even</a:t>
            </a:r>
          </a:p>
        </p:txBody>
      </p:sp>
      <p:sp>
        <p:nvSpPr>
          <p:cNvPr id="202773" name="Text Box 21"/>
          <p:cNvSpPr txBox="1">
            <a:spLocks noChangeArrowheads="1"/>
          </p:cNvSpPr>
          <p:nvPr/>
        </p:nvSpPr>
        <p:spPr bwMode="auto">
          <a:xfrm>
            <a:off x="4651375" y="3505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202774" name="Text Box 22"/>
          <p:cNvSpPr txBox="1">
            <a:spLocks noChangeArrowheads="1"/>
          </p:cNvSpPr>
          <p:nvPr/>
        </p:nvSpPr>
        <p:spPr bwMode="auto">
          <a:xfrm>
            <a:off x="4651375" y="4267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75" name="Text Box 23"/>
          <p:cNvSpPr txBox="1">
            <a:spLocks noChangeArrowheads="1"/>
          </p:cNvSpPr>
          <p:nvPr/>
        </p:nvSpPr>
        <p:spPr bwMode="auto">
          <a:xfrm>
            <a:off x="4651375" y="5029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417888" y="3733800"/>
            <a:ext cx="1219200" cy="2286000"/>
            <a:chOff x="2736" y="2592"/>
            <a:chExt cx="768" cy="1440"/>
          </a:xfrm>
        </p:grpSpPr>
        <p:sp>
          <p:nvSpPr>
            <p:cNvPr id="66593" name="Line 25"/>
            <p:cNvSpPr>
              <a:spLocks noChangeShapeType="1"/>
            </p:cNvSpPr>
            <p:nvPr/>
          </p:nvSpPr>
          <p:spPr bwMode="auto">
            <a:xfrm>
              <a:off x="2736" y="25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4" name="Line 26"/>
            <p:cNvSpPr>
              <a:spLocks noChangeShapeType="1"/>
            </p:cNvSpPr>
            <p:nvPr/>
          </p:nvSpPr>
          <p:spPr bwMode="auto">
            <a:xfrm>
              <a:off x="2736" y="307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5" name="Line 27"/>
            <p:cNvSpPr>
              <a:spLocks noChangeShapeType="1"/>
            </p:cNvSpPr>
            <p:nvPr/>
          </p:nvSpPr>
          <p:spPr bwMode="auto">
            <a:xfrm>
              <a:off x="2736" y="35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6" name="Line 28"/>
            <p:cNvSpPr>
              <a:spLocks noChangeShapeType="1"/>
            </p:cNvSpPr>
            <p:nvPr/>
          </p:nvSpPr>
          <p:spPr bwMode="auto">
            <a:xfrm>
              <a:off x="2736" y="40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4651375" y="5791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4</a:t>
            </a: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4540250" y="62484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odd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533400" y="3200400"/>
            <a:ext cx="1208088" cy="2971800"/>
            <a:chOff x="1303" y="1680"/>
            <a:chExt cx="761" cy="1872"/>
          </a:xfrm>
        </p:grpSpPr>
        <p:sp>
          <p:nvSpPr>
            <p:cNvPr id="66591" name="AutoShape 32"/>
            <p:cNvSpPr>
              <a:spLocks/>
            </p:cNvSpPr>
            <p:nvPr/>
          </p:nvSpPr>
          <p:spPr bwMode="auto">
            <a:xfrm flipH="1">
              <a:off x="1776" y="1680"/>
              <a:ext cx="288" cy="1872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6592" name="Text Box 33"/>
            <p:cNvSpPr txBox="1">
              <a:spLocks noChangeArrowheads="1"/>
            </p:cNvSpPr>
            <p:nvPr/>
          </p:nvSpPr>
          <p:spPr bwMode="auto">
            <a:xfrm flipH="1">
              <a:off x="1303" y="244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sp>
        <p:nvSpPr>
          <p:cNvPr id="66584" name="Text Box 34"/>
          <p:cNvSpPr txBox="1">
            <a:spLocks noChangeArrowheads="1"/>
          </p:cNvSpPr>
          <p:nvPr/>
        </p:nvSpPr>
        <p:spPr bwMode="auto">
          <a:xfrm>
            <a:off x="685800" y="1676400"/>
            <a:ext cx="7924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For a step sequence, the sum of the </a:t>
            </a:r>
            <a:r>
              <a:rPr lang="en-US" sz="2400">
                <a:solidFill>
                  <a:schemeClr val="tx2"/>
                </a:solidFill>
              </a:rPr>
              <a:t>even subsequence</a:t>
            </a:r>
            <a:r>
              <a:rPr lang="en-US" sz="2400"/>
              <a:t> is either equal to, or one less than, the sum of the </a:t>
            </a:r>
            <a:r>
              <a:rPr lang="en-US" sz="2400">
                <a:solidFill>
                  <a:schemeClr val="tx2"/>
                </a:solidFill>
              </a:rPr>
              <a:t>odd subsequence</a:t>
            </a:r>
            <a:r>
              <a:rPr lang="en-US" sz="2400"/>
              <a:t>.</a:t>
            </a:r>
          </a:p>
        </p:txBody>
      </p:sp>
      <p:sp>
        <p:nvSpPr>
          <p:cNvPr id="202787" name="Rectangle 35"/>
          <p:cNvSpPr>
            <a:spLocks noChangeArrowheads="1"/>
          </p:cNvSpPr>
          <p:nvPr/>
        </p:nvSpPr>
        <p:spPr bwMode="auto">
          <a:xfrm>
            <a:off x="533400" y="1447800"/>
            <a:ext cx="80010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02788" name="Rectangle 36"/>
          <p:cNvSpPr>
            <a:spLocks noChangeArrowheads="1"/>
          </p:cNvSpPr>
          <p:nvPr/>
        </p:nvSpPr>
        <p:spPr bwMode="auto">
          <a:xfrm>
            <a:off x="533400" y="2667000"/>
            <a:ext cx="80010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02789" name="Rectangle 37"/>
          <p:cNvSpPr>
            <a:spLocks noChangeArrowheads="1"/>
          </p:cNvSpPr>
          <p:nvPr/>
        </p:nvSpPr>
        <p:spPr bwMode="auto">
          <a:xfrm>
            <a:off x="533400" y="1524000"/>
            <a:ext cx="76200" cy="1219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02790" name="Rectangle 38"/>
          <p:cNvSpPr>
            <a:spLocks noChangeArrowheads="1"/>
          </p:cNvSpPr>
          <p:nvPr/>
        </p:nvSpPr>
        <p:spPr bwMode="auto">
          <a:xfrm>
            <a:off x="8534400" y="1447800"/>
            <a:ext cx="76200" cy="12954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02791" name="Text Box 39"/>
          <p:cNvSpPr txBox="1">
            <a:spLocks noChangeArrowheads="1"/>
          </p:cNvSpPr>
          <p:nvPr/>
        </p:nvSpPr>
        <p:spPr bwMode="auto">
          <a:xfrm>
            <a:off x="5791200" y="3810000"/>
            <a:ext cx="22987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Sum of even subseq.</a:t>
            </a:r>
            <a:r>
              <a:rPr lang="en-US" sz="2000">
                <a:solidFill>
                  <a:srgbClr val="006600"/>
                </a:solidFill>
              </a:rPr>
              <a:t>:</a:t>
            </a:r>
            <a:endParaRPr lang="en-US" sz="2000" i="1">
              <a:solidFill>
                <a:srgbClr val="0066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 </a:t>
            </a:r>
            <a:r>
              <a:rPr lang="en-US" sz="2000">
                <a:solidFill>
                  <a:srgbClr val="006600"/>
                </a:solidFill>
              </a:rPr>
              <a:t>3+3+4+4=14</a:t>
            </a:r>
            <a:endParaRPr lang="en-US" sz="2000" i="1">
              <a:solidFill>
                <a:srgbClr val="006600"/>
              </a:solidFill>
            </a:endParaRPr>
          </a:p>
        </p:txBody>
      </p:sp>
      <p:sp>
        <p:nvSpPr>
          <p:cNvPr id="202792" name="Text Box 40"/>
          <p:cNvSpPr txBox="1">
            <a:spLocks noChangeArrowheads="1"/>
          </p:cNvSpPr>
          <p:nvPr/>
        </p:nvSpPr>
        <p:spPr bwMode="auto">
          <a:xfrm>
            <a:off x="5791200" y="4784725"/>
            <a:ext cx="22145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Sum of odd subseq.</a:t>
            </a:r>
            <a:r>
              <a:rPr lang="en-US" sz="2000">
                <a:solidFill>
                  <a:srgbClr val="006600"/>
                </a:solidFill>
              </a:rPr>
              <a:t>:</a:t>
            </a:r>
            <a:endParaRPr lang="en-US" sz="2000" i="1">
              <a:solidFill>
                <a:srgbClr val="0066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 </a:t>
            </a:r>
            <a:r>
              <a:rPr lang="en-US" sz="2000">
                <a:solidFill>
                  <a:srgbClr val="006600"/>
                </a:solidFill>
              </a:rPr>
              <a:t>3+4+4+4=15</a:t>
            </a:r>
            <a:endParaRPr lang="en-US" sz="2000" i="1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2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2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2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2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027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27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27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027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autoUpdateAnimBg="0"/>
      <p:bldP spid="202756" grpId="0" autoUpdateAnimBg="0"/>
      <p:bldP spid="202757" grpId="0" autoUpdateAnimBg="0"/>
      <p:bldP spid="202758" grpId="0" autoUpdateAnimBg="0"/>
      <p:bldP spid="202759" grpId="0" autoUpdateAnimBg="0"/>
      <p:bldP spid="202760" grpId="0" autoUpdateAnimBg="0"/>
      <p:bldP spid="202761" grpId="0" autoUpdateAnimBg="0"/>
      <p:bldP spid="202762" grpId="0" autoUpdateAnimBg="0"/>
      <p:bldP spid="202763" grpId="0" autoUpdateAnimBg="0"/>
      <p:bldP spid="202764" grpId="0" autoUpdateAnimBg="0"/>
      <p:bldP spid="202765" grpId="0" autoUpdateAnimBg="0"/>
      <p:bldP spid="202771" grpId="0" autoUpdateAnimBg="0"/>
      <p:bldP spid="202772" grpId="0" autoUpdateAnimBg="0"/>
      <p:bldP spid="202773" grpId="0" autoUpdateAnimBg="0"/>
      <p:bldP spid="202774" grpId="0" autoUpdateAnimBg="0"/>
      <p:bldP spid="202775" grpId="0" autoUpdateAnimBg="0"/>
      <p:bldP spid="202781" grpId="0" autoUpdateAnimBg="0"/>
      <p:bldP spid="202782" grpId="0" autoUpdateAnimBg="0"/>
      <p:bldP spid="202791" grpId="0" autoUpdateAnimBg="0"/>
      <p:bldP spid="202792" grpId="0" autoUpdateAnimBg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Lemma 3</a:t>
            </a:r>
          </a:p>
        </p:txBody>
      </p:sp>
      <p:graphicFrame>
        <p:nvGraphicFramePr>
          <p:cNvPr id="203779" name="Object 2"/>
          <p:cNvGraphicFramePr>
            <a:graphicFrameLocks noChangeAspect="1"/>
          </p:cNvGraphicFramePr>
          <p:nvPr/>
        </p:nvGraphicFramePr>
        <p:xfrm>
          <a:off x="2200275" y="5092700"/>
          <a:ext cx="22225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5" name="Equation" r:id="rId3" imgW="1129810" imgH="253890" progId="Equation.3">
                  <p:embed/>
                </p:oleObj>
              </mc:Choice>
              <mc:Fallback>
                <p:oleObj name="Equation" r:id="rId3" imgW="1129810" imgH="25389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5092700"/>
                        <a:ext cx="22225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0" name="Object 3"/>
          <p:cNvGraphicFramePr>
            <a:graphicFrameLocks noChangeAspect="1"/>
          </p:cNvGraphicFramePr>
          <p:nvPr/>
        </p:nvGraphicFramePr>
        <p:xfrm>
          <a:off x="2200275" y="5654675"/>
          <a:ext cx="22225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26" name="Equation" r:id="rId5" imgW="1129810" imgH="253890" progId="Equation.3">
                  <p:embed/>
                </p:oleObj>
              </mc:Choice>
              <mc:Fallback>
                <p:oleObj name="Equation" r:id="rId5" imgW="1129810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5654675"/>
                        <a:ext cx="22225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057400" y="3124200"/>
            <a:ext cx="3771900" cy="520700"/>
            <a:chOff x="1296" y="1968"/>
            <a:chExt cx="2376" cy="328"/>
          </a:xfrm>
        </p:grpSpPr>
        <p:sp>
          <p:nvSpPr>
            <p:cNvPr id="67611" name="Text Box 6"/>
            <p:cNvSpPr txBox="1">
              <a:spLocks noChangeArrowheads="1"/>
            </p:cNvSpPr>
            <p:nvPr/>
          </p:nvSpPr>
          <p:spPr bwMode="auto">
            <a:xfrm>
              <a:off x="1296" y="1968"/>
              <a:ext cx="23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A50021"/>
                  </a:solidFill>
                </a:rPr>
                <a:t>      denotes the sum of           </a:t>
              </a:r>
            </a:p>
          </p:txBody>
        </p:sp>
        <p:graphicFrame>
          <p:nvGraphicFramePr>
            <p:cNvPr id="67612" name="Object 11"/>
            <p:cNvGraphicFramePr>
              <a:graphicFrameLocks noChangeAspect="1"/>
            </p:cNvGraphicFramePr>
            <p:nvPr/>
          </p:nvGraphicFramePr>
          <p:xfrm>
            <a:off x="1388" y="1983"/>
            <a:ext cx="218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27" name="Equation" r:id="rId7" imgW="177569" imgH="253670" progId="Equation.3">
                    <p:embed/>
                  </p:oleObj>
                </mc:Choice>
                <mc:Fallback>
                  <p:oleObj name="Equation" r:id="rId7" imgW="177569" imgH="25367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8" y="1983"/>
                          <a:ext cx="218" cy="3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613" name="Object 12"/>
            <p:cNvGraphicFramePr>
              <a:graphicFrameLocks noChangeAspect="1"/>
            </p:cNvGraphicFramePr>
            <p:nvPr/>
          </p:nvGraphicFramePr>
          <p:xfrm>
            <a:off x="3116" y="2065"/>
            <a:ext cx="173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28" name="Equation" r:id="rId9" imgW="139579" imgH="164957" progId="Equation.3">
                    <p:embed/>
                  </p:oleObj>
                </mc:Choice>
                <mc:Fallback>
                  <p:oleObj name="Equation" r:id="rId9" imgW="139579" imgH="164957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6" y="2065"/>
                          <a:ext cx="173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7590" name="Group 9"/>
          <p:cNvGrpSpPr>
            <a:grpSpLocks/>
          </p:cNvGrpSpPr>
          <p:nvPr/>
        </p:nvGrpSpPr>
        <p:grpSpPr bwMode="auto">
          <a:xfrm>
            <a:off x="2133600" y="1524000"/>
            <a:ext cx="4838700" cy="1295400"/>
            <a:chOff x="336" y="912"/>
            <a:chExt cx="3048" cy="816"/>
          </a:xfrm>
        </p:grpSpPr>
        <p:grpSp>
          <p:nvGrpSpPr>
            <p:cNvPr id="67602" name="Group 10"/>
            <p:cNvGrpSpPr>
              <a:grpSpLocks/>
            </p:cNvGrpSpPr>
            <p:nvPr/>
          </p:nvGrpSpPr>
          <p:grpSpPr bwMode="auto">
            <a:xfrm>
              <a:off x="480" y="1056"/>
              <a:ext cx="2904" cy="288"/>
              <a:chOff x="1056" y="1950"/>
              <a:chExt cx="2904" cy="288"/>
            </a:xfrm>
          </p:grpSpPr>
          <p:sp>
            <p:nvSpPr>
              <p:cNvPr id="67608" name="Text Box 11"/>
              <p:cNvSpPr txBox="1">
                <a:spLocks noChangeArrowheads="1"/>
              </p:cNvSpPr>
              <p:nvPr/>
            </p:nvSpPr>
            <p:spPr bwMode="auto">
              <a:xfrm>
                <a:off x="1056" y="1950"/>
                <a:ext cx="290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/>
                  <a:t>For two </a:t>
                </a:r>
                <a:r>
                  <a:rPr lang="en-US" sz="2400">
                    <a:solidFill>
                      <a:schemeClr val="tx2"/>
                    </a:solidFill>
                  </a:rPr>
                  <a:t>step sequences</a:t>
                </a:r>
                <a:r>
                  <a:rPr lang="en-US" sz="2400"/>
                  <a:t>    and    :      </a:t>
                </a:r>
              </a:p>
            </p:txBody>
          </p:sp>
          <p:graphicFrame>
            <p:nvGraphicFramePr>
              <p:cNvPr id="67609" name="Object 9"/>
              <p:cNvGraphicFramePr>
                <a:graphicFrameLocks noChangeAspect="1"/>
              </p:cNvGraphicFramePr>
              <p:nvPr/>
            </p:nvGraphicFramePr>
            <p:xfrm>
              <a:off x="2928" y="2042"/>
              <a:ext cx="155" cy="1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7629" name="Equation" r:id="rId11" imgW="126835" imgH="139518" progId="Equation.3">
                      <p:embed/>
                    </p:oleObj>
                  </mc:Choice>
                  <mc:Fallback>
                    <p:oleObj name="Equation" r:id="rId11" imgW="126835" imgH="139518" progId="Equation.3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28" y="2042"/>
                            <a:ext cx="155" cy="17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67610" name="Object 10"/>
              <p:cNvGraphicFramePr>
                <a:graphicFrameLocks noChangeAspect="1"/>
              </p:cNvGraphicFramePr>
              <p:nvPr/>
            </p:nvGraphicFramePr>
            <p:xfrm>
              <a:off x="3398" y="1993"/>
              <a:ext cx="202" cy="21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7630" name="Equation" r:id="rId13" imgW="164814" imgH="177492" progId="Equation.3">
                      <p:embed/>
                    </p:oleObj>
                  </mc:Choice>
                  <mc:Fallback>
                    <p:oleObj name="Equation" r:id="rId13" imgW="164814" imgH="177492" progId="Equation.3">
                      <p:embed/>
                      <p:pic>
                        <p:nvPicPr>
                          <p:cNvPr id="0" name="Object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98" y="1993"/>
                            <a:ext cx="202" cy="21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7603" name="Object 8"/>
            <p:cNvGraphicFramePr>
              <a:graphicFrameLocks noChangeAspect="1"/>
            </p:cNvGraphicFramePr>
            <p:nvPr/>
          </p:nvGraphicFramePr>
          <p:xfrm>
            <a:off x="553" y="1296"/>
            <a:ext cx="2375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31" name="Equation" r:id="rId15" imgW="1916868" imgH="253890" progId="Equation.3">
                    <p:embed/>
                  </p:oleObj>
                </mc:Choice>
                <mc:Fallback>
                  <p:oleObj name="Equation" r:id="rId15" imgW="1916868" imgH="25389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3" y="1296"/>
                          <a:ext cx="2375" cy="3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3791" name="Rectangle 15"/>
            <p:cNvSpPr>
              <a:spLocks noChangeArrowheads="1"/>
            </p:cNvSpPr>
            <p:nvPr/>
          </p:nvSpPr>
          <p:spPr bwMode="auto">
            <a:xfrm>
              <a:off x="336" y="912"/>
              <a:ext cx="2928" cy="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203792" name="Rectangle 16"/>
            <p:cNvSpPr>
              <a:spLocks noChangeArrowheads="1"/>
            </p:cNvSpPr>
            <p:nvPr/>
          </p:nvSpPr>
          <p:spPr bwMode="auto">
            <a:xfrm>
              <a:off x="336" y="1680"/>
              <a:ext cx="2928" cy="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203793" name="Rectangle 17"/>
            <p:cNvSpPr>
              <a:spLocks noChangeArrowheads="1"/>
            </p:cNvSpPr>
            <p:nvPr/>
          </p:nvSpPr>
          <p:spPr bwMode="auto">
            <a:xfrm>
              <a:off x="336" y="960"/>
              <a:ext cx="48" cy="76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203794" name="Rectangle 18"/>
            <p:cNvSpPr>
              <a:spLocks noChangeArrowheads="1"/>
            </p:cNvSpPr>
            <p:nvPr/>
          </p:nvSpPr>
          <p:spPr bwMode="auto">
            <a:xfrm>
              <a:off x="3216" y="912"/>
              <a:ext cx="48" cy="81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-128"/>
              </a:endParaRP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082800" y="3530600"/>
            <a:ext cx="5454650" cy="457200"/>
            <a:chOff x="1312" y="2224"/>
            <a:chExt cx="3436" cy="288"/>
          </a:xfrm>
        </p:grpSpPr>
        <p:sp>
          <p:nvSpPr>
            <p:cNvPr id="67599" name="Text Box 20"/>
            <p:cNvSpPr txBox="1">
              <a:spLocks noChangeArrowheads="1"/>
            </p:cNvSpPr>
            <p:nvPr/>
          </p:nvSpPr>
          <p:spPr bwMode="auto">
            <a:xfrm>
              <a:off x="1312" y="2224"/>
              <a:ext cx="34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A50021"/>
                  </a:solidFill>
                </a:rPr>
                <a:t>      denotes the even subsequence of           </a:t>
              </a:r>
            </a:p>
          </p:txBody>
        </p:sp>
        <p:graphicFrame>
          <p:nvGraphicFramePr>
            <p:cNvPr id="67600" name="Object 6"/>
            <p:cNvGraphicFramePr>
              <a:graphicFrameLocks noChangeAspect="1"/>
            </p:cNvGraphicFramePr>
            <p:nvPr/>
          </p:nvGraphicFramePr>
          <p:xfrm>
            <a:off x="1388" y="2238"/>
            <a:ext cx="250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32" name="Equation" r:id="rId17" imgW="203024" imgH="215713" progId="Equation.3">
                    <p:embed/>
                  </p:oleObj>
                </mc:Choice>
                <mc:Fallback>
                  <p:oleObj name="Equation" r:id="rId17" imgW="203024" imgH="215713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8" y="2238"/>
                          <a:ext cx="250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601" name="Object 7"/>
            <p:cNvGraphicFramePr>
              <a:graphicFrameLocks noChangeAspect="1"/>
            </p:cNvGraphicFramePr>
            <p:nvPr/>
          </p:nvGraphicFramePr>
          <p:xfrm>
            <a:off x="4192" y="2296"/>
            <a:ext cx="173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33" name="Equation" r:id="rId19" imgW="139579" imgH="164957" progId="Equation.3">
                    <p:embed/>
                  </p:oleObj>
                </mc:Choice>
                <mc:Fallback>
                  <p:oleObj name="Equation" r:id="rId19" imgW="139579" imgH="164957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2" y="2296"/>
                          <a:ext cx="173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082800" y="3949700"/>
            <a:ext cx="5337175" cy="457200"/>
            <a:chOff x="1312" y="2488"/>
            <a:chExt cx="3362" cy="288"/>
          </a:xfrm>
        </p:grpSpPr>
        <p:sp>
          <p:nvSpPr>
            <p:cNvPr id="67596" name="Text Box 24"/>
            <p:cNvSpPr txBox="1">
              <a:spLocks noChangeArrowheads="1"/>
            </p:cNvSpPr>
            <p:nvPr/>
          </p:nvSpPr>
          <p:spPr bwMode="auto">
            <a:xfrm>
              <a:off x="1312" y="2488"/>
              <a:ext cx="33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A50021"/>
                  </a:solidFill>
                </a:rPr>
                <a:t>      denotes the odd subsequence of           </a:t>
              </a:r>
            </a:p>
          </p:txBody>
        </p:sp>
        <p:graphicFrame>
          <p:nvGraphicFramePr>
            <p:cNvPr id="67597" name="Object 4"/>
            <p:cNvGraphicFramePr>
              <a:graphicFrameLocks noChangeAspect="1"/>
            </p:cNvGraphicFramePr>
            <p:nvPr/>
          </p:nvGraphicFramePr>
          <p:xfrm>
            <a:off x="1388" y="2493"/>
            <a:ext cx="250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34" name="Equation" r:id="rId20" imgW="203112" imgH="228501" progId="Equation.3">
                    <p:embed/>
                  </p:oleObj>
                </mc:Choice>
                <mc:Fallback>
                  <p:oleObj name="Equation" r:id="rId20" imgW="203112" imgH="228501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88" y="2493"/>
                          <a:ext cx="250" cy="2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598" name="Object 5"/>
            <p:cNvGraphicFramePr>
              <a:graphicFrameLocks noChangeAspect="1"/>
            </p:cNvGraphicFramePr>
            <p:nvPr/>
          </p:nvGraphicFramePr>
          <p:xfrm>
            <a:off x="4095" y="2560"/>
            <a:ext cx="173" cy="2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635" name="Equation" r:id="rId22" imgW="139579" imgH="164957" progId="Equation.3">
                    <p:embed/>
                  </p:oleObj>
                </mc:Choice>
                <mc:Fallback>
                  <p:oleObj name="Equation" r:id="rId22" imgW="139579" imgH="164957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5" y="2560"/>
                          <a:ext cx="173" cy="2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3803" name="Text Box 27"/>
          <p:cNvSpPr txBox="1">
            <a:spLocks noChangeArrowheads="1"/>
          </p:cNvSpPr>
          <p:nvPr/>
        </p:nvSpPr>
        <p:spPr bwMode="auto">
          <a:xfrm>
            <a:off x="2160588" y="4629150"/>
            <a:ext cx="191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Follows from:</a:t>
            </a:r>
          </a:p>
        </p:txBody>
      </p:sp>
      <p:sp>
        <p:nvSpPr>
          <p:cNvPr id="203804" name="Text Box 28"/>
          <p:cNvSpPr txBox="1">
            <a:spLocks noChangeArrowheads="1"/>
          </p:cNvSpPr>
          <p:nvPr/>
        </p:nvSpPr>
        <p:spPr bwMode="auto">
          <a:xfrm>
            <a:off x="4613275" y="5105400"/>
            <a:ext cx="1635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(by Lemma 2)</a:t>
            </a:r>
            <a:endParaRPr lang="en-US" sz="2400">
              <a:solidFill>
                <a:srgbClr val="006600"/>
              </a:solidFill>
            </a:endParaRPr>
          </a:p>
        </p:txBody>
      </p:sp>
      <p:sp>
        <p:nvSpPr>
          <p:cNvPr id="203805" name="Text Box 29"/>
          <p:cNvSpPr txBox="1">
            <a:spLocks noChangeArrowheads="1"/>
          </p:cNvSpPr>
          <p:nvPr/>
        </p:nvSpPr>
        <p:spPr bwMode="auto">
          <a:xfrm>
            <a:off x="4613275" y="5638800"/>
            <a:ext cx="1635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(by Lemma 2)</a:t>
            </a:r>
            <a:endParaRPr lang="en-US" sz="240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3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3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803" grpId="0" autoUpdateAnimBg="0"/>
      <p:bldP spid="203804" grpId="0" autoUpdateAnimBg="0"/>
      <p:bldP spid="203805" grpId="0" autoUpdateAnimBg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219200" y="2419350"/>
            <a:ext cx="609600" cy="2286000"/>
            <a:chOff x="1872" y="2352"/>
            <a:chExt cx="768" cy="1440"/>
          </a:xfrm>
        </p:grpSpPr>
        <p:sp>
          <p:nvSpPr>
            <p:cNvPr id="68685" name="Line 3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6" name="Line 4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7" name="Line 5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8" name="Line 6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653088" y="2349500"/>
            <a:ext cx="609600" cy="2286000"/>
            <a:chOff x="1872" y="2352"/>
            <a:chExt cx="768" cy="1440"/>
          </a:xfrm>
        </p:grpSpPr>
        <p:sp>
          <p:nvSpPr>
            <p:cNvPr id="68681" name="Line 8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2" name="Line 9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3" name="Line 10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4" name="Line 11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402388" y="2730500"/>
            <a:ext cx="609600" cy="2286000"/>
            <a:chOff x="2736" y="2592"/>
            <a:chExt cx="768" cy="1440"/>
          </a:xfrm>
        </p:grpSpPr>
        <p:sp>
          <p:nvSpPr>
            <p:cNvPr id="68677" name="Line 13"/>
            <p:cNvSpPr>
              <a:spLocks noChangeShapeType="1"/>
            </p:cNvSpPr>
            <p:nvPr/>
          </p:nvSpPr>
          <p:spPr bwMode="auto">
            <a:xfrm>
              <a:off x="2736" y="25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78" name="Line 14"/>
            <p:cNvSpPr>
              <a:spLocks noChangeShapeType="1"/>
            </p:cNvSpPr>
            <p:nvPr/>
          </p:nvSpPr>
          <p:spPr bwMode="auto">
            <a:xfrm>
              <a:off x="2736" y="307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79" name="Line 15"/>
            <p:cNvSpPr>
              <a:spLocks noChangeShapeType="1"/>
            </p:cNvSpPr>
            <p:nvPr/>
          </p:nvSpPr>
          <p:spPr bwMode="auto">
            <a:xfrm>
              <a:off x="2736" y="35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80" name="Line 16"/>
            <p:cNvSpPr>
              <a:spLocks noChangeShapeType="1"/>
            </p:cNvSpPr>
            <p:nvPr/>
          </p:nvSpPr>
          <p:spPr bwMode="auto">
            <a:xfrm>
              <a:off x="2736" y="40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38200" y="2190750"/>
            <a:ext cx="366713" cy="3551238"/>
            <a:chOff x="528" y="1380"/>
            <a:chExt cx="231" cy="2237"/>
          </a:xfrm>
        </p:grpSpPr>
        <p:grpSp>
          <p:nvGrpSpPr>
            <p:cNvPr id="68667" name="Group 18"/>
            <p:cNvGrpSpPr>
              <a:grpSpLocks/>
            </p:cNvGrpSpPr>
            <p:nvPr/>
          </p:nvGrpSpPr>
          <p:grpSpPr bwMode="auto">
            <a:xfrm>
              <a:off x="528" y="1380"/>
              <a:ext cx="231" cy="1968"/>
              <a:chOff x="1013" y="1632"/>
              <a:chExt cx="231" cy="1968"/>
            </a:xfrm>
          </p:grpSpPr>
          <p:sp>
            <p:nvSpPr>
              <p:cNvPr id="68669" name="Text Box 19"/>
              <p:cNvSpPr txBox="1">
                <a:spLocks noChangeArrowheads="1"/>
              </p:cNvSpPr>
              <p:nvPr/>
            </p:nvSpPr>
            <p:spPr bwMode="auto">
              <a:xfrm>
                <a:off x="1013" y="163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68670" name="Text Box 20"/>
              <p:cNvSpPr txBox="1">
                <a:spLocks noChangeArrowheads="1"/>
              </p:cNvSpPr>
              <p:nvPr/>
            </p:nvSpPr>
            <p:spPr bwMode="auto">
              <a:xfrm>
                <a:off x="1013" y="187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68671" name="Text Box 21"/>
              <p:cNvSpPr txBox="1">
                <a:spLocks noChangeArrowheads="1"/>
              </p:cNvSpPr>
              <p:nvPr/>
            </p:nvSpPr>
            <p:spPr bwMode="auto">
              <a:xfrm>
                <a:off x="1013" y="211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68672" name="Text Box 22"/>
              <p:cNvSpPr txBox="1">
                <a:spLocks noChangeArrowheads="1"/>
              </p:cNvSpPr>
              <p:nvPr/>
            </p:nvSpPr>
            <p:spPr bwMode="auto">
              <a:xfrm>
                <a:off x="1013" y="235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</p:txBody>
          </p:sp>
          <p:sp>
            <p:nvSpPr>
              <p:cNvPr id="68673" name="Text Box 23"/>
              <p:cNvSpPr txBox="1">
                <a:spLocks noChangeArrowheads="1"/>
              </p:cNvSpPr>
              <p:nvPr/>
            </p:nvSpPr>
            <p:spPr bwMode="auto">
              <a:xfrm>
                <a:off x="1013" y="259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</p:txBody>
          </p:sp>
          <p:sp>
            <p:nvSpPr>
              <p:cNvPr id="68674" name="Text Box 24"/>
              <p:cNvSpPr txBox="1">
                <a:spLocks noChangeArrowheads="1"/>
              </p:cNvSpPr>
              <p:nvPr/>
            </p:nvSpPr>
            <p:spPr bwMode="auto">
              <a:xfrm>
                <a:off x="1013" y="283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</p:txBody>
          </p:sp>
          <p:sp>
            <p:nvSpPr>
              <p:cNvPr id="68675" name="Text Box 25"/>
              <p:cNvSpPr txBox="1">
                <a:spLocks noChangeArrowheads="1"/>
              </p:cNvSpPr>
              <p:nvPr/>
            </p:nvSpPr>
            <p:spPr bwMode="auto">
              <a:xfrm>
                <a:off x="1013" y="307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</p:txBody>
          </p:sp>
          <p:sp>
            <p:nvSpPr>
              <p:cNvPr id="68676" name="Text Box 26"/>
              <p:cNvSpPr txBox="1">
                <a:spLocks noChangeArrowheads="1"/>
              </p:cNvSpPr>
              <p:nvPr/>
            </p:nvSpPr>
            <p:spPr bwMode="auto">
              <a:xfrm>
                <a:off x="1013" y="331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</p:txBody>
          </p:sp>
        </p:grpSp>
        <p:graphicFrame>
          <p:nvGraphicFramePr>
            <p:cNvPr id="68668" name="Object 8"/>
            <p:cNvGraphicFramePr>
              <a:graphicFrameLocks noChangeAspect="1"/>
            </p:cNvGraphicFramePr>
            <p:nvPr/>
          </p:nvGraphicFramePr>
          <p:xfrm>
            <a:off x="576" y="3444"/>
            <a:ext cx="155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96" name="Equation" r:id="rId3" imgW="126835" imgH="139518" progId="Equation.3">
                    <p:embed/>
                  </p:oleObj>
                </mc:Choice>
                <mc:Fallback>
                  <p:oleObj name="Equation" r:id="rId3" imgW="126835" imgH="139518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3444"/>
                          <a:ext cx="155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752600" y="2190750"/>
            <a:ext cx="754063" cy="3586163"/>
            <a:chOff x="1056" y="1380"/>
            <a:chExt cx="475" cy="2259"/>
          </a:xfrm>
        </p:grpSpPr>
        <p:grpSp>
          <p:nvGrpSpPr>
            <p:cNvPr id="68656" name="Group 29"/>
            <p:cNvGrpSpPr>
              <a:grpSpLocks/>
            </p:cNvGrpSpPr>
            <p:nvPr/>
          </p:nvGrpSpPr>
          <p:grpSpPr bwMode="auto">
            <a:xfrm>
              <a:off x="1147" y="1764"/>
              <a:ext cx="384" cy="1440"/>
              <a:chOff x="2736" y="2592"/>
              <a:chExt cx="768" cy="1440"/>
            </a:xfrm>
          </p:grpSpPr>
          <p:sp>
            <p:nvSpPr>
              <p:cNvPr id="68663" name="Line 30"/>
              <p:cNvSpPr>
                <a:spLocks noChangeShapeType="1"/>
              </p:cNvSpPr>
              <p:nvPr/>
            </p:nvSpPr>
            <p:spPr bwMode="auto">
              <a:xfrm>
                <a:off x="2736" y="2592"/>
                <a:ext cx="768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4" name="Line 31"/>
              <p:cNvSpPr>
                <a:spLocks noChangeShapeType="1"/>
              </p:cNvSpPr>
              <p:nvPr/>
            </p:nvSpPr>
            <p:spPr bwMode="auto">
              <a:xfrm>
                <a:off x="2736" y="3072"/>
                <a:ext cx="768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5" name="Line 32"/>
              <p:cNvSpPr>
                <a:spLocks noChangeShapeType="1"/>
              </p:cNvSpPr>
              <p:nvPr/>
            </p:nvSpPr>
            <p:spPr bwMode="auto">
              <a:xfrm>
                <a:off x="2736" y="3552"/>
                <a:ext cx="768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6" name="Line 33"/>
              <p:cNvSpPr>
                <a:spLocks noChangeShapeType="1"/>
              </p:cNvSpPr>
              <p:nvPr/>
            </p:nvSpPr>
            <p:spPr bwMode="auto">
              <a:xfrm>
                <a:off x="2736" y="4032"/>
                <a:ext cx="768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657" name="Group 34"/>
            <p:cNvGrpSpPr>
              <a:grpSpLocks/>
            </p:cNvGrpSpPr>
            <p:nvPr/>
          </p:nvGrpSpPr>
          <p:grpSpPr bwMode="auto">
            <a:xfrm>
              <a:off x="1057" y="1380"/>
              <a:ext cx="231" cy="1728"/>
              <a:chOff x="1590" y="1632"/>
              <a:chExt cx="231" cy="1728"/>
            </a:xfrm>
          </p:grpSpPr>
          <p:sp>
            <p:nvSpPr>
              <p:cNvPr id="68659" name="Text Box 35"/>
              <p:cNvSpPr txBox="1">
                <a:spLocks noChangeArrowheads="1"/>
              </p:cNvSpPr>
              <p:nvPr/>
            </p:nvSpPr>
            <p:spPr bwMode="auto">
              <a:xfrm>
                <a:off x="1590" y="163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68660" name="Text Box 36"/>
              <p:cNvSpPr txBox="1">
                <a:spLocks noChangeArrowheads="1"/>
              </p:cNvSpPr>
              <p:nvPr/>
            </p:nvSpPr>
            <p:spPr bwMode="auto">
              <a:xfrm>
                <a:off x="1590" y="211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3</a:t>
                </a:r>
              </a:p>
            </p:txBody>
          </p:sp>
          <p:sp>
            <p:nvSpPr>
              <p:cNvPr id="68661" name="Text Box 37"/>
              <p:cNvSpPr txBox="1">
                <a:spLocks noChangeArrowheads="1"/>
              </p:cNvSpPr>
              <p:nvPr/>
            </p:nvSpPr>
            <p:spPr bwMode="auto">
              <a:xfrm>
                <a:off x="1590" y="259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</p:txBody>
          </p:sp>
          <p:sp>
            <p:nvSpPr>
              <p:cNvPr id="68662" name="Text Box 38"/>
              <p:cNvSpPr txBox="1">
                <a:spLocks noChangeArrowheads="1"/>
              </p:cNvSpPr>
              <p:nvPr/>
            </p:nvSpPr>
            <p:spPr bwMode="auto">
              <a:xfrm>
                <a:off x="1590" y="307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chemeClr val="tx2"/>
                    </a:solidFill>
                    <a:latin typeface="Courier New" panose="02070309020205020404" pitchFamily="49" charset="0"/>
                  </a:rPr>
                  <a:t>4</a:t>
                </a:r>
              </a:p>
            </p:txBody>
          </p:sp>
        </p:grpSp>
        <p:graphicFrame>
          <p:nvGraphicFramePr>
            <p:cNvPr id="68658" name="Object 7"/>
            <p:cNvGraphicFramePr>
              <a:graphicFrameLocks noChangeAspect="1"/>
            </p:cNvGraphicFramePr>
            <p:nvPr/>
          </p:nvGraphicFramePr>
          <p:xfrm>
            <a:off x="1056" y="3374"/>
            <a:ext cx="236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97" name="Equation" r:id="rId5" imgW="190335" imgH="215713" progId="Equation.3">
                    <p:embed/>
                  </p:oleObj>
                </mc:Choice>
                <mc:Fallback>
                  <p:oleObj name="Equation" r:id="rId5" imgW="190335" imgH="215713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374"/>
                          <a:ext cx="236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40"/>
          <p:cNvGrpSpPr>
            <a:grpSpLocks/>
          </p:cNvGrpSpPr>
          <p:nvPr/>
        </p:nvGrpSpPr>
        <p:grpSpPr bwMode="auto">
          <a:xfrm>
            <a:off x="2516188" y="2571750"/>
            <a:ext cx="379412" cy="3227388"/>
            <a:chOff x="1585" y="1620"/>
            <a:chExt cx="239" cy="2033"/>
          </a:xfrm>
        </p:grpSpPr>
        <p:sp>
          <p:nvSpPr>
            <p:cNvPr id="68651" name="Text Box 41"/>
            <p:cNvSpPr txBox="1">
              <a:spLocks noChangeArrowheads="1"/>
            </p:cNvSpPr>
            <p:nvPr/>
          </p:nvSpPr>
          <p:spPr bwMode="auto">
            <a:xfrm>
              <a:off x="1585" y="162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68652" name="Text Box 42"/>
            <p:cNvSpPr txBox="1">
              <a:spLocks noChangeArrowheads="1"/>
            </p:cNvSpPr>
            <p:nvPr/>
          </p:nvSpPr>
          <p:spPr bwMode="auto">
            <a:xfrm>
              <a:off x="1585" y="210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68653" name="Text Box 43"/>
            <p:cNvSpPr txBox="1">
              <a:spLocks noChangeArrowheads="1"/>
            </p:cNvSpPr>
            <p:nvPr/>
          </p:nvSpPr>
          <p:spPr bwMode="auto">
            <a:xfrm>
              <a:off x="1585" y="258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68654" name="Text Box 44"/>
            <p:cNvSpPr txBox="1">
              <a:spLocks noChangeArrowheads="1"/>
            </p:cNvSpPr>
            <p:nvPr/>
          </p:nvSpPr>
          <p:spPr bwMode="auto">
            <a:xfrm>
              <a:off x="1585" y="306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graphicFrame>
          <p:nvGraphicFramePr>
            <p:cNvPr id="68655" name="Object 6"/>
            <p:cNvGraphicFramePr>
              <a:graphicFrameLocks noChangeAspect="1"/>
            </p:cNvGraphicFramePr>
            <p:nvPr/>
          </p:nvGraphicFramePr>
          <p:xfrm>
            <a:off x="1589" y="3370"/>
            <a:ext cx="235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8698" name="Equation" r:id="rId7" imgW="190500" imgH="228600" progId="Equation.3">
                    <p:embed/>
                  </p:oleObj>
                </mc:Choice>
                <mc:Fallback>
                  <p:oleObj name="Equation" r:id="rId7" imgW="190500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9" y="3370"/>
                          <a:ext cx="235" cy="2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5272088" y="2120900"/>
            <a:ext cx="366712" cy="3579813"/>
            <a:chOff x="3216" y="1296"/>
            <a:chExt cx="231" cy="2255"/>
          </a:xfrm>
        </p:grpSpPr>
        <p:sp>
          <p:nvSpPr>
            <p:cNvPr id="68640" name="Text Box 47"/>
            <p:cNvSpPr txBox="1">
              <a:spLocks noChangeArrowheads="1"/>
            </p:cNvSpPr>
            <p:nvPr/>
          </p:nvSpPr>
          <p:spPr bwMode="auto">
            <a:xfrm>
              <a:off x="3216" y="129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41" name="Text Box 48"/>
            <p:cNvSpPr txBox="1">
              <a:spLocks noChangeArrowheads="1"/>
            </p:cNvSpPr>
            <p:nvPr/>
          </p:nvSpPr>
          <p:spPr bwMode="auto">
            <a:xfrm>
              <a:off x="3216" y="153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42" name="Text Box 49"/>
            <p:cNvSpPr txBox="1">
              <a:spLocks noChangeArrowheads="1"/>
            </p:cNvSpPr>
            <p:nvPr/>
          </p:nvSpPr>
          <p:spPr bwMode="auto">
            <a:xfrm>
              <a:off x="3216" y="177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43" name="Text Box 50"/>
            <p:cNvSpPr txBox="1">
              <a:spLocks noChangeArrowheads="1"/>
            </p:cNvSpPr>
            <p:nvPr/>
          </p:nvSpPr>
          <p:spPr bwMode="auto">
            <a:xfrm>
              <a:off x="3216" y="201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44" name="Text Box 51"/>
            <p:cNvSpPr txBox="1">
              <a:spLocks noChangeArrowheads="1"/>
            </p:cNvSpPr>
            <p:nvPr/>
          </p:nvSpPr>
          <p:spPr bwMode="auto">
            <a:xfrm>
              <a:off x="3216" y="225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45" name="Text Box 52"/>
            <p:cNvSpPr txBox="1">
              <a:spLocks noChangeArrowheads="1"/>
            </p:cNvSpPr>
            <p:nvPr/>
          </p:nvSpPr>
          <p:spPr bwMode="auto">
            <a:xfrm>
              <a:off x="3216" y="249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46" name="Text Box 53"/>
            <p:cNvSpPr txBox="1">
              <a:spLocks noChangeArrowheads="1"/>
            </p:cNvSpPr>
            <p:nvPr/>
          </p:nvSpPr>
          <p:spPr bwMode="auto">
            <a:xfrm>
              <a:off x="3216" y="273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47" name="Text Box 54"/>
            <p:cNvSpPr txBox="1">
              <a:spLocks noChangeArrowheads="1"/>
            </p:cNvSpPr>
            <p:nvPr/>
          </p:nvSpPr>
          <p:spPr bwMode="auto">
            <a:xfrm>
              <a:off x="3216" y="297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grpSp>
          <p:nvGrpSpPr>
            <p:cNvPr id="68648" name="Group 55"/>
            <p:cNvGrpSpPr>
              <a:grpSpLocks/>
            </p:cNvGrpSpPr>
            <p:nvPr/>
          </p:nvGrpSpPr>
          <p:grpSpPr bwMode="auto">
            <a:xfrm>
              <a:off x="3278" y="3288"/>
              <a:ext cx="131" cy="263"/>
              <a:chOff x="3465" y="3614"/>
              <a:chExt cx="131" cy="263"/>
            </a:xfrm>
          </p:grpSpPr>
          <p:sp>
            <p:nvSpPr>
              <p:cNvPr id="68649" name="Rectangle 56"/>
              <p:cNvSpPr>
                <a:spLocks noChangeArrowheads="1"/>
              </p:cNvSpPr>
              <p:nvPr/>
            </p:nvSpPr>
            <p:spPr bwMode="auto">
              <a:xfrm>
                <a:off x="3465" y="3647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x</a:t>
                </a:r>
                <a:endParaRPr lang="en-US" sz="2400"/>
              </a:p>
            </p:txBody>
          </p:sp>
          <p:sp>
            <p:nvSpPr>
              <p:cNvPr id="68650" name="Rectangle 57"/>
              <p:cNvSpPr>
                <a:spLocks noChangeArrowheads="1"/>
              </p:cNvSpPr>
              <p:nvPr/>
            </p:nvSpPr>
            <p:spPr bwMode="auto">
              <a:xfrm>
                <a:off x="3549" y="3614"/>
                <a:ext cx="4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¢</a:t>
                </a:r>
                <a:endParaRPr lang="en-US" sz="2400"/>
              </a:p>
            </p:txBody>
          </p:sp>
        </p:grpSp>
      </p:grpSp>
      <p:grpSp>
        <p:nvGrpSpPr>
          <p:cNvPr id="13" name="Group 58"/>
          <p:cNvGrpSpPr>
            <a:grpSpLocks/>
          </p:cNvGrpSpPr>
          <p:nvPr/>
        </p:nvGrpSpPr>
        <p:grpSpPr bwMode="auto">
          <a:xfrm>
            <a:off x="6245225" y="2120900"/>
            <a:ext cx="385763" cy="3594100"/>
            <a:chOff x="3829" y="1296"/>
            <a:chExt cx="243" cy="2264"/>
          </a:xfrm>
        </p:grpSpPr>
        <p:sp>
          <p:nvSpPr>
            <p:cNvPr id="68632" name="Text Box 59"/>
            <p:cNvSpPr txBox="1">
              <a:spLocks noChangeArrowheads="1"/>
            </p:cNvSpPr>
            <p:nvPr/>
          </p:nvSpPr>
          <p:spPr bwMode="auto">
            <a:xfrm>
              <a:off x="3841" y="129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33" name="Text Box 60"/>
            <p:cNvSpPr txBox="1">
              <a:spLocks noChangeArrowheads="1"/>
            </p:cNvSpPr>
            <p:nvPr/>
          </p:nvSpPr>
          <p:spPr bwMode="auto">
            <a:xfrm>
              <a:off x="3841" y="177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34" name="Text Box 61"/>
            <p:cNvSpPr txBox="1">
              <a:spLocks noChangeArrowheads="1"/>
            </p:cNvSpPr>
            <p:nvPr/>
          </p:nvSpPr>
          <p:spPr bwMode="auto">
            <a:xfrm>
              <a:off x="3841" y="225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35" name="Text Box 62"/>
            <p:cNvSpPr txBox="1">
              <a:spLocks noChangeArrowheads="1"/>
            </p:cNvSpPr>
            <p:nvPr/>
          </p:nvSpPr>
          <p:spPr bwMode="auto">
            <a:xfrm>
              <a:off x="3841" y="273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grpSp>
          <p:nvGrpSpPr>
            <p:cNvPr id="68636" name="Group 63"/>
            <p:cNvGrpSpPr>
              <a:grpSpLocks/>
            </p:cNvGrpSpPr>
            <p:nvPr/>
          </p:nvGrpSpPr>
          <p:grpSpPr bwMode="auto">
            <a:xfrm>
              <a:off x="3829" y="3277"/>
              <a:ext cx="156" cy="283"/>
              <a:chOff x="4016" y="3613"/>
              <a:chExt cx="156" cy="283"/>
            </a:xfrm>
          </p:grpSpPr>
          <p:sp>
            <p:nvSpPr>
              <p:cNvPr id="68637" name="Rectangle 64"/>
              <p:cNvSpPr>
                <a:spLocks noChangeArrowheads="1"/>
              </p:cNvSpPr>
              <p:nvPr/>
            </p:nvSpPr>
            <p:spPr bwMode="auto">
              <a:xfrm>
                <a:off x="4104" y="3762"/>
                <a:ext cx="6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1400" i="1">
                    <a:solidFill>
                      <a:srgbClr val="000000"/>
                    </a:solidFill>
                  </a:rPr>
                  <a:t>E</a:t>
                </a:r>
                <a:endParaRPr lang="en-US" sz="2400"/>
              </a:p>
            </p:txBody>
          </p:sp>
          <p:sp>
            <p:nvSpPr>
              <p:cNvPr id="68638" name="Rectangle 65"/>
              <p:cNvSpPr>
                <a:spLocks noChangeArrowheads="1"/>
              </p:cNvSpPr>
              <p:nvPr/>
            </p:nvSpPr>
            <p:spPr bwMode="auto">
              <a:xfrm>
                <a:off x="4016" y="3646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x</a:t>
                </a:r>
                <a:endParaRPr lang="en-US" sz="2400"/>
              </a:p>
            </p:txBody>
          </p:sp>
          <p:sp>
            <p:nvSpPr>
              <p:cNvPr id="68639" name="Rectangle 66"/>
              <p:cNvSpPr>
                <a:spLocks noChangeArrowheads="1"/>
              </p:cNvSpPr>
              <p:nvPr/>
            </p:nvSpPr>
            <p:spPr bwMode="auto">
              <a:xfrm>
                <a:off x="4102" y="3613"/>
                <a:ext cx="4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¢</a:t>
                </a:r>
                <a:endParaRPr lang="en-US" sz="2400"/>
              </a:p>
            </p:txBody>
          </p:sp>
        </p:grp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7024688" y="2501900"/>
            <a:ext cx="366712" cy="3213100"/>
            <a:chOff x="4369" y="1536"/>
            <a:chExt cx="231" cy="2024"/>
          </a:xfrm>
        </p:grpSpPr>
        <p:sp>
          <p:nvSpPr>
            <p:cNvPr id="68624" name="Text Box 68"/>
            <p:cNvSpPr txBox="1">
              <a:spLocks noChangeArrowheads="1"/>
            </p:cNvSpPr>
            <p:nvPr/>
          </p:nvSpPr>
          <p:spPr bwMode="auto">
            <a:xfrm>
              <a:off x="4369" y="153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25" name="Text Box 69"/>
            <p:cNvSpPr txBox="1">
              <a:spLocks noChangeArrowheads="1"/>
            </p:cNvSpPr>
            <p:nvPr/>
          </p:nvSpPr>
          <p:spPr bwMode="auto">
            <a:xfrm>
              <a:off x="4369" y="201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26" name="Text Box 70"/>
            <p:cNvSpPr txBox="1">
              <a:spLocks noChangeArrowheads="1"/>
            </p:cNvSpPr>
            <p:nvPr/>
          </p:nvSpPr>
          <p:spPr bwMode="auto">
            <a:xfrm>
              <a:off x="4369" y="249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68627" name="Text Box 71"/>
            <p:cNvSpPr txBox="1">
              <a:spLocks noChangeArrowheads="1"/>
            </p:cNvSpPr>
            <p:nvPr/>
          </p:nvSpPr>
          <p:spPr bwMode="auto">
            <a:xfrm>
              <a:off x="4369" y="297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grpSp>
          <p:nvGrpSpPr>
            <p:cNvPr id="68628" name="Group 72"/>
            <p:cNvGrpSpPr>
              <a:grpSpLocks/>
            </p:cNvGrpSpPr>
            <p:nvPr/>
          </p:nvGrpSpPr>
          <p:grpSpPr bwMode="auto">
            <a:xfrm>
              <a:off x="4405" y="3276"/>
              <a:ext cx="162" cy="284"/>
              <a:chOff x="4592" y="3604"/>
              <a:chExt cx="162" cy="284"/>
            </a:xfrm>
          </p:grpSpPr>
          <p:sp>
            <p:nvSpPr>
              <p:cNvPr id="68629" name="Rectangle 73"/>
              <p:cNvSpPr>
                <a:spLocks noChangeArrowheads="1"/>
              </p:cNvSpPr>
              <p:nvPr/>
            </p:nvSpPr>
            <p:spPr bwMode="auto">
              <a:xfrm>
                <a:off x="4673" y="3754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1400" i="1">
                    <a:solidFill>
                      <a:srgbClr val="000000"/>
                    </a:solidFill>
                  </a:rPr>
                  <a:t>O</a:t>
                </a:r>
                <a:endParaRPr lang="en-US" sz="2400"/>
              </a:p>
            </p:txBody>
          </p:sp>
          <p:sp>
            <p:nvSpPr>
              <p:cNvPr id="68630" name="Rectangle 74"/>
              <p:cNvSpPr>
                <a:spLocks noChangeArrowheads="1"/>
              </p:cNvSpPr>
              <p:nvPr/>
            </p:nvSpPr>
            <p:spPr bwMode="auto">
              <a:xfrm>
                <a:off x="4592" y="3636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x</a:t>
                </a:r>
                <a:endParaRPr lang="en-US" sz="2400"/>
              </a:p>
            </p:txBody>
          </p:sp>
          <p:sp>
            <p:nvSpPr>
              <p:cNvPr id="68631" name="Rectangle 75"/>
              <p:cNvSpPr>
                <a:spLocks noChangeArrowheads="1"/>
              </p:cNvSpPr>
              <p:nvPr/>
            </p:nvSpPr>
            <p:spPr bwMode="auto">
              <a:xfrm>
                <a:off x="4677" y="3604"/>
                <a:ext cx="4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¢</a:t>
                </a:r>
                <a:endParaRPr lang="en-US" sz="2400"/>
              </a:p>
            </p:txBody>
          </p:sp>
        </p:grpSp>
      </p:grpSp>
      <p:graphicFrame>
        <p:nvGraphicFramePr>
          <p:cNvPr id="204876" name="Object 2"/>
          <p:cNvGraphicFramePr>
            <a:graphicFrameLocks noChangeAspect="1"/>
          </p:cNvGraphicFramePr>
          <p:nvPr/>
        </p:nvGraphicFramePr>
        <p:xfrm>
          <a:off x="3144838" y="3452813"/>
          <a:ext cx="10461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99" name="Equation" r:id="rId9" imgW="533169" imgH="253890" progId="Equation.3">
                  <p:embed/>
                </p:oleObj>
              </mc:Choice>
              <mc:Fallback>
                <p:oleObj name="Equation" r:id="rId9" imgW="533169" imgH="25389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838" y="3452813"/>
                        <a:ext cx="1046162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7" name="Object 3"/>
          <p:cNvGraphicFramePr>
            <a:graphicFrameLocks noChangeAspect="1"/>
          </p:cNvGraphicFramePr>
          <p:nvPr/>
        </p:nvGraphicFramePr>
        <p:xfrm>
          <a:off x="3149600" y="3924300"/>
          <a:ext cx="1041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00" name="Equation" r:id="rId11" imgW="533169" imgH="253890" progId="Equation.3">
                  <p:embed/>
                </p:oleObj>
              </mc:Choice>
              <mc:Fallback>
                <p:oleObj name="Equation" r:id="rId11" imgW="533169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3924300"/>
                        <a:ext cx="10414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8" name="Object 4"/>
          <p:cNvGraphicFramePr>
            <a:graphicFrameLocks noChangeAspect="1"/>
          </p:cNvGraphicFramePr>
          <p:nvPr/>
        </p:nvGraphicFramePr>
        <p:xfrm>
          <a:off x="7704138" y="3452813"/>
          <a:ext cx="10715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01" name="Equation" r:id="rId13" imgW="545626" imgH="253780" progId="Equation.3">
                  <p:embed/>
                </p:oleObj>
              </mc:Choice>
              <mc:Fallback>
                <p:oleObj name="Equation" r:id="rId13" imgW="545626" imgH="2537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4138" y="3452813"/>
                        <a:ext cx="1071562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9" name="Object 5"/>
          <p:cNvGraphicFramePr>
            <a:graphicFrameLocks noChangeAspect="1"/>
          </p:cNvGraphicFramePr>
          <p:nvPr/>
        </p:nvGraphicFramePr>
        <p:xfrm>
          <a:off x="7708900" y="3924300"/>
          <a:ext cx="10668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02" name="Equation" r:id="rId15" imgW="545626" imgH="253780" progId="Equation.3">
                  <p:embed/>
                </p:oleObj>
              </mc:Choice>
              <mc:Fallback>
                <p:oleObj name="Equation" r:id="rId15" imgW="545626" imgH="2537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8900" y="3924300"/>
                        <a:ext cx="10668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3" name="Rectangle 80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Lemma 3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Merge Network</a:t>
            </a:r>
          </a:p>
        </p:txBody>
      </p:sp>
      <p:graphicFrame>
        <p:nvGraphicFramePr>
          <p:cNvPr id="205827" name="Object 2"/>
          <p:cNvGraphicFramePr>
            <a:graphicFrameLocks noChangeAspect="1"/>
          </p:cNvGraphicFramePr>
          <p:nvPr/>
        </p:nvGraphicFramePr>
        <p:xfrm>
          <a:off x="1865313" y="21637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2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1637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28" name="Object 3"/>
          <p:cNvGraphicFramePr>
            <a:graphicFrameLocks noChangeAspect="1"/>
          </p:cNvGraphicFramePr>
          <p:nvPr/>
        </p:nvGraphicFramePr>
        <p:xfrm>
          <a:off x="1865313" y="25908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3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5908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29" name="Object 4"/>
          <p:cNvGraphicFramePr>
            <a:graphicFrameLocks noChangeAspect="1"/>
          </p:cNvGraphicFramePr>
          <p:nvPr/>
        </p:nvGraphicFramePr>
        <p:xfrm>
          <a:off x="1865313" y="3035300"/>
          <a:ext cx="3222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4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035300"/>
                        <a:ext cx="3222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0" name="Object 5"/>
          <p:cNvGraphicFramePr>
            <a:graphicFrameLocks noChangeAspect="1"/>
          </p:cNvGraphicFramePr>
          <p:nvPr/>
        </p:nvGraphicFramePr>
        <p:xfrm>
          <a:off x="1865313" y="35099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5" name="Equation" r:id="rId9" imgW="165028" imgH="228501" progId="Equation.3">
                  <p:embed/>
                </p:oleObj>
              </mc:Choice>
              <mc:Fallback>
                <p:oleObj name="Equation" r:id="rId9" imgW="165028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5099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1" name="Object 6"/>
          <p:cNvGraphicFramePr>
            <a:graphicFrameLocks noChangeAspect="1"/>
          </p:cNvGraphicFramePr>
          <p:nvPr/>
        </p:nvGraphicFramePr>
        <p:xfrm>
          <a:off x="1905000" y="42973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6" name="Equation" r:id="rId11" imgW="165028" imgH="228501" progId="Equation.3">
                  <p:embed/>
                </p:oleObj>
              </mc:Choice>
              <mc:Fallback>
                <p:oleObj name="Equation" r:id="rId11" imgW="165028" imgH="22850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973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2" name="Object 7"/>
          <p:cNvGraphicFramePr>
            <a:graphicFrameLocks noChangeAspect="1"/>
          </p:cNvGraphicFramePr>
          <p:nvPr/>
        </p:nvGraphicFramePr>
        <p:xfrm>
          <a:off x="1892300" y="47244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7" name="Equation" r:id="rId13" imgW="164885" imgH="215619" progId="Equation.3">
                  <p:embed/>
                </p:oleObj>
              </mc:Choice>
              <mc:Fallback>
                <p:oleObj name="Equation" r:id="rId13" imgW="164885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47244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3" name="Object 8"/>
          <p:cNvGraphicFramePr>
            <a:graphicFrameLocks noChangeAspect="1"/>
          </p:cNvGraphicFramePr>
          <p:nvPr/>
        </p:nvGraphicFramePr>
        <p:xfrm>
          <a:off x="1905000" y="51689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8" name="Equation" r:id="rId15" imgW="164885" imgH="215619" progId="Equation.3">
                  <p:embed/>
                </p:oleObj>
              </mc:Choice>
              <mc:Fallback>
                <p:oleObj name="Equation" r:id="rId15" imgW="164885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689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34" name="Object 9"/>
          <p:cNvGraphicFramePr>
            <a:graphicFrameLocks noChangeAspect="1"/>
          </p:cNvGraphicFramePr>
          <p:nvPr/>
        </p:nvGraphicFramePr>
        <p:xfrm>
          <a:off x="1905000" y="56435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9" name="Equation" r:id="rId17" imgW="165028" imgH="228501" progId="Equation.3">
                  <p:embed/>
                </p:oleObj>
              </mc:Choice>
              <mc:Fallback>
                <p:oleObj name="Equation" r:id="rId17" imgW="165028" imgH="22850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6435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20713" y="2286000"/>
            <a:ext cx="1208087" cy="1676400"/>
            <a:chOff x="391" y="1440"/>
            <a:chExt cx="761" cy="1056"/>
          </a:xfrm>
        </p:grpSpPr>
        <p:sp>
          <p:nvSpPr>
            <p:cNvPr id="69734" name="AutoShape 12"/>
            <p:cNvSpPr>
              <a:spLocks/>
            </p:cNvSpPr>
            <p:nvPr/>
          </p:nvSpPr>
          <p:spPr bwMode="auto">
            <a:xfrm flipH="1">
              <a:off x="864" y="1440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735" name="Text Box 13"/>
            <p:cNvSpPr txBox="1">
              <a:spLocks noChangeArrowheads="1"/>
            </p:cNvSpPr>
            <p:nvPr/>
          </p:nvSpPr>
          <p:spPr bwMode="auto">
            <a:xfrm flipH="1">
              <a:off x="391" y="1776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20713" y="4373563"/>
            <a:ext cx="1208087" cy="1676400"/>
            <a:chOff x="391" y="2755"/>
            <a:chExt cx="761" cy="1056"/>
          </a:xfrm>
        </p:grpSpPr>
        <p:sp>
          <p:nvSpPr>
            <p:cNvPr id="69732" name="AutoShape 15"/>
            <p:cNvSpPr>
              <a:spLocks/>
            </p:cNvSpPr>
            <p:nvPr/>
          </p:nvSpPr>
          <p:spPr bwMode="auto">
            <a:xfrm flipH="1">
              <a:off x="864" y="2755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733" name="Text Box 16"/>
            <p:cNvSpPr txBox="1">
              <a:spLocks noChangeArrowheads="1"/>
            </p:cNvSpPr>
            <p:nvPr/>
          </p:nvSpPr>
          <p:spPr bwMode="auto">
            <a:xfrm flipH="1">
              <a:off x="391" y="3091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205842" name="Rectangle 18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69713" name="Oval 19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  <p:sp>
          <p:nvSpPr>
            <p:cNvPr id="205844" name="Rectangle 20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69715" name="Line 21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6" name="Line 22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7" name="Line 23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8" name="Line 24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9" name="Line 25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0" name="Line 26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1" name="Line 27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2" name="Line 28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3" name="Line 29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4" name="Line 30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5" name="Line 31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6" name="Line 32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7" name="Line 33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8" name="Line 34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9" name="Line 35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0" name="Line 36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31" name="Oval 37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286000" y="2362200"/>
            <a:ext cx="1143000" cy="3581400"/>
            <a:chOff x="1440" y="1488"/>
            <a:chExt cx="720" cy="2256"/>
          </a:xfrm>
        </p:grpSpPr>
        <p:sp>
          <p:nvSpPr>
            <p:cNvPr id="69696" name="Line 39"/>
            <p:cNvSpPr>
              <a:spLocks noChangeShapeType="1"/>
            </p:cNvSpPr>
            <p:nvPr/>
          </p:nvSpPr>
          <p:spPr bwMode="auto">
            <a:xfrm>
              <a:off x="1584" y="148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7" name="Line 40"/>
            <p:cNvSpPr>
              <a:spLocks noChangeShapeType="1"/>
            </p:cNvSpPr>
            <p:nvPr/>
          </p:nvSpPr>
          <p:spPr bwMode="auto">
            <a:xfrm>
              <a:off x="1440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8" name="Line 41"/>
            <p:cNvSpPr>
              <a:spLocks noChangeShapeType="1"/>
            </p:cNvSpPr>
            <p:nvPr/>
          </p:nvSpPr>
          <p:spPr bwMode="auto">
            <a:xfrm>
              <a:off x="1440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9" name="Line 42"/>
            <p:cNvSpPr>
              <a:spLocks noChangeShapeType="1"/>
            </p:cNvSpPr>
            <p:nvPr/>
          </p:nvSpPr>
          <p:spPr bwMode="auto">
            <a:xfrm>
              <a:off x="1440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0" name="Line 43"/>
            <p:cNvSpPr>
              <a:spLocks noChangeShapeType="1"/>
            </p:cNvSpPr>
            <p:nvPr/>
          </p:nvSpPr>
          <p:spPr bwMode="auto">
            <a:xfrm>
              <a:off x="1440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1" name="Line 44"/>
            <p:cNvSpPr>
              <a:spLocks noChangeShapeType="1"/>
            </p:cNvSpPr>
            <p:nvPr/>
          </p:nvSpPr>
          <p:spPr bwMode="auto">
            <a:xfrm>
              <a:off x="1440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2" name="Line 45"/>
            <p:cNvSpPr>
              <a:spLocks noChangeShapeType="1"/>
            </p:cNvSpPr>
            <p:nvPr/>
          </p:nvSpPr>
          <p:spPr bwMode="auto">
            <a:xfrm>
              <a:off x="1440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3" name="Line 46"/>
            <p:cNvSpPr>
              <a:spLocks noChangeShapeType="1"/>
            </p:cNvSpPr>
            <p:nvPr/>
          </p:nvSpPr>
          <p:spPr bwMode="auto">
            <a:xfrm>
              <a:off x="1440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4" name="Line 47"/>
            <p:cNvSpPr>
              <a:spLocks noChangeShapeType="1"/>
            </p:cNvSpPr>
            <p:nvPr/>
          </p:nvSpPr>
          <p:spPr bwMode="auto">
            <a:xfrm>
              <a:off x="1440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5" name="Line 48"/>
            <p:cNvSpPr>
              <a:spLocks noChangeShapeType="1"/>
            </p:cNvSpPr>
            <p:nvPr/>
          </p:nvSpPr>
          <p:spPr bwMode="auto">
            <a:xfrm flipV="1">
              <a:off x="1632" y="1776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6" name="Line 49"/>
            <p:cNvSpPr>
              <a:spLocks noChangeShapeType="1"/>
            </p:cNvSpPr>
            <p:nvPr/>
          </p:nvSpPr>
          <p:spPr bwMode="auto">
            <a:xfrm flipV="1">
              <a:off x="1632" y="2064"/>
              <a:ext cx="432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7" name="Line 50"/>
            <p:cNvSpPr>
              <a:spLocks noChangeShapeType="1"/>
            </p:cNvSpPr>
            <p:nvPr/>
          </p:nvSpPr>
          <p:spPr bwMode="auto">
            <a:xfrm flipV="1">
              <a:off x="1632" y="2352"/>
              <a:ext cx="432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8" name="Line 51"/>
            <p:cNvSpPr>
              <a:spLocks noChangeShapeType="1"/>
            </p:cNvSpPr>
            <p:nvPr/>
          </p:nvSpPr>
          <p:spPr bwMode="auto">
            <a:xfrm>
              <a:off x="1632" y="1776"/>
              <a:ext cx="432" cy="1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9" name="Line 52"/>
            <p:cNvSpPr>
              <a:spLocks noChangeShapeType="1"/>
            </p:cNvSpPr>
            <p:nvPr/>
          </p:nvSpPr>
          <p:spPr bwMode="auto">
            <a:xfrm>
              <a:off x="1632" y="2352"/>
              <a:ext cx="432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0" name="Line 53"/>
            <p:cNvSpPr>
              <a:spLocks noChangeShapeType="1"/>
            </p:cNvSpPr>
            <p:nvPr/>
          </p:nvSpPr>
          <p:spPr bwMode="auto">
            <a:xfrm>
              <a:off x="1632" y="2880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1" name="Line 54"/>
            <p:cNvSpPr>
              <a:spLocks noChangeShapeType="1"/>
            </p:cNvSpPr>
            <p:nvPr/>
          </p:nvSpPr>
          <p:spPr bwMode="auto">
            <a:xfrm flipV="1">
              <a:off x="1632" y="316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5486400" y="2362200"/>
            <a:ext cx="838200" cy="3581400"/>
            <a:chOff x="3456" y="1488"/>
            <a:chExt cx="528" cy="2256"/>
          </a:xfrm>
        </p:grpSpPr>
        <p:sp>
          <p:nvSpPr>
            <p:cNvPr id="69688" name="Line 56"/>
            <p:cNvSpPr>
              <a:spLocks noChangeShapeType="1"/>
            </p:cNvSpPr>
            <p:nvPr/>
          </p:nvSpPr>
          <p:spPr bwMode="auto">
            <a:xfrm>
              <a:off x="3456" y="1488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9" name="Line 57"/>
            <p:cNvSpPr>
              <a:spLocks noChangeShapeType="1"/>
            </p:cNvSpPr>
            <p:nvPr/>
          </p:nvSpPr>
          <p:spPr bwMode="auto">
            <a:xfrm flipV="1">
              <a:off x="3504" y="1776"/>
              <a:ext cx="432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0" name="Line 58"/>
            <p:cNvSpPr>
              <a:spLocks noChangeShapeType="1"/>
            </p:cNvSpPr>
            <p:nvPr/>
          </p:nvSpPr>
          <p:spPr bwMode="auto">
            <a:xfrm>
              <a:off x="3504" y="1776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Line 59"/>
            <p:cNvSpPr>
              <a:spLocks noChangeShapeType="1"/>
            </p:cNvSpPr>
            <p:nvPr/>
          </p:nvSpPr>
          <p:spPr bwMode="auto">
            <a:xfrm flipV="1">
              <a:off x="3504" y="2352"/>
              <a:ext cx="432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2" name="Line 60"/>
            <p:cNvSpPr>
              <a:spLocks noChangeShapeType="1"/>
            </p:cNvSpPr>
            <p:nvPr/>
          </p:nvSpPr>
          <p:spPr bwMode="auto">
            <a:xfrm>
              <a:off x="3504" y="2064"/>
              <a:ext cx="432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3" name="Line 61"/>
            <p:cNvSpPr>
              <a:spLocks noChangeShapeType="1"/>
            </p:cNvSpPr>
            <p:nvPr/>
          </p:nvSpPr>
          <p:spPr bwMode="auto">
            <a:xfrm flipV="1">
              <a:off x="3504" y="316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4" name="Line 62"/>
            <p:cNvSpPr>
              <a:spLocks noChangeShapeType="1"/>
            </p:cNvSpPr>
            <p:nvPr/>
          </p:nvSpPr>
          <p:spPr bwMode="auto">
            <a:xfrm>
              <a:off x="3504" y="2352"/>
              <a:ext cx="432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5" name="Line 63"/>
            <p:cNvSpPr>
              <a:spLocks noChangeShapeType="1"/>
            </p:cNvSpPr>
            <p:nvPr/>
          </p:nvSpPr>
          <p:spPr bwMode="auto">
            <a:xfrm>
              <a:off x="3504" y="374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4"/>
          <p:cNvGrpSpPr>
            <a:grpSpLocks/>
          </p:cNvGrpSpPr>
          <p:nvPr/>
        </p:nvGrpSpPr>
        <p:grpSpPr bwMode="auto">
          <a:xfrm>
            <a:off x="7467600" y="2209800"/>
            <a:ext cx="1131888" cy="3886200"/>
            <a:chOff x="4752" y="1392"/>
            <a:chExt cx="713" cy="2448"/>
          </a:xfrm>
        </p:grpSpPr>
        <p:sp>
          <p:nvSpPr>
            <p:cNvPr id="69686" name="AutoShape 65"/>
            <p:cNvSpPr>
              <a:spLocks/>
            </p:cNvSpPr>
            <p:nvPr/>
          </p:nvSpPr>
          <p:spPr bwMode="auto">
            <a:xfrm>
              <a:off x="4752" y="1392"/>
              <a:ext cx="240" cy="2448"/>
            </a:xfrm>
            <a:prstGeom prst="rightBrace">
              <a:avLst>
                <a:gd name="adj1" fmla="val 8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87" name="Text Box 66"/>
            <p:cNvSpPr txBox="1">
              <a:spLocks noChangeArrowheads="1"/>
            </p:cNvSpPr>
            <p:nvPr/>
          </p:nvSpPr>
          <p:spPr bwMode="auto">
            <a:xfrm>
              <a:off x="5040" y="244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aphicFrame>
        <p:nvGraphicFramePr>
          <p:cNvPr id="205891" name="Object 10"/>
          <p:cNvGraphicFramePr>
            <a:graphicFrameLocks noChangeAspect="1"/>
          </p:cNvGraphicFramePr>
          <p:nvPr/>
        </p:nvGraphicFramePr>
        <p:xfrm>
          <a:off x="7056438" y="21336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0" name="Equation" r:id="rId19" imgW="177646" imgH="228402" progId="Equation.3">
                  <p:embed/>
                </p:oleObj>
              </mc:Choice>
              <mc:Fallback>
                <p:oleObj name="Equation" r:id="rId19" imgW="177646" imgH="2284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1336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92" name="Object 11"/>
          <p:cNvGraphicFramePr>
            <a:graphicFrameLocks noChangeAspect="1"/>
          </p:cNvGraphicFramePr>
          <p:nvPr/>
        </p:nvGraphicFramePr>
        <p:xfrm>
          <a:off x="7056438" y="2560638"/>
          <a:ext cx="3222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1" name="Equation" r:id="rId21" imgW="164885" imgH="215619" progId="Equation.3">
                  <p:embed/>
                </p:oleObj>
              </mc:Choice>
              <mc:Fallback>
                <p:oleObj name="Equation" r:id="rId21" imgW="164885" imgH="21561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560638"/>
                        <a:ext cx="3222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93" name="Object 12"/>
          <p:cNvGraphicFramePr>
            <a:graphicFrameLocks noChangeAspect="1"/>
          </p:cNvGraphicFramePr>
          <p:nvPr/>
        </p:nvGraphicFramePr>
        <p:xfrm>
          <a:off x="7056438" y="3005138"/>
          <a:ext cx="3476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2" name="Equation" r:id="rId23" imgW="177569" imgH="215619" progId="Equation.3">
                  <p:embed/>
                </p:oleObj>
              </mc:Choice>
              <mc:Fallback>
                <p:oleObj name="Equation" r:id="rId23" imgW="177569" imgH="215619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005138"/>
                        <a:ext cx="3476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94" name="Object 13"/>
          <p:cNvGraphicFramePr>
            <a:graphicFrameLocks noChangeAspect="1"/>
          </p:cNvGraphicFramePr>
          <p:nvPr/>
        </p:nvGraphicFramePr>
        <p:xfrm>
          <a:off x="7056438" y="34798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3" name="Equation" r:id="rId25" imgW="177646" imgH="228402" progId="Equation.3">
                  <p:embed/>
                </p:oleObj>
              </mc:Choice>
              <mc:Fallback>
                <p:oleObj name="Equation" r:id="rId25" imgW="177646" imgH="2284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4798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95" name="Object 14"/>
          <p:cNvGraphicFramePr>
            <a:graphicFrameLocks noChangeAspect="1"/>
          </p:cNvGraphicFramePr>
          <p:nvPr/>
        </p:nvGraphicFramePr>
        <p:xfrm>
          <a:off x="7086600" y="4357688"/>
          <a:ext cx="347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4" name="Equation" r:id="rId27" imgW="177569" imgH="215619" progId="Equation.3">
                  <p:embed/>
                </p:oleObj>
              </mc:Choice>
              <mc:Fallback>
                <p:oleObj name="Equation" r:id="rId27" imgW="177569" imgH="21561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357688"/>
                        <a:ext cx="347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96" name="Object 15"/>
          <p:cNvGraphicFramePr>
            <a:graphicFrameLocks noChangeAspect="1"/>
          </p:cNvGraphicFramePr>
          <p:nvPr/>
        </p:nvGraphicFramePr>
        <p:xfrm>
          <a:off x="7075488" y="4756150"/>
          <a:ext cx="3460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5" name="Equation" r:id="rId29" imgW="177646" imgH="228402" progId="Equation.3">
                  <p:embed/>
                </p:oleObj>
              </mc:Choice>
              <mc:Fallback>
                <p:oleObj name="Equation" r:id="rId29" imgW="177646" imgH="22840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488" y="4756150"/>
                        <a:ext cx="34607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97" name="Object 16"/>
          <p:cNvGraphicFramePr>
            <a:graphicFrameLocks noChangeAspect="1"/>
          </p:cNvGraphicFramePr>
          <p:nvPr/>
        </p:nvGraphicFramePr>
        <p:xfrm>
          <a:off x="7086600" y="520065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6" name="Equation" r:id="rId31" imgW="177646" imgH="228402" progId="Equation.3">
                  <p:embed/>
                </p:oleObj>
              </mc:Choice>
              <mc:Fallback>
                <p:oleObj name="Equation" r:id="rId31" imgW="177646" imgH="22840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20065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98" name="Object 17"/>
          <p:cNvGraphicFramePr>
            <a:graphicFrameLocks noChangeAspect="1"/>
          </p:cNvGraphicFramePr>
          <p:nvPr/>
        </p:nvGraphicFramePr>
        <p:xfrm>
          <a:off x="7086600" y="56896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7" name="Equation" r:id="rId33" imgW="177646" imgH="228402" progId="Equation.3">
                  <p:embed/>
                </p:oleObj>
              </mc:Choice>
              <mc:Fallback>
                <p:oleObj name="Equation" r:id="rId33" imgW="177646" imgH="228402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6896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5"/>
          <p:cNvGrpSpPr>
            <a:grpSpLocks/>
          </p:cNvGrpSpPr>
          <p:nvPr/>
        </p:nvGrpSpPr>
        <p:grpSpPr bwMode="auto">
          <a:xfrm>
            <a:off x="6248400" y="2281238"/>
            <a:ext cx="685800" cy="3743325"/>
            <a:chOff x="3936" y="1437"/>
            <a:chExt cx="432" cy="2358"/>
          </a:xfrm>
        </p:grpSpPr>
        <p:sp>
          <p:nvSpPr>
            <p:cNvPr id="69658" name="Line 76"/>
            <p:cNvSpPr>
              <a:spLocks noChangeShapeType="1"/>
            </p:cNvSpPr>
            <p:nvPr/>
          </p:nvSpPr>
          <p:spPr bwMode="auto">
            <a:xfrm>
              <a:off x="4169" y="148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Oval 77"/>
            <p:cNvSpPr>
              <a:spLocks noChangeArrowheads="1"/>
            </p:cNvSpPr>
            <p:nvPr/>
          </p:nvSpPr>
          <p:spPr bwMode="auto">
            <a:xfrm>
              <a:off x="4128" y="1437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60" name="Line 78"/>
            <p:cNvSpPr>
              <a:spLocks noChangeShapeType="1"/>
            </p:cNvSpPr>
            <p:nvPr/>
          </p:nvSpPr>
          <p:spPr bwMode="auto">
            <a:xfrm>
              <a:off x="393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Line 79"/>
            <p:cNvSpPr>
              <a:spLocks noChangeShapeType="1"/>
            </p:cNvSpPr>
            <p:nvPr/>
          </p:nvSpPr>
          <p:spPr bwMode="auto">
            <a:xfrm>
              <a:off x="393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Line 80"/>
            <p:cNvSpPr>
              <a:spLocks noChangeShapeType="1"/>
            </p:cNvSpPr>
            <p:nvPr/>
          </p:nvSpPr>
          <p:spPr bwMode="auto">
            <a:xfrm>
              <a:off x="393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3" name="Line 81"/>
            <p:cNvSpPr>
              <a:spLocks noChangeShapeType="1"/>
            </p:cNvSpPr>
            <p:nvPr/>
          </p:nvSpPr>
          <p:spPr bwMode="auto">
            <a:xfrm>
              <a:off x="393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4" name="Line 82"/>
            <p:cNvSpPr>
              <a:spLocks noChangeShapeType="1"/>
            </p:cNvSpPr>
            <p:nvPr/>
          </p:nvSpPr>
          <p:spPr bwMode="auto">
            <a:xfrm>
              <a:off x="393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83"/>
            <p:cNvSpPr>
              <a:spLocks noChangeShapeType="1"/>
            </p:cNvSpPr>
            <p:nvPr/>
          </p:nvSpPr>
          <p:spPr bwMode="auto">
            <a:xfrm>
              <a:off x="393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6" name="Line 84"/>
            <p:cNvSpPr>
              <a:spLocks noChangeShapeType="1"/>
            </p:cNvSpPr>
            <p:nvPr/>
          </p:nvSpPr>
          <p:spPr bwMode="auto">
            <a:xfrm>
              <a:off x="393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Line 85"/>
            <p:cNvSpPr>
              <a:spLocks noChangeShapeType="1"/>
            </p:cNvSpPr>
            <p:nvPr/>
          </p:nvSpPr>
          <p:spPr bwMode="auto">
            <a:xfrm>
              <a:off x="393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Line 86"/>
            <p:cNvSpPr>
              <a:spLocks noChangeShapeType="1"/>
            </p:cNvSpPr>
            <p:nvPr/>
          </p:nvSpPr>
          <p:spPr bwMode="auto">
            <a:xfrm>
              <a:off x="417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Line 87"/>
            <p:cNvSpPr>
              <a:spLocks noChangeShapeType="1"/>
            </p:cNvSpPr>
            <p:nvPr/>
          </p:nvSpPr>
          <p:spPr bwMode="auto">
            <a:xfrm>
              <a:off x="417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0" name="Line 88"/>
            <p:cNvSpPr>
              <a:spLocks noChangeShapeType="1"/>
            </p:cNvSpPr>
            <p:nvPr/>
          </p:nvSpPr>
          <p:spPr bwMode="auto">
            <a:xfrm>
              <a:off x="417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1" name="Line 89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2" name="Line 90"/>
            <p:cNvSpPr>
              <a:spLocks noChangeShapeType="1"/>
            </p:cNvSpPr>
            <p:nvPr/>
          </p:nvSpPr>
          <p:spPr bwMode="auto">
            <a:xfrm>
              <a:off x="417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3" name="Line 91"/>
            <p:cNvSpPr>
              <a:spLocks noChangeShapeType="1"/>
            </p:cNvSpPr>
            <p:nvPr/>
          </p:nvSpPr>
          <p:spPr bwMode="auto">
            <a:xfrm>
              <a:off x="417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Line 92"/>
            <p:cNvSpPr>
              <a:spLocks noChangeShapeType="1"/>
            </p:cNvSpPr>
            <p:nvPr/>
          </p:nvSpPr>
          <p:spPr bwMode="auto">
            <a:xfrm>
              <a:off x="417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Line 93"/>
            <p:cNvSpPr>
              <a:spLocks noChangeShapeType="1"/>
            </p:cNvSpPr>
            <p:nvPr/>
          </p:nvSpPr>
          <p:spPr bwMode="auto">
            <a:xfrm>
              <a:off x="417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6" name="Oval 94"/>
            <p:cNvSpPr>
              <a:spLocks noChangeArrowheads="1"/>
            </p:cNvSpPr>
            <p:nvPr/>
          </p:nvSpPr>
          <p:spPr bwMode="auto">
            <a:xfrm>
              <a:off x="4128" y="1744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77" name="Line 95"/>
            <p:cNvSpPr>
              <a:spLocks noChangeShapeType="1"/>
            </p:cNvSpPr>
            <p:nvPr/>
          </p:nvSpPr>
          <p:spPr bwMode="auto">
            <a:xfrm>
              <a:off x="4169" y="2067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Oval 96"/>
            <p:cNvSpPr>
              <a:spLocks noChangeArrowheads="1"/>
            </p:cNvSpPr>
            <p:nvPr/>
          </p:nvSpPr>
          <p:spPr bwMode="auto">
            <a:xfrm>
              <a:off x="4128" y="2016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79" name="Oval 97"/>
            <p:cNvSpPr>
              <a:spLocks noChangeArrowheads="1"/>
            </p:cNvSpPr>
            <p:nvPr/>
          </p:nvSpPr>
          <p:spPr bwMode="auto">
            <a:xfrm>
              <a:off x="4128" y="2323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80" name="Line 98"/>
            <p:cNvSpPr>
              <a:spLocks noChangeShapeType="1"/>
            </p:cNvSpPr>
            <p:nvPr/>
          </p:nvSpPr>
          <p:spPr bwMode="auto">
            <a:xfrm>
              <a:off x="4169" y="2883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Oval 99"/>
            <p:cNvSpPr>
              <a:spLocks noChangeArrowheads="1"/>
            </p:cNvSpPr>
            <p:nvPr/>
          </p:nvSpPr>
          <p:spPr bwMode="auto">
            <a:xfrm>
              <a:off x="4128" y="2832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82" name="Oval 100"/>
            <p:cNvSpPr>
              <a:spLocks noChangeArrowheads="1"/>
            </p:cNvSpPr>
            <p:nvPr/>
          </p:nvSpPr>
          <p:spPr bwMode="auto">
            <a:xfrm>
              <a:off x="4128" y="3139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83" name="Line 101"/>
            <p:cNvSpPr>
              <a:spLocks noChangeShapeType="1"/>
            </p:cNvSpPr>
            <p:nvPr/>
          </p:nvSpPr>
          <p:spPr bwMode="auto">
            <a:xfrm>
              <a:off x="4169" y="3459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Oval 102"/>
            <p:cNvSpPr>
              <a:spLocks noChangeArrowheads="1"/>
            </p:cNvSpPr>
            <p:nvPr/>
          </p:nvSpPr>
          <p:spPr bwMode="auto">
            <a:xfrm>
              <a:off x="4128" y="3408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69685" name="Oval 103"/>
            <p:cNvSpPr>
              <a:spLocks noChangeArrowheads="1"/>
            </p:cNvSpPr>
            <p:nvPr/>
          </p:nvSpPr>
          <p:spPr bwMode="auto">
            <a:xfrm>
              <a:off x="4128" y="3715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5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5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5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5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5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05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5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5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5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5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05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05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5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5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Merge Network (pf.)</a:t>
            </a:r>
          </a:p>
        </p:txBody>
      </p:sp>
      <p:graphicFrame>
        <p:nvGraphicFramePr>
          <p:cNvPr id="70659" name="Object 2"/>
          <p:cNvGraphicFramePr>
            <a:graphicFrameLocks noChangeAspect="1"/>
          </p:cNvGraphicFramePr>
          <p:nvPr/>
        </p:nvGraphicFramePr>
        <p:xfrm>
          <a:off x="1865313" y="21637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4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1637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3"/>
          <p:cNvGraphicFramePr>
            <a:graphicFrameLocks noChangeAspect="1"/>
          </p:cNvGraphicFramePr>
          <p:nvPr/>
        </p:nvGraphicFramePr>
        <p:xfrm>
          <a:off x="1865313" y="25908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5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5908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1" name="Object 4"/>
          <p:cNvGraphicFramePr>
            <a:graphicFrameLocks noChangeAspect="1"/>
          </p:cNvGraphicFramePr>
          <p:nvPr/>
        </p:nvGraphicFramePr>
        <p:xfrm>
          <a:off x="1865313" y="3035300"/>
          <a:ext cx="3222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6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035300"/>
                        <a:ext cx="3222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2" name="Object 5"/>
          <p:cNvGraphicFramePr>
            <a:graphicFrameLocks noChangeAspect="1"/>
          </p:cNvGraphicFramePr>
          <p:nvPr/>
        </p:nvGraphicFramePr>
        <p:xfrm>
          <a:off x="1865313" y="35099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7" name="Equation" r:id="rId9" imgW="165028" imgH="228501" progId="Equation.3">
                  <p:embed/>
                </p:oleObj>
              </mc:Choice>
              <mc:Fallback>
                <p:oleObj name="Equation" r:id="rId9" imgW="165028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5099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3" name="Object 6"/>
          <p:cNvGraphicFramePr>
            <a:graphicFrameLocks noChangeAspect="1"/>
          </p:cNvGraphicFramePr>
          <p:nvPr/>
        </p:nvGraphicFramePr>
        <p:xfrm>
          <a:off x="1905000" y="42973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8" name="Equation" r:id="rId11" imgW="165028" imgH="228501" progId="Equation.3">
                  <p:embed/>
                </p:oleObj>
              </mc:Choice>
              <mc:Fallback>
                <p:oleObj name="Equation" r:id="rId11" imgW="165028" imgH="22850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973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4" name="Object 7"/>
          <p:cNvGraphicFramePr>
            <a:graphicFrameLocks noChangeAspect="1"/>
          </p:cNvGraphicFramePr>
          <p:nvPr/>
        </p:nvGraphicFramePr>
        <p:xfrm>
          <a:off x="1892300" y="47244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9" name="Equation" r:id="rId13" imgW="164885" imgH="215619" progId="Equation.3">
                  <p:embed/>
                </p:oleObj>
              </mc:Choice>
              <mc:Fallback>
                <p:oleObj name="Equation" r:id="rId13" imgW="164885" imgH="21561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47244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5" name="Object 8"/>
          <p:cNvGraphicFramePr>
            <a:graphicFrameLocks noChangeAspect="1"/>
          </p:cNvGraphicFramePr>
          <p:nvPr/>
        </p:nvGraphicFramePr>
        <p:xfrm>
          <a:off x="1905000" y="51689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0" name="Equation" r:id="rId15" imgW="164885" imgH="215619" progId="Equation.3">
                  <p:embed/>
                </p:oleObj>
              </mc:Choice>
              <mc:Fallback>
                <p:oleObj name="Equation" r:id="rId15" imgW="164885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689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6" name="Object 9"/>
          <p:cNvGraphicFramePr>
            <a:graphicFrameLocks noChangeAspect="1"/>
          </p:cNvGraphicFramePr>
          <p:nvPr/>
        </p:nvGraphicFramePr>
        <p:xfrm>
          <a:off x="1905000" y="56435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31" name="Equation" r:id="rId17" imgW="165028" imgH="228501" progId="Equation.3">
                  <p:embed/>
                </p:oleObj>
              </mc:Choice>
              <mc:Fallback>
                <p:oleObj name="Equation" r:id="rId17" imgW="165028" imgH="22850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6435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667" name="Group 11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206860" name="Rectangle 12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0697" name="Oval 13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  <p:sp>
          <p:nvSpPr>
            <p:cNvPr id="206862" name="Rectangle 14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0699" name="Line 15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Line 16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Line 17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2" name="Line 18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3" name="Line 19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4" name="Line 20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5" name="Line 21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6" name="Line 22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7" name="Line 23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8" name="Line 24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9" name="Line 25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0" name="Line 26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1" name="Line 27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2" name="Line 28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3" name="Line 29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4" name="Line 30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5" name="Oval 31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</p:grpSp>
      <p:sp>
        <p:nvSpPr>
          <p:cNvPr id="206880" name="Line 32"/>
          <p:cNvSpPr>
            <a:spLocks noChangeShapeType="1"/>
          </p:cNvSpPr>
          <p:nvPr/>
        </p:nvSpPr>
        <p:spPr bwMode="auto">
          <a:xfrm>
            <a:off x="2514600" y="2362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33"/>
          <p:cNvSpPr>
            <a:spLocks noChangeShapeType="1"/>
          </p:cNvSpPr>
          <p:nvPr/>
        </p:nvSpPr>
        <p:spPr bwMode="auto">
          <a:xfrm>
            <a:off x="2286000" y="2362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34"/>
          <p:cNvSpPr>
            <a:spLocks noChangeShapeType="1"/>
          </p:cNvSpPr>
          <p:nvPr/>
        </p:nvSpPr>
        <p:spPr bwMode="auto">
          <a:xfrm>
            <a:off x="2286000" y="2819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Line 35"/>
          <p:cNvSpPr>
            <a:spLocks noChangeShapeType="1"/>
          </p:cNvSpPr>
          <p:nvPr/>
        </p:nvSpPr>
        <p:spPr bwMode="auto">
          <a:xfrm>
            <a:off x="2286000" y="3276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Line 36"/>
          <p:cNvSpPr>
            <a:spLocks noChangeShapeType="1"/>
          </p:cNvSpPr>
          <p:nvPr/>
        </p:nvSpPr>
        <p:spPr bwMode="auto">
          <a:xfrm>
            <a:off x="2286000" y="3733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Line 37"/>
          <p:cNvSpPr>
            <a:spLocks noChangeShapeType="1"/>
          </p:cNvSpPr>
          <p:nvPr/>
        </p:nvSpPr>
        <p:spPr bwMode="auto">
          <a:xfrm>
            <a:off x="2286000" y="4572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38"/>
          <p:cNvSpPr>
            <a:spLocks noChangeShapeType="1"/>
          </p:cNvSpPr>
          <p:nvPr/>
        </p:nvSpPr>
        <p:spPr bwMode="auto">
          <a:xfrm>
            <a:off x="2286000" y="5029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Line 39"/>
          <p:cNvSpPr>
            <a:spLocks noChangeShapeType="1"/>
          </p:cNvSpPr>
          <p:nvPr/>
        </p:nv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Line 40"/>
          <p:cNvSpPr>
            <a:spLocks noChangeShapeType="1"/>
          </p:cNvSpPr>
          <p:nvPr/>
        </p:nvSpPr>
        <p:spPr bwMode="auto">
          <a:xfrm>
            <a:off x="2286000" y="5943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89" name="Line 41"/>
          <p:cNvSpPr>
            <a:spLocks noChangeShapeType="1"/>
          </p:cNvSpPr>
          <p:nvPr/>
        </p:nvSpPr>
        <p:spPr bwMode="auto">
          <a:xfrm flipV="1">
            <a:off x="2590800" y="28194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90" name="Line 42"/>
          <p:cNvSpPr>
            <a:spLocks noChangeShapeType="1"/>
          </p:cNvSpPr>
          <p:nvPr/>
        </p:nvSpPr>
        <p:spPr bwMode="auto">
          <a:xfrm flipV="1">
            <a:off x="2590800" y="32766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91" name="Line 43"/>
          <p:cNvSpPr>
            <a:spLocks noChangeShapeType="1"/>
          </p:cNvSpPr>
          <p:nvPr/>
        </p:nvSpPr>
        <p:spPr bwMode="auto">
          <a:xfrm flipV="1">
            <a:off x="2590800" y="3733800"/>
            <a:ext cx="6858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92" name="Line 44"/>
          <p:cNvSpPr>
            <a:spLocks noChangeShapeType="1"/>
          </p:cNvSpPr>
          <p:nvPr/>
        </p:nvSpPr>
        <p:spPr bwMode="auto">
          <a:xfrm>
            <a:off x="2590800" y="2819400"/>
            <a:ext cx="68580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93" name="Line 45"/>
          <p:cNvSpPr>
            <a:spLocks noChangeShapeType="1"/>
          </p:cNvSpPr>
          <p:nvPr/>
        </p:nvSpPr>
        <p:spPr bwMode="auto">
          <a:xfrm>
            <a:off x="2590800" y="3733800"/>
            <a:ext cx="6858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94" name="Line 46"/>
          <p:cNvSpPr>
            <a:spLocks noChangeShapeType="1"/>
          </p:cNvSpPr>
          <p:nvPr/>
        </p:nvSpPr>
        <p:spPr bwMode="auto">
          <a:xfrm>
            <a:off x="2590800" y="4572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95" name="Line 47"/>
          <p:cNvSpPr>
            <a:spLocks noChangeShapeType="1"/>
          </p:cNvSpPr>
          <p:nvPr/>
        </p:nvSpPr>
        <p:spPr bwMode="auto">
          <a:xfrm flipV="1">
            <a:off x="2590800" y="50292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5638800" y="2209800"/>
            <a:ext cx="1208088" cy="1600200"/>
            <a:chOff x="3552" y="1392"/>
            <a:chExt cx="761" cy="1008"/>
          </a:xfrm>
        </p:grpSpPr>
        <p:sp>
          <p:nvSpPr>
            <p:cNvPr id="70694" name="AutoShape 49"/>
            <p:cNvSpPr>
              <a:spLocks/>
            </p:cNvSpPr>
            <p:nvPr/>
          </p:nvSpPr>
          <p:spPr bwMode="auto">
            <a:xfrm>
              <a:off x="3552" y="1392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0695" name="Text Box 50"/>
            <p:cNvSpPr txBox="1">
              <a:spLocks noChangeArrowheads="1"/>
            </p:cNvSpPr>
            <p:nvPr/>
          </p:nvSpPr>
          <p:spPr bwMode="auto">
            <a:xfrm>
              <a:off x="3888" y="172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5638800" y="4419600"/>
            <a:ext cx="1208088" cy="1600200"/>
            <a:chOff x="3552" y="2784"/>
            <a:chExt cx="761" cy="1008"/>
          </a:xfrm>
        </p:grpSpPr>
        <p:sp>
          <p:nvSpPr>
            <p:cNvPr id="70692" name="AutoShape 52"/>
            <p:cNvSpPr>
              <a:spLocks/>
            </p:cNvSpPr>
            <p:nvPr/>
          </p:nvSpPr>
          <p:spPr bwMode="auto">
            <a:xfrm>
              <a:off x="3552" y="2784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0693" name="Text Box 53"/>
            <p:cNvSpPr txBox="1">
              <a:spLocks noChangeArrowheads="1"/>
            </p:cNvSpPr>
            <p:nvPr/>
          </p:nvSpPr>
          <p:spPr bwMode="auto">
            <a:xfrm>
              <a:off x="3888" y="3120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70686" name="Group 54"/>
          <p:cNvGrpSpPr>
            <a:grpSpLocks/>
          </p:cNvGrpSpPr>
          <p:nvPr/>
        </p:nvGrpSpPr>
        <p:grpSpPr bwMode="auto">
          <a:xfrm>
            <a:off x="620713" y="2286000"/>
            <a:ext cx="1208087" cy="1676400"/>
            <a:chOff x="391" y="1440"/>
            <a:chExt cx="761" cy="1056"/>
          </a:xfrm>
        </p:grpSpPr>
        <p:sp>
          <p:nvSpPr>
            <p:cNvPr id="70690" name="AutoShape 55"/>
            <p:cNvSpPr>
              <a:spLocks/>
            </p:cNvSpPr>
            <p:nvPr/>
          </p:nvSpPr>
          <p:spPr bwMode="auto">
            <a:xfrm flipH="1">
              <a:off x="864" y="1440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0691" name="Text Box 56"/>
            <p:cNvSpPr txBox="1">
              <a:spLocks noChangeArrowheads="1"/>
            </p:cNvSpPr>
            <p:nvPr/>
          </p:nvSpPr>
          <p:spPr bwMode="auto">
            <a:xfrm flipH="1">
              <a:off x="391" y="1776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70687" name="Group 57"/>
          <p:cNvGrpSpPr>
            <a:grpSpLocks/>
          </p:cNvGrpSpPr>
          <p:nvPr/>
        </p:nvGrpSpPr>
        <p:grpSpPr bwMode="auto">
          <a:xfrm>
            <a:off x="620713" y="4373563"/>
            <a:ext cx="1208087" cy="1676400"/>
            <a:chOff x="391" y="2755"/>
            <a:chExt cx="761" cy="1056"/>
          </a:xfrm>
        </p:grpSpPr>
        <p:sp>
          <p:nvSpPr>
            <p:cNvPr id="70688" name="AutoShape 58"/>
            <p:cNvSpPr>
              <a:spLocks/>
            </p:cNvSpPr>
            <p:nvPr/>
          </p:nvSpPr>
          <p:spPr bwMode="auto">
            <a:xfrm flipH="1">
              <a:off x="864" y="2755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0689" name="Text Box 59"/>
            <p:cNvSpPr txBox="1">
              <a:spLocks noChangeArrowheads="1"/>
            </p:cNvSpPr>
            <p:nvPr/>
          </p:nvSpPr>
          <p:spPr bwMode="auto">
            <a:xfrm flipH="1">
              <a:off x="391" y="3091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6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6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6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6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6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6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6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6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6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6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6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6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80" grpId="0" animBg="1"/>
      <p:bldP spid="206889" grpId="0" animBg="1"/>
      <p:bldP spid="206890" grpId="0" animBg="1"/>
      <p:bldP spid="206891" grpId="0" animBg="1"/>
      <p:bldP spid="206892" grpId="0" animBg="1"/>
      <p:bldP spid="206893" grpId="0" animBg="1"/>
      <p:bldP spid="206894" grpId="0" animBg="1"/>
      <p:bldP spid="2068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Insertion Sort Network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87525" y="1997075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689725" y="19986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362200" y="281305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3035300" y="35814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3860800" y="41910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2959100" y="3429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2959100" y="4105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2286000" y="3419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2286000" y="2667000"/>
            <a:ext cx="1524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4" name="Oval 12"/>
          <p:cNvSpPr>
            <a:spLocks noChangeArrowheads="1"/>
          </p:cNvSpPr>
          <p:nvPr/>
        </p:nvSpPr>
        <p:spPr bwMode="auto">
          <a:xfrm>
            <a:off x="3784600" y="4114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5" name="Oval 13"/>
          <p:cNvSpPr>
            <a:spLocks noChangeArrowheads="1"/>
          </p:cNvSpPr>
          <p:nvPr/>
        </p:nvSpPr>
        <p:spPr bwMode="auto">
          <a:xfrm>
            <a:off x="3784600" y="4800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4546600" y="4800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7" name="Oval 15"/>
          <p:cNvSpPr>
            <a:spLocks noChangeArrowheads="1"/>
          </p:cNvSpPr>
          <p:nvPr/>
        </p:nvSpPr>
        <p:spPr bwMode="auto">
          <a:xfrm>
            <a:off x="4546600" y="5476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1752600" y="55626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4635500" y="487045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1752600" y="41910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1752600" y="35052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1752600" y="48768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1752600" y="2743200"/>
            <a:ext cx="594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860800" y="28194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35" name="Oval 23"/>
          <p:cNvSpPr>
            <a:spLocks noChangeArrowheads="1"/>
          </p:cNvSpPr>
          <p:nvPr/>
        </p:nvSpPr>
        <p:spPr bwMode="auto">
          <a:xfrm>
            <a:off x="3784600" y="2667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36" name="Oval 24"/>
          <p:cNvSpPr>
            <a:spLocks noChangeArrowheads="1"/>
          </p:cNvSpPr>
          <p:nvPr/>
        </p:nvSpPr>
        <p:spPr bwMode="auto">
          <a:xfrm>
            <a:off x="3784600" y="3419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4635500" y="35814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4559300" y="3429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4559300" y="4105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5486400" y="41910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41" name="Oval 29"/>
          <p:cNvSpPr>
            <a:spLocks noChangeArrowheads="1"/>
          </p:cNvSpPr>
          <p:nvPr/>
        </p:nvSpPr>
        <p:spPr bwMode="auto">
          <a:xfrm>
            <a:off x="5410200" y="4114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42" name="Oval 30"/>
          <p:cNvSpPr>
            <a:spLocks noChangeArrowheads="1"/>
          </p:cNvSpPr>
          <p:nvPr/>
        </p:nvSpPr>
        <p:spPr bwMode="auto">
          <a:xfrm>
            <a:off x="5410200" y="4800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5486400" y="28194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44" name="Oval 32"/>
          <p:cNvSpPr>
            <a:spLocks noChangeArrowheads="1"/>
          </p:cNvSpPr>
          <p:nvPr/>
        </p:nvSpPr>
        <p:spPr bwMode="auto">
          <a:xfrm>
            <a:off x="5410200" y="2667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45" name="Oval 33"/>
          <p:cNvSpPr>
            <a:spLocks noChangeArrowheads="1"/>
          </p:cNvSpPr>
          <p:nvPr/>
        </p:nvSpPr>
        <p:spPr bwMode="auto">
          <a:xfrm>
            <a:off x="5410200" y="3419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6261100" y="358140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47" name="Oval 35"/>
          <p:cNvSpPr>
            <a:spLocks noChangeArrowheads="1"/>
          </p:cNvSpPr>
          <p:nvPr/>
        </p:nvSpPr>
        <p:spPr bwMode="auto">
          <a:xfrm>
            <a:off x="6184900" y="3429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48" name="Oval 36"/>
          <p:cNvSpPr>
            <a:spLocks noChangeArrowheads="1"/>
          </p:cNvSpPr>
          <p:nvPr/>
        </p:nvSpPr>
        <p:spPr bwMode="auto">
          <a:xfrm>
            <a:off x="6184900" y="4105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6946900" y="2813050"/>
            <a:ext cx="0" cy="615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3350" name="Oval 38"/>
          <p:cNvSpPr>
            <a:spLocks noChangeArrowheads="1"/>
          </p:cNvSpPr>
          <p:nvPr/>
        </p:nvSpPr>
        <p:spPr bwMode="auto">
          <a:xfrm>
            <a:off x="6870700" y="3419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51" name="Oval 39"/>
          <p:cNvSpPr>
            <a:spLocks noChangeArrowheads="1"/>
          </p:cNvSpPr>
          <p:nvPr/>
        </p:nvSpPr>
        <p:spPr bwMode="auto">
          <a:xfrm>
            <a:off x="6870700" y="2667000"/>
            <a:ext cx="1524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3565525" y="5832475"/>
            <a:ext cx="162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depth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>
                <a:solidFill>
                  <a:srgbClr val="FF0000"/>
                </a:solidFill>
              </a:rPr>
              <a:t>2</a:t>
            </a:r>
            <a:r>
              <a:rPr lang="en-US" sz="2400" i="1">
                <a:solidFill>
                  <a:srgbClr val="FF0000"/>
                </a:solidFill>
              </a:rPr>
              <a:t>n </a:t>
            </a:r>
            <a:r>
              <a:rPr lang="en-US" sz="2400">
                <a:solidFill>
                  <a:srgbClr val="FF0000"/>
                </a:solidFill>
              </a:rPr>
              <a:t>  3</a:t>
            </a: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4772025" y="6092825"/>
            <a:ext cx="13652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227270"/>
      </p:ext>
    </p:extLst>
  </p:cSld>
  <p:clrMapOvr>
    <a:masterClrMapping/>
  </p:clrMapOvr>
  <p:transition>
    <p:zoom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Merge Network (pf.)</a:t>
            </a:r>
          </a:p>
        </p:txBody>
      </p:sp>
      <p:grpSp>
        <p:nvGrpSpPr>
          <p:cNvPr id="71683" name="Group 3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207876" name="Rectangle 4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1701" name="Oval 5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  <p:sp>
          <p:nvSpPr>
            <p:cNvPr id="207878" name="Rectangle 6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1703" name="Line 7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4" name="Line 8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5" name="Line 9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6" name="Line 10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7" name="Line 11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8" name="Line 12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09" name="Line 13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0" name="Line 14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1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2" name="Line 16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3" name="Line 17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4" name="Line 18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5" name="Line 19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6" name="Line 20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7" name="Line 21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8" name="Line 22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9" name="Oval 23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</p:grpSp>
      <p:grpSp>
        <p:nvGrpSpPr>
          <p:cNvPr id="71684" name="Group 24"/>
          <p:cNvGrpSpPr>
            <a:grpSpLocks/>
          </p:cNvGrpSpPr>
          <p:nvPr/>
        </p:nvGrpSpPr>
        <p:grpSpPr bwMode="auto">
          <a:xfrm>
            <a:off x="5638800" y="2209800"/>
            <a:ext cx="1208088" cy="1600200"/>
            <a:chOff x="3552" y="1392"/>
            <a:chExt cx="761" cy="1008"/>
          </a:xfrm>
        </p:grpSpPr>
        <p:sp>
          <p:nvSpPr>
            <p:cNvPr id="71698" name="AutoShape 25"/>
            <p:cNvSpPr>
              <a:spLocks/>
            </p:cNvSpPr>
            <p:nvPr/>
          </p:nvSpPr>
          <p:spPr bwMode="auto">
            <a:xfrm>
              <a:off x="3552" y="1392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1699" name="Text Box 26"/>
            <p:cNvSpPr txBox="1">
              <a:spLocks noChangeArrowheads="1"/>
            </p:cNvSpPr>
            <p:nvPr/>
          </p:nvSpPr>
          <p:spPr bwMode="auto">
            <a:xfrm>
              <a:off x="3888" y="172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71685" name="Group 27"/>
          <p:cNvGrpSpPr>
            <a:grpSpLocks/>
          </p:cNvGrpSpPr>
          <p:nvPr/>
        </p:nvGrpSpPr>
        <p:grpSpPr bwMode="auto">
          <a:xfrm>
            <a:off x="5638800" y="4419600"/>
            <a:ext cx="1208088" cy="1600200"/>
            <a:chOff x="3552" y="2784"/>
            <a:chExt cx="761" cy="1008"/>
          </a:xfrm>
        </p:grpSpPr>
        <p:sp>
          <p:nvSpPr>
            <p:cNvPr id="71696" name="AutoShape 28"/>
            <p:cNvSpPr>
              <a:spLocks/>
            </p:cNvSpPr>
            <p:nvPr/>
          </p:nvSpPr>
          <p:spPr bwMode="auto">
            <a:xfrm>
              <a:off x="3552" y="2784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1697" name="Text Box 29"/>
            <p:cNvSpPr txBox="1">
              <a:spLocks noChangeArrowheads="1"/>
            </p:cNvSpPr>
            <p:nvPr/>
          </p:nvSpPr>
          <p:spPr bwMode="auto">
            <a:xfrm>
              <a:off x="3888" y="3120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aphicFrame>
        <p:nvGraphicFramePr>
          <p:cNvPr id="207902" name="Object 2"/>
          <p:cNvGraphicFramePr>
            <a:graphicFrameLocks noChangeAspect="1"/>
          </p:cNvGraphicFramePr>
          <p:nvPr/>
        </p:nvGraphicFramePr>
        <p:xfrm>
          <a:off x="2824163" y="23622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6" name="Equation" r:id="rId3" imgW="190335" imgH="215713" progId="Equation.3">
                  <p:embed/>
                </p:oleObj>
              </mc:Choice>
              <mc:Fallback>
                <p:oleObj name="Equation" r:id="rId3" imgW="190335" imgH="21571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3622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903" name="Object 3"/>
          <p:cNvGraphicFramePr>
            <a:graphicFrameLocks noChangeAspect="1"/>
          </p:cNvGraphicFramePr>
          <p:nvPr/>
        </p:nvGraphicFramePr>
        <p:xfrm>
          <a:off x="2824163" y="3200400"/>
          <a:ext cx="3762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7" name="Equation" r:id="rId5" imgW="190500" imgH="228600" progId="Equation.3">
                  <p:embed/>
                </p:oleObj>
              </mc:Choice>
              <mc:Fallback>
                <p:oleObj name="Equation" r:id="rId5" imgW="190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3200400"/>
                        <a:ext cx="37623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904" name="Object 4"/>
          <p:cNvGraphicFramePr>
            <a:graphicFrameLocks noChangeAspect="1"/>
          </p:cNvGraphicFramePr>
          <p:nvPr/>
        </p:nvGraphicFramePr>
        <p:xfrm>
          <a:off x="2824163" y="45720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8" name="Equation" r:id="rId7" imgW="190335" imgH="215713" progId="Equation.3">
                  <p:embed/>
                </p:oleObj>
              </mc:Choice>
              <mc:Fallback>
                <p:oleObj name="Equation" r:id="rId7" imgW="190335" imgH="2157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45720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7905" name="Object 5"/>
          <p:cNvGraphicFramePr>
            <a:graphicFrameLocks noChangeAspect="1"/>
          </p:cNvGraphicFramePr>
          <p:nvPr/>
        </p:nvGraphicFramePr>
        <p:xfrm>
          <a:off x="2824163" y="5414963"/>
          <a:ext cx="37623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9" name="Equation" r:id="rId9" imgW="190500" imgH="228600" progId="Equation.3">
                  <p:embed/>
                </p:oleObj>
              </mc:Choice>
              <mc:Fallback>
                <p:oleObj name="Equation" r:id="rId9" imgW="1905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5414963"/>
                        <a:ext cx="37623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53988" y="3424238"/>
            <a:ext cx="2665412" cy="1147762"/>
            <a:chOff x="97" y="2157"/>
            <a:chExt cx="1679" cy="723"/>
          </a:xfrm>
        </p:grpSpPr>
        <p:graphicFrame>
          <p:nvGraphicFramePr>
            <p:cNvPr id="71691" name="Object 6"/>
            <p:cNvGraphicFramePr>
              <a:graphicFrameLocks noChangeAspect="1"/>
            </p:cNvGraphicFramePr>
            <p:nvPr/>
          </p:nvGraphicFramePr>
          <p:xfrm>
            <a:off x="1145" y="2389"/>
            <a:ext cx="631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0" name="Equation" r:id="rId11" imgW="583947" imgH="253890" progId="Equation.3">
                    <p:embed/>
                  </p:oleObj>
                </mc:Choice>
                <mc:Fallback>
                  <p:oleObj name="Equation" r:id="rId11" imgW="583947" imgH="25389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5" y="2389"/>
                          <a:ext cx="631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692" name="Object 7"/>
            <p:cNvGraphicFramePr>
              <a:graphicFrameLocks noChangeAspect="1"/>
            </p:cNvGraphicFramePr>
            <p:nvPr/>
          </p:nvGraphicFramePr>
          <p:xfrm>
            <a:off x="141" y="2377"/>
            <a:ext cx="680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1" name="Equation" r:id="rId13" imgW="583947" imgH="253890" progId="Equation.3">
                    <p:embed/>
                  </p:oleObj>
                </mc:Choice>
                <mc:Fallback>
                  <p:oleObj name="Equation" r:id="rId13" imgW="583947" imgH="25389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" y="2377"/>
                          <a:ext cx="680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693" name="Text Box 37"/>
            <p:cNvSpPr txBox="1">
              <a:spLocks noChangeArrowheads="1"/>
            </p:cNvSpPr>
            <p:nvPr/>
          </p:nvSpPr>
          <p:spPr bwMode="auto">
            <a:xfrm>
              <a:off x="805" y="2390"/>
              <a:ext cx="3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/>
                <a:t>and</a:t>
              </a:r>
            </a:p>
          </p:txBody>
        </p:sp>
        <p:sp>
          <p:nvSpPr>
            <p:cNvPr id="71694" name="Text Box 38"/>
            <p:cNvSpPr txBox="1">
              <a:spLocks noChangeArrowheads="1"/>
            </p:cNvSpPr>
            <p:nvPr/>
          </p:nvSpPr>
          <p:spPr bwMode="auto">
            <a:xfrm>
              <a:off x="97" y="2630"/>
              <a:ext cx="12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/>
                <a:t>differ by at most 1</a:t>
              </a:r>
            </a:p>
          </p:txBody>
        </p:sp>
        <p:sp>
          <p:nvSpPr>
            <p:cNvPr id="71695" name="Text Box 39"/>
            <p:cNvSpPr txBox="1">
              <a:spLocks noChangeArrowheads="1"/>
            </p:cNvSpPr>
            <p:nvPr/>
          </p:nvSpPr>
          <p:spPr bwMode="auto">
            <a:xfrm>
              <a:off x="105" y="2157"/>
              <a:ext cx="9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/>
                <a:t>By Lemma 3</a:t>
              </a:r>
              <a:endParaRPr lang="en-US" sz="2400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2682875"/>
            <a:ext cx="366713" cy="3124200"/>
            <a:chOff x="3312" y="1690"/>
            <a:chExt cx="231" cy="1968"/>
          </a:xfrm>
        </p:grpSpPr>
        <p:sp>
          <p:nvSpPr>
            <p:cNvPr id="72734" name="Text Box 3"/>
            <p:cNvSpPr txBox="1">
              <a:spLocks noChangeArrowheads="1"/>
            </p:cNvSpPr>
            <p:nvPr/>
          </p:nvSpPr>
          <p:spPr bwMode="auto">
            <a:xfrm>
              <a:off x="3312" y="169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735" name="Text Box 4"/>
            <p:cNvSpPr txBox="1">
              <a:spLocks noChangeArrowheads="1"/>
            </p:cNvSpPr>
            <p:nvPr/>
          </p:nvSpPr>
          <p:spPr bwMode="auto">
            <a:xfrm>
              <a:off x="3312" y="193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736" name="Text Box 5"/>
            <p:cNvSpPr txBox="1">
              <a:spLocks noChangeArrowheads="1"/>
            </p:cNvSpPr>
            <p:nvPr/>
          </p:nvSpPr>
          <p:spPr bwMode="auto">
            <a:xfrm>
              <a:off x="3312" y="217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737" name="Text Box 6"/>
            <p:cNvSpPr txBox="1">
              <a:spLocks noChangeArrowheads="1"/>
            </p:cNvSpPr>
            <p:nvPr/>
          </p:nvSpPr>
          <p:spPr bwMode="auto">
            <a:xfrm>
              <a:off x="3312" y="241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738" name="Text Box 7"/>
            <p:cNvSpPr txBox="1">
              <a:spLocks noChangeArrowheads="1"/>
            </p:cNvSpPr>
            <p:nvPr/>
          </p:nvSpPr>
          <p:spPr bwMode="auto">
            <a:xfrm>
              <a:off x="3312" y="265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739" name="Text Box 8"/>
            <p:cNvSpPr txBox="1">
              <a:spLocks noChangeArrowheads="1"/>
            </p:cNvSpPr>
            <p:nvPr/>
          </p:nvSpPr>
          <p:spPr bwMode="auto">
            <a:xfrm>
              <a:off x="3312" y="289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740" name="Text Box 9"/>
            <p:cNvSpPr txBox="1">
              <a:spLocks noChangeArrowheads="1"/>
            </p:cNvSpPr>
            <p:nvPr/>
          </p:nvSpPr>
          <p:spPr bwMode="auto">
            <a:xfrm>
              <a:off x="3312" y="313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741" name="Text Box 10"/>
            <p:cNvSpPr txBox="1">
              <a:spLocks noChangeArrowheads="1"/>
            </p:cNvSpPr>
            <p:nvPr/>
          </p:nvSpPr>
          <p:spPr bwMode="auto">
            <a:xfrm>
              <a:off x="3312" y="337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038600" y="2911475"/>
            <a:ext cx="1219200" cy="2286000"/>
            <a:chOff x="1872" y="2352"/>
            <a:chExt cx="768" cy="1440"/>
          </a:xfrm>
        </p:grpSpPr>
        <p:sp>
          <p:nvSpPr>
            <p:cNvPr id="72730" name="Line 12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1" name="Line 13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2" name="Line 14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3" name="Line 15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819400" y="3276600"/>
            <a:ext cx="1752600" cy="2286000"/>
            <a:chOff x="2736" y="2592"/>
            <a:chExt cx="768" cy="1440"/>
          </a:xfrm>
        </p:grpSpPr>
        <p:sp>
          <p:nvSpPr>
            <p:cNvPr id="72726" name="Line 17"/>
            <p:cNvSpPr>
              <a:spLocks noChangeShapeType="1"/>
            </p:cNvSpPr>
            <p:nvPr/>
          </p:nvSpPr>
          <p:spPr bwMode="auto">
            <a:xfrm>
              <a:off x="2736" y="25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7" name="Line 18"/>
            <p:cNvSpPr>
              <a:spLocks noChangeShapeType="1"/>
            </p:cNvSpPr>
            <p:nvPr/>
          </p:nvSpPr>
          <p:spPr bwMode="auto">
            <a:xfrm>
              <a:off x="2736" y="307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8" name="Line 19"/>
            <p:cNvSpPr>
              <a:spLocks noChangeShapeType="1"/>
            </p:cNvSpPr>
            <p:nvPr/>
          </p:nvSpPr>
          <p:spPr bwMode="auto">
            <a:xfrm>
              <a:off x="2736" y="35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9" name="Line 20"/>
            <p:cNvSpPr>
              <a:spLocks noChangeShapeType="1"/>
            </p:cNvSpPr>
            <p:nvPr/>
          </p:nvSpPr>
          <p:spPr bwMode="auto">
            <a:xfrm>
              <a:off x="2736" y="40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 flipH="1">
            <a:off x="5649913" y="2759075"/>
            <a:ext cx="1208087" cy="2971800"/>
            <a:chOff x="1303" y="1680"/>
            <a:chExt cx="761" cy="1872"/>
          </a:xfrm>
        </p:grpSpPr>
        <p:sp>
          <p:nvSpPr>
            <p:cNvPr id="72724" name="AutoShape 22"/>
            <p:cNvSpPr>
              <a:spLocks/>
            </p:cNvSpPr>
            <p:nvPr/>
          </p:nvSpPr>
          <p:spPr bwMode="auto">
            <a:xfrm flipH="1">
              <a:off x="1776" y="1680"/>
              <a:ext cx="288" cy="1872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2725" name="Text Box 23"/>
            <p:cNvSpPr txBox="1">
              <a:spLocks noChangeArrowheads="1"/>
            </p:cNvSpPr>
            <p:nvPr/>
          </p:nvSpPr>
          <p:spPr bwMode="auto">
            <a:xfrm flipH="1">
              <a:off x="1303" y="244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sp>
        <p:nvSpPr>
          <p:cNvPr id="72710" name="Rectangle 2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Merge Network (pf.)</a:t>
            </a:r>
          </a:p>
        </p:txBody>
      </p:sp>
      <p:sp>
        <p:nvSpPr>
          <p:cNvPr id="208921" name="Text Box 25"/>
          <p:cNvSpPr txBox="1">
            <a:spLocks noChangeArrowheads="1"/>
          </p:cNvSpPr>
          <p:nvPr/>
        </p:nvSpPr>
        <p:spPr bwMode="auto">
          <a:xfrm>
            <a:off x="609600" y="1981200"/>
            <a:ext cx="790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Merging two </a:t>
            </a:r>
            <a:r>
              <a:rPr lang="en-US" sz="2400">
                <a:solidFill>
                  <a:schemeClr val="tx2"/>
                </a:solidFill>
              </a:rPr>
              <a:t>step</a:t>
            </a:r>
            <a:r>
              <a:rPr lang="en-US" sz="2400"/>
              <a:t> sequences whose </a:t>
            </a:r>
            <a:r>
              <a:rPr lang="en-US" sz="2400">
                <a:solidFill>
                  <a:schemeClr val="tx2"/>
                </a:solidFill>
              </a:rPr>
              <a:t>sums</a:t>
            </a:r>
            <a:r>
              <a:rPr lang="en-US" sz="2400"/>
              <a:t> differ by at most one: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3700463" y="2667000"/>
            <a:ext cx="366712" cy="2743200"/>
            <a:chOff x="2331" y="1680"/>
            <a:chExt cx="231" cy="1728"/>
          </a:xfrm>
        </p:grpSpPr>
        <p:sp>
          <p:nvSpPr>
            <p:cNvPr id="72720" name="Text Box 27"/>
            <p:cNvSpPr txBox="1">
              <a:spLocks noChangeArrowheads="1"/>
            </p:cNvSpPr>
            <p:nvPr/>
          </p:nvSpPr>
          <p:spPr bwMode="auto">
            <a:xfrm>
              <a:off x="2331" y="168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721" name="Text Box 28"/>
            <p:cNvSpPr txBox="1">
              <a:spLocks noChangeArrowheads="1"/>
            </p:cNvSpPr>
            <p:nvPr/>
          </p:nvSpPr>
          <p:spPr bwMode="auto">
            <a:xfrm>
              <a:off x="2331" y="216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722" name="Text Box 29"/>
            <p:cNvSpPr txBox="1">
              <a:spLocks noChangeArrowheads="1"/>
            </p:cNvSpPr>
            <p:nvPr/>
          </p:nvSpPr>
          <p:spPr bwMode="auto">
            <a:xfrm>
              <a:off x="2331" y="264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723" name="Text Box 30"/>
            <p:cNvSpPr txBox="1">
              <a:spLocks noChangeArrowheads="1"/>
            </p:cNvSpPr>
            <p:nvPr/>
          </p:nvSpPr>
          <p:spPr bwMode="auto">
            <a:xfrm>
              <a:off x="2331" y="312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</p:grpSp>
      <p:graphicFrame>
        <p:nvGraphicFramePr>
          <p:cNvPr id="208927" name="Object 2"/>
          <p:cNvGraphicFramePr>
            <a:graphicFrameLocks noChangeAspect="1"/>
          </p:cNvGraphicFramePr>
          <p:nvPr/>
        </p:nvGraphicFramePr>
        <p:xfrm>
          <a:off x="3429000" y="5867400"/>
          <a:ext cx="11350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4" name="Equation" r:id="rId3" imgW="660113" imgH="253890" progId="Equation.3">
                  <p:embed/>
                </p:oleObj>
              </mc:Choice>
              <mc:Fallback>
                <p:oleObj name="Equation" r:id="rId3" imgW="660113" imgH="25389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867400"/>
                        <a:ext cx="113506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2457450" y="3048000"/>
            <a:ext cx="366713" cy="2743200"/>
            <a:chOff x="1548" y="1920"/>
            <a:chExt cx="231" cy="1728"/>
          </a:xfrm>
        </p:grpSpPr>
        <p:sp>
          <p:nvSpPr>
            <p:cNvPr id="72716" name="Text Box 33"/>
            <p:cNvSpPr txBox="1">
              <a:spLocks noChangeArrowheads="1"/>
            </p:cNvSpPr>
            <p:nvPr/>
          </p:nvSpPr>
          <p:spPr bwMode="auto">
            <a:xfrm>
              <a:off x="1548" y="192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717" name="Text Box 34"/>
            <p:cNvSpPr txBox="1">
              <a:spLocks noChangeArrowheads="1"/>
            </p:cNvSpPr>
            <p:nvPr/>
          </p:nvSpPr>
          <p:spPr bwMode="auto">
            <a:xfrm>
              <a:off x="1548" y="240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718" name="Text Box 35"/>
            <p:cNvSpPr txBox="1">
              <a:spLocks noChangeArrowheads="1"/>
            </p:cNvSpPr>
            <p:nvPr/>
          </p:nvSpPr>
          <p:spPr bwMode="auto">
            <a:xfrm>
              <a:off x="1548" y="288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2719" name="Text Box 36"/>
            <p:cNvSpPr txBox="1">
              <a:spLocks noChangeArrowheads="1"/>
            </p:cNvSpPr>
            <p:nvPr/>
          </p:nvSpPr>
          <p:spPr bwMode="auto">
            <a:xfrm>
              <a:off x="1548" y="336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</p:grpSp>
      <p:graphicFrame>
        <p:nvGraphicFramePr>
          <p:cNvPr id="208933" name="Object 3"/>
          <p:cNvGraphicFramePr>
            <a:graphicFrameLocks noChangeAspect="1"/>
          </p:cNvGraphicFramePr>
          <p:nvPr/>
        </p:nvGraphicFramePr>
        <p:xfrm>
          <a:off x="2057400" y="5854700"/>
          <a:ext cx="12239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5" name="Equation" r:id="rId5" imgW="660113" imgH="253890" progId="Equation.3">
                  <p:embed/>
                </p:oleObj>
              </mc:Choice>
              <mc:Fallback>
                <p:oleObj name="Equation" r:id="rId5" imgW="660113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854700"/>
                        <a:ext cx="12239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8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8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89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89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21" grpId="0" autoUpdateAnimBg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257800" y="2682875"/>
            <a:ext cx="366713" cy="3124200"/>
            <a:chOff x="3312" y="1690"/>
            <a:chExt cx="231" cy="1968"/>
          </a:xfrm>
        </p:grpSpPr>
        <p:sp>
          <p:nvSpPr>
            <p:cNvPr id="73758" name="Text Box 3"/>
            <p:cNvSpPr txBox="1">
              <a:spLocks noChangeArrowheads="1"/>
            </p:cNvSpPr>
            <p:nvPr/>
          </p:nvSpPr>
          <p:spPr bwMode="auto">
            <a:xfrm>
              <a:off x="3312" y="169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3759" name="Text Box 4"/>
            <p:cNvSpPr txBox="1">
              <a:spLocks noChangeArrowheads="1"/>
            </p:cNvSpPr>
            <p:nvPr/>
          </p:nvSpPr>
          <p:spPr bwMode="auto">
            <a:xfrm>
              <a:off x="3312" y="193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3760" name="Text Box 5"/>
            <p:cNvSpPr txBox="1">
              <a:spLocks noChangeArrowheads="1"/>
            </p:cNvSpPr>
            <p:nvPr/>
          </p:nvSpPr>
          <p:spPr bwMode="auto">
            <a:xfrm>
              <a:off x="3312" y="217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3761" name="Text Box 6"/>
            <p:cNvSpPr txBox="1">
              <a:spLocks noChangeArrowheads="1"/>
            </p:cNvSpPr>
            <p:nvPr/>
          </p:nvSpPr>
          <p:spPr bwMode="auto">
            <a:xfrm>
              <a:off x="3312" y="241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3762" name="Text Box 7"/>
            <p:cNvSpPr txBox="1">
              <a:spLocks noChangeArrowheads="1"/>
            </p:cNvSpPr>
            <p:nvPr/>
          </p:nvSpPr>
          <p:spPr bwMode="auto">
            <a:xfrm>
              <a:off x="3312" y="265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3763" name="Text Box 8"/>
            <p:cNvSpPr txBox="1">
              <a:spLocks noChangeArrowheads="1"/>
            </p:cNvSpPr>
            <p:nvPr/>
          </p:nvSpPr>
          <p:spPr bwMode="auto">
            <a:xfrm>
              <a:off x="3312" y="289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3764" name="Text Box 9"/>
            <p:cNvSpPr txBox="1">
              <a:spLocks noChangeArrowheads="1"/>
            </p:cNvSpPr>
            <p:nvPr/>
          </p:nvSpPr>
          <p:spPr bwMode="auto">
            <a:xfrm>
              <a:off x="3312" y="313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3765" name="Text Box 10"/>
            <p:cNvSpPr txBox="1">
              <a:spLocks noChangeArrowheads="1"/>
            </p:cNvSpPr>
            <p:nvPr/>
          </p:nvSpPr>
          <p:spPr bwMode="auto">
            <a:xfrm>
              <a:off x="3312" y="337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038600" y="2911475"/>
            <a:ext cx="1219200" cy="2286000"/>
            <a:chOff x="1872" y="2352"/>
            <a:chExt cx="768" cy="1440"/>
          </a:xfrm>
        </p:grpSpPr>
        <p:sp>
          <p:nvSpPr>
            <p:cNvPr id="73754" name="Line 12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5" name="Line 13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6" name="Line 14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7" name="Line 15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819400" y="3276600"/>
            <a:ext cx="1752600" cy="2286000"/>
            <a:chOff x="2736" y="2592"/>
            <a:chExt cx="768" cy="1440"/>
          </a:xfrm>
        </p:grpSpPr>
        <p:sp>
          <p:nvSpPr>
            <p:cNvPr id="73750" name="Line 17"/>
            <p:cNvSpPr>
              <a:spLocks noChangeShapeType="1"/>
            </p:cNvSpPr>
            <p:nvPr/>
          </p:nvSpPr>
          <p:spPr bwMode="auto">
            <a:xfrm>
              <a:off x="2736" y="25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1" name="Line 18"/>
            <p:cNvSpPr>
              <a:spLocks noChangeShapeType="1"/>
            </p:cNvSpPr>
            <p:nvPr/>
          </p:nvSpPr>
          <p:spPr bwMode="auto">
            <a:xfrm>
              <a:off x="2736" y="307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2" name="Line 19"/>
            <p:cNvSpPr>
              <a:spLocks noChangeShapeType="1"/>
            </p:cNvSpPr>
            <p:nvPr/>
          </p:nvSpPr>
          <p:spPr bwMode="auto">
            <a:xfrm>
              <a:off x="2736" y="35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3" name="Line 20"/>
            <p:cNvSpPr>
              <a:spLocks noChangeShapeType="1"/>
            </p:cNvSpPr>
            <p:nvPr/>
          </p:nvSpPr>
          <p:spPr bwMode="auto">
            <a:xfrm>
              <a:off x="2736" y="40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638800" y="2759075"/>
            <a:ext cx="2368550" cy="2971800"/>
            <a:chOff x="3552" y="1738"/>
            <a:chExt cx="1492" cy="1872"/>
          </a:xfrm>
        </p:grpSpPr>
        <p:sp>
          <p:nvSpPr>
            <p:cNvPr id="73748" name="AutoShape 22"/>
            <p:cNvSpPr>
              <a:spLocks/>
            </p:cNvSpPr>
            <p:nvPr/>
          </p:nvSpPr>
          <p:spPr bwMode="auto">
            <a:xfrm>
              <a:off x="3552" y="1738"/>
              <a:ext cx="288" cy="1872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3749" name="Text Box 23"/>
            <p:cNvSpPr txBox="1">
              <a:spLocks noChangeArrowheads="1"/>
            </p:cNvSpPr>
            <p:nvPr/>
          </p:nvSpPr>
          <p:spPr bwMode="auto">
            <a:xfrm>
              <a:off x="3895" y="2506"/>
              <a:ext cx="11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not quite 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sp>
        <p:nvSpPr>
          <p:cNvPr id="73734" name="Rectangle 2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Merge Network (pf.)</a:t>
            </a:r>
          </a:p>
        </p:txBody>
      </p:sp>
      <p:sp>
        <p:nvSpPr>
          <p:cNvPr id="73735" name="Text Box 25"/>
          <p:cNvSpPr txBox="1">
            <a:spLocks noChangeArrowheads="1"/>
          </p:cNvSpPr>
          <p:nvPr/>
        </p:nvSpPr>
        <p:spPr bwMode="auto">
          <a:xfrm>
            <a:off x="609600" y="1981200"/>
            <a:ext cx="790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Merging two </a:t>
            </a:r>
            <a:r>
              <a:rPr lang="en-US" sz="2400">
                <a:solidFill>
                  <a:schemeClr val="tx2"/>
                </a:solidFill>
              </a:rPr>
              <a:t>step</a:t>
            </a:r>
            <a:r>
              <a:rPr lang="en-US" sz="2400"/>
              <a:t> sequences whose </a:t>
            </a:r>
            <a:r>
              <a:rPr lang="en-US" sz="2400">
                <a:solidFill>
                  <a:schemeClr val="tx2"/>
                </a:solidFill>
              </a:rPr>
              <a:t>sums</a:t>
            </a:r>
            <a:r>
              <a:rPr lang="en-US" sz="2400"/>
              <a:t> differ by at most one: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3700463" y="2667000"/>
            <a:ext cx="366712" cy="2743200"/>
            <a:chOff x="2331" y="1680"/>
            <a:chExt cx="231" cy="1728"/>
          </a:xfrm>
        </p:grpSpPr>
        <p:sp>
          <p:nvSpPr>
            <p:cNvPr id="73744" name="Text Box 27"/>
            <p:cNvSpPr txBox="1">
              <a:spLocks noChangeArrowheads="1"/>
            </p:cNvSpPr>
            <p:nvPr/>
          </p:nvSpPr>
          <p:spPr bwMode="auto">
            <a:xfrm>
              <a:off x="2331" y="168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3745" name="Text Box 28"/>
            <p:cNvSpPr txBox="1">
              <a:spLocks noChangeArrowheads="1"/>
            </p:cNvSpPr>
            <p:nvPr/>
          </p:nvSpPr>
          <p:spPr bwMode="auto">
            <a:xfrm>
              <a:off x="2331" y="216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3746" name="Text Box 29"/>
            <p:cNvSpPr txBox="1">
              <a:spLocks noChangeArrowheads="1"/>
            </p:cNvSpPr>
            <p:nvPr/>
          </p:nvSpPr>
          <p:spPr bwMode="auto">
            <a:xfrm>
              <a:off x="2331" y="264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3747" name="Text Box 30"/>
            <p:cNvSpPr txBox="1">
              <a:spLocks noChangeArrowheads="1"/>
            </p:cNvSpPr>
            <p:nvPr/>
          </p:nvSpPr>
          <p:spPr bwMode="auto">
            <a:xfrm>
              <a:off x="2331" y="312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</p:grpSp>
      <p:graphicFrame>
        <p:nvGraphicFramePr>
          <p:cNvPr id="209951" name="Object 2"/>
          <p:cNvGraphicFramePr>
            <a:graphicFrameLocks noChangeAspect="1"/>
          </p:cNvGraphicFramePr>
          <p:nvPr/>
        </p:nvGraphicFramePr>
        <p:xfrm>
          <a:off x="3429000" y="5867400"/>
          <a:ext cx="11350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8" name="Equation" r:id="rId3" imgW="660113" imgH="253890" progId="Equation.3">
                  <p:embed/>
                </p:oleObj>
              </mc:Choice>
              <mc:Fallback>
                <p:oleObj name="Equation" r:id="rId3" imgW="660113" imgH="25389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867400"/>
                        <a:ext cx="113506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2457450" y="3048000"/>
            <a:ext cx="366713" cy="2743200"/>
            <a:chOff x="1548" y="1920"/>
            <a:chExt cx="231" cy="1728"/>
          </a:xfrm>
        </p:grpSpPr>
        <p:sp>
          <p:nvSpPr>
            <p:cNvPr id="73740" name="Text Box 33"/>
            <p:cNvSpPr txBox="1">
              <a:spLocks noChangeArrowheads="1"/>
            </p:cNvSpPr>
            <p:nvPr/>
          </p:nvSpPr>
          <p:spPr bwMode="auto">
            <a:xfrm>
              <a:off x="1548" y="192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3741" name="Text Box 34"/>
            <p:cNvSpPr txBox="1">
              <a:spLocks noChangeArrowheads="1"/>
            </p:cNvSpPr>
            <p:nvPr/>
          </p:nvSpPr>
          <p:spPr bwMode="auto">
            <a:xfrm>
              <a:off x="1548" y="240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73742" name="Text Box 35"/>
            <p:cNvSpPr txBox="1">
              <a:spLocks noChangeArrowheads="1"/>
            </p:cNvSpPr>
            <p:nvPr/>
          </p:nvSpPr>
          <p:spPr bwMode="auto">
            <a:xfrm>
              <a:off x="1548" y="288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73743" name="Text Box 36"/>
            <p:cNvSpPr txBox="1">
              <a:spLocks noChangeArrowheads="1"/>
            </p:cNvSpPr>
            <p:nvPr/>
          </p:nvSpPr>
          <p:spPr bwMode="auto">
            <a:xfrm>
              <a:off x="1548" y="336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chemeClr val="tx2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</p:grpSp>
      <p:graphicFrame>
        <p:nvGraphicFramePr>
          <p:cNvPr id="209957" name="Object 3"/>
          <p:cNvGraphicFramePr>
            <a:graphicFrameLocks noChangeAspect="1"/>
          </p:cNvGraphicFramePr>
          <p:nvPr/>
        </p:nvGraphicFramePr>
        <p:xfrm>
          <a:off x="2057400" y="5854700"/>
          <a:ext cx="12239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9" name="Equation" r:id="rId5" imgW="660113" imgH="253890" progId="Equation.3">
                  <p:embed/>
                </p:oleObj>
              </mc:Choice>
              <mc:Fallback>
                <p:oleObj name="Equation" r:id="rId5" imgW="660113" imgH="25389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854700"/>
                        <a:ext cx="12239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99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99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9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9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Merge Network (pf.)</a:t>
            </a:r>
          </a:p>
        </p:txBody>
      </p:sp>
      <p:grpSp>
        <p:nvGrpSpPr>
          <p:cNvPr id="74755" name="Group 3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210948" name="Rectangle 4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4809" name="Oval 5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  <p:sp>
          <p:nvSpPr>
            <p:cNvPr id="210950" name="Rectangle 6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4811" name="Line 7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2" name="Line 8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3" name="Line 9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4" name="Line 10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5" name="Line 11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6" name="Line 12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7" name="Line 13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8" name="Line 14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19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0" name="Line 16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1" name="Line 17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2" name="Line 18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3" name="Line 19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4" name="Line 20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5" name="Line 21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6" name="Line 22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27" name="Oval 23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Merge[4]</a:t>
              </a:r>
              <a:endParaRPr lang="en-US" sz="2400"/>
            </a:p>
          </p:txBody>
        </p:sp>
      </p:grpSp>
      <p:sp>
        <p:nvSpPr>
          <p:cNvPr id="210968" name="Line 24"/>
          <p:cNvSpPr>
            <a:spLocks noChangeShapeType="1"/>
          </p:cNvSpPr>
          <p:nvPr/>
        </p:nvSpPr>
        <p:spPr bwMode="auto">
          <a:xfrm>
            <a:off x="5486400" y="2362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69" name="Line 25"/>
          <p:cNvSpPr>
            <a:spLocks noChangeShapeType="1"/>
          </p:cNvSpPr>
          <p:nvPr/>
        </p:nvSpPr>
        <p:spPr bwMode="auto">
          <a:xfrm flipV="1">
            <a:off x="5562600" y="28194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70" name="Line 26"/>
          <p:cNvSpPr>
            <a:spLocks noChangeShapeType="1"/>
          </p:cNvSpPr>
          <p:nvPr/>
        </p:nvSpPr>
        <p:spPr bwMode="auto">
          <a:xfrm>
            <a:off x="5562600" y="28194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71" name="Line 27"/>
          <p:cNvSpPr>
            <a:spLocks noChangeShapeType="1"/>
          </p:cNvSpPr>
          <p:nvPr/>
        </p:nvSpPr>
        <p:spPr bwMode="auto">
          <a:xfrm flipV="1">
            <a:off x="5562600" y="37338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72" name="Line 28"/>
          <p:cNvSpPr>
            <a:spLocks noChangeShapeType="1"/>
          </p:cNvSpPr>
          <p:nvPr/>
        </p:nvSpPr>
        <p:spPr bwMode="auto">
          <a:xfrm>
            <a:off x="5562600" y="32766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73" name="Line 29"/>
          <p:cNvSpPr>
            <a:spLocks noChangeShapeType="1"/>
          </p:cNvSpPr>
          <p:nvPr/>
        </p:nvSpPr>
        <p:spPr bwMode="auto">
          <a:xfrm flipV="1">
            <a:off x="5562600" y="50292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74" name="Line 30"/>
          <p:cNvSpPr>
            <a:spLocks noChangeShapeType="1"/>
          </p:cNvSpPr>
          <p:nvPr/>
        </p:nvSpPr>
        <p:spPr bwMode="auto">
          <a:xfrm>
            <a:off x="5562600" y="37338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0975" name="Line 31"/>
          <p:cNvSpPr>
            <a:spLocks noChangeShapeType="1"/>
          </p:cNvSpPr>
          <p:nvPr/>
        </p:nvSpPr>
        <p:spPr bwMode="auto">
          <a:xfrm>
            <a:off x="5562600" y="5943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7391400" y="2209800"/>
            <a:ext cx="1131888" cy="3886200"/>
            <a:chOff x="4752" y="1392"/>
            <a:chExt cx="713" cy="2448"/>
          </a:xfrm>
        </p:grpSpPr>
        <p:sp>
          <p:nvSpPr>
            <p:cNvPr id="74806" name="AutoShape 33"/>
            <p:cNvSpPr>
              <a:spLocks/>
            </p:cNvSpPr>
            <p:nvPr/>
          </p:nvSpPr>
          <p:spPr bwMode="auto">
            <a:xfrm>
              <a:off x="4752" y="1392"/>
              <a:ext cx="240" cy="2448"/>
            </a:xfrm>
            <a:prstGeom prst="rightBrace">
              <a:avLst>
                <a:gd name="adj1" fmla="val 8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807" name="Text Box 34"/>
            <p:cNvSpPr txBox="1">
              <a:spLocks noChangeArrowheads="1"/>
            </p:cNvSpPr>
            <p:nvPr/>
          </p:nvSpPr>
          <p:spPr bwMode="auto">
            <a:xfrm>
              <a:off x="5040" y="244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aphicFrame>
        <p:nvGraphicFramePr>
          <p:cNvPr id="210979" name="Object 2"/>
          <p:cNvGraphicFramePr>
            <a:graphicFrameLocks noChangeAspect="1"/>
          </p:cNvGraphicFramePr>
          <p:nvPr/>
        </p:nvGraphicFramePr>
        <p:xfrm>
          <a:off x="7056438" y="21336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0" name="Equation" r:id="rId3" imgW="177646" imgH="228402" progId="Equation.3">
                  <p:embed/>
                </p:oleObj>
              </mc:Choice>
              <mc:Fallback>
                <p:oleObj name="Equation" r:id="rId3" imgW="177646" imgH="228402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1336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80" name="Object 3"/>
          <p:cNvGraphicFramePr>
            <a:graphicFrameLocks noChangeAspect="1"/>
          </p:cNvGraphicFramePr>
          <p:nvPr/>
        </p:nvGraphicFramePr>
        <p:xfrm>
          <a:off x="7056438" y="2560638"/>
          <a:ext cx="3222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1" name="Equation" r:id="rId5" imgW="164885" imgH="215619" progId="Equation.3">
                  <p:embed/>
                </p:oleObj>
              </mc:Choice>
              <mc:Fallback>
                <p:oleObj name="Equation" r:id="rId5" imgW="164885" imgH="21561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560638"/>
                        <a:ext cx="3222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81" name="Object 4"/>
          <p:cNvGraphicFramePr>
            <a:graphicFrameLocks noChangeAspect="1"/>
          </p:cNvGraphicFramePr>
          <p:nvPr/>
        </p:nvGraphicFramePr>
        <p:xfrm>
          <a:off x="7056438" y="3005138"/>
          <a:ext cx="3476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2" name="Equation" r:id="rId7" imgW="177569" imgH="215619" progId="Equation.3">
                  <p:embed/>
                </p:oleObj>
              </mc:Choice>
              <mc:Fallback>
                <p:oleObj name="Equation" r:id="rId7" imgW="177569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005138"/>
                        <a:ext cx="3476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82" name="Object 5"/>
          <p:cNvGraphicFramePr>
            <a:graphicFrameLocks noChangeAspect="1"/>
          </p:cNvGraphicFramePr>
          <p:nvPr/>
        </p:nvGraphicFramePr>
        <p:xfrm>
          <a:off x="7056438" y="34798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3" name="Equation" r:id="rId9" imgW="177646" imgH="228402" progId="Equation.3">
                  <p:embed/>
                </p:oleObj>
              </mc:Choice>
              <mc:Fallback>
                <p:oleObj name="Equation" r:id="rId9" imgW="177646" imgH="22840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4798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83" name="Object 6"/>
          <p:cNvGraphicFramePr>
            <a:graphicFrameLocks noChangeAspect="1"/>
          </p:cNvGraphicFramePr>
          <p:nvPr/>
        </p:nvGraphicFramePr>
        <p:xfrm>
          <a:off x="7086600" y="4357688"/>
          <a:ext cx="347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4" name="Equation" r:id="rId11" imgW="177569" imgH="215619" progId="Equation.3">
                  <p:embed/>
                </p:oleObj>
              </mc:Choice>
              <mc:Fallback>
                <p:oleObj name="Equation" r:id="rId11" imgW="177569" imgH="21561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357688"/>
                        <a:ext cx="347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84" name="Object 7"/>
          <p:cNvGraphicFramePr>
            <a:graphicFrameLocks noChangeAspect="1"/>
          </p:cNvGraphicFramePr>
          <p:nvPr/>
        </p:nvGraphicFramePr>
        <p:xfrm>
          <a:off x="7075488" y="4756150"/>
          <a:ext cx="3460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5" name="Equation" r:id="rId13" imgW="177646" imgH="228402" progId="Equation.3">
                  <p:embed/>
                </p:oleObj>
              </mc:Choice>
              <mc:Fallback>
                <p:oleObj name="Equation" r:id="rId13" imgW="177646" imgH="22840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488" y="4756150"/>
                        <a:ext cx="34607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85" name="Object 8"/>
          <p:cNvGraphicFramePr>
            <a:graphicFrameLocks noChangeAspect="1"/>
          </p:cNvGraphicFramePr>
          <p:nvPr/>
        </p:nvGraphicFramePr>
        <p:xfrm>
          <a:off x="7086600" y="520065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6" name="Equation" r:id="rId15" imgW="177646" imgH="228402" progId="Equation.3">
                  <p:embed/>
                </p:oleObj>
              </mc:Choice>
              <mc:Fallback>
                <p:oleObj name="Equation" r:id="rId15" imgW="177646" imgH="22840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20065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0986" name="Object 9"/>
          <p:cNvGraphicFramePr>
            <a:graphicFrameLocks noChangeAspect="1"/>
          </p:cNvGraphicFramePr>
          <p:nvPr/>
        </p:nvGraphicFramePr>
        <p:xfrm>
          <a:off x="7086600" y="56896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7" name="Equation" r:id="rId17" imgW="177646" imgH="228402" progId="Equation.3">
                  <p:embed/>
                </p:oleObj>
              </mc:Choice>
              <mc:Fallback>
                <p:oleObj name="Equation" r:id="rId17" imgW="177646" imgH="22840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6896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6248400" y="2281238"/>
            <a:ext cx="685800" cy="3743325"/>
            <a:chOff x="3936" y="1437"/>
            <a:chExt cx="432" cy="2358"/>
          </a:xfrm>
        </p:grpSpPr>
        <p:sp>
          <p:nvSpPr>
            <p:cNvPr id="74778" name="Line 44"/>
            <p:cNvSpPr>
              <a:spLocks noChangeShapeType="1"/>
            </p:cNvSpPr>
            <p:nvPr/>
          </p:nvSpPr>
          <p:spPr bwMode="auto">
            <a:xfrm>
              <a:off x="4169" y="148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79" name="Oval 45"/>
            <p:cNvSpPr>
              <a:spLocks noChangeArrowheads="1"/>
            </p:cNvSpPr>
            <p:nvPr/>
          </p:nvSpPr>
          <p:spPr bwMode="auto">
            <a:xfrm>
              <a:off x="4128" y="1437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780" name="Line 46"/>
            <p:cNvSpPr>
              <a:spLocks noChangeShapeType="1"/>
            </p:cNvSpPr>
            <p:nvPr/>
          </p:nvSpPr>
          <p:spPr bwMode="auto">
            <a:xfrm>
              <a:off x="393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1" name="Line 47"/>
            <p:cNvSpPr>
              <a:spLocks noChangeShapeType="1"/>
            </p:cNvSpPr>
            <p:nvPr/>
          </p:nvSpPr>
          <p:spPr bwMode="auto">
            <a:xfrm>
              <a:off x="393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2" name="Line 48"/>
            <p:cNvSpPr>
              <a:spLocks noChangeShapeType="1"/>
            </p:cNvSpPr>
            <p:nvPr/>
          </p:nvSpPr>
          <p:spPr bwMode="auto">
            <a:xfrm>
              <a:off x="393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3" name="Line 49"/>
            <p:cNvSpPr>
              <a:spLocks noChangeShapeType="1"/>
            </p:cNvSpPr>
            <p:nvPr/>
          </p:nvSpPr>
          <p:spPr bwMode="auto">
            <a:xfrm>
              <a:off x="393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4" name="Line 50"/>
            <p:cNvSpPr>
              <a:spLocks noChangeShapeType="1"/>
            </p:cNvSpPr>
            <p:nvPr/>
          </p:nvSpPr>
          <p:spPr bwMode="auto">
            <a:xfrm>
              <a:off x="393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Line 51"/>
            <p:cNvSpPr>
              <a:spLocks noChangeShapeType="1"/>
            </p:cNvSpPr>
            <p:nvPr/>
          </p:nvSpPr>
          <p:spPr bwMode="auto">
            <a:xfrm>
              <a:off x="393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Line 52"/>
            <p:cNvSpPr>
              <a:spLocks noChangeShapeType="1"/>
            </p:cNvSpPr>
            <p:nvPr/>
          </p:nvSpPr>
          <p:spPr bwMode="auto">
            <a:xfrm>
              <a:off x="393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Line 53"/>
            <p:cNvSpPr>
              <a:spLocks noChangeShapeType="1"/>
            </p:cNvSpPr>
            <p:nvPr/>
          </p:nvSpPr>
          <p:spPr bwMode="auto">
            <a:xfrm>
              <a:off x="393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8" name="Line 54"/>
            <p:cNvSpPr>
              <a:spLocks noChangeShapeType="1"/>
            </p:cNvSpPr>
            <p:nvPr/>
          </p:nvSpPr>
          <p:spPr bwMode="auto">
            <a:xfrm>
              <a:off x="417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9" name="Line 55"/>
            <p:cNvSpPr>
              <a:spLocks noChangeShapeType="1"/>
            </p:cNvSpPr>
            <p:nvPr/>
          </p:nvSpPr>
          <p:spPr bwMode="auto">
            <a:xfrm>
              <a:off x="417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0" name="Line 56"/>
            <p:cNvSpPr>
              <a:spLocks noChangeShapeType="1"/>
            </p:cNvSpPr>
            <p:nvPr/>
          </p:nvSpPr>
          <p:spPr bwMode="auto">
            <a:xfrm>
              <a:off x="417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1" name="Line 57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2" name="Line 58"/>
            <p:cNvSpPr>
              <a:spLocks noChangeShapeType="1"/>
            </p:cNvSpPr>
            <p:nvPr/>
          </p:nvSpPr>
          <p:spPr bwMode="auto">
            <a:xfrm>
              <a:off x="417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3" name="Line 59"/>
            <p:cNvSpPr>
              <a:spLocks noChangeShapeType="1"/>
            </p:cNvSpPr>
            <p:nvPr/>
          </p:nvSpPr>
          <p:spPr bwMode="auto">
            <a:xfrm>
              <a:off x="417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4" name="Line 60"/>
            <p:cNvSpPr>
              <a:spLocks noChangeShapeType="1"/>
            </p:cNvSpPr>
            <p:nvPr/>
          </p:nvSpPr>
          <p:spPr bwMode="auto">
            <a:xfrm>
              <a:off x="417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5" name="Line 61"/>
            <p:cNvSpPr>
              <a:spLocks noChangeShapeType="1"/>
            </p:cNvSpPr>
            <p:nvPr/>
          </p:nvSpPr>
          <p:spPr bwMode="auto">
            <a:xfrm>
              <a:off x="417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6" name="Oval 62"/>
            <p:cNvSpPr>
              <a:spLocks noChangeArrowheads="1"/>
            </p:cNvSpPr>
            <p:nvPr/>
          </p:nvSpPr>
          <p:spPr bwMode="auto">
            <a:xfrm>
              <a:off x="4128" y="1744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797" name="Line 63"/>
            <p:cNvSpPr>
              <a:spLocks noChangeShapeType="1"/>
            </p:cNvSpPr>
            <p:nvPr/>
          </p:nvSpPr>
          <p:spPr bwMode="auto">
            <a:xfrm>
              <a:off x="4169" y="2067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8" name="Oval 64"/>
            <p:cNvSpPr>
              <a:spLocks noChangeArrowheads="1"/>
            </p:cNvSpPr>
            <p:nvPr/>
          </p:nvSpPr>
          <p:spPr bwMode="auto">
            <a:xfrm>
              <a:off x="4128" y="2016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799" name="Oval 65"/>
            <p:cNvSpPr>
              <a:spLocks noChangeArrowheads="1"/>
            </p:cNvSpPr>
            <p:nvPr/>
          </p:nvSpPr>
          <p:spPr bwMode="auto">
            <a:xfrm>
              <a:off x="4128" y="2323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800" name="Line 66"/>
            <p:cNvSpPr>
              <a:spLocks noChangeShapeType="1"/>
            </p:cNvSpPr>
            <p:nvPr/>
          </p:nvSpPr>
          <p:spPr bwMode="auto">
            <a:xfrm>
              <a:off x="4169" y="2883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1" name="Oval 67"/>
            <p:cNvSpPr>
              <a:spLocks noChangeArrowheads="1"/>
            </p:cNvSpPr>
            <p:nvPr/>
          </p:nvSpPr>
          <p:spPr bwMode="auto">
            <a:xfrm>
              <a:off x="4128" y="2832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802" name="Oval 68"/>
            <p:cNvSpPr>
              <a:spLocks noChangeArrowheads="1"/>
            </p:cNvSpPr>
            <p:nvPr/>
          </p:nvSpPr>
          <p:spPr bwMode="auto">
            <a:xfrm>
              <a:off x="4128" y="3139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803" name="Line 69"/>
            <p:cNvSpPr>
              <a:spLocks noChangeShapeType="1"/>
            </p:cNvSpPr>
            <p:nvPr/>
          </p:nvSpPr>
          <p:spPr bwMode="auto">
            <a:xfrm>
              <a:off x="4169" y="3459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804" name="Oval 70"/>
            <p:cNvSpPr>
              <a:spLocks noChangeArrowheads="1"/>
            </p:cNvSpPr>
            <p:nvPr/>
          </p:nvSpPr>
          <p:spPr bwMode="auto">
            <a:xfrm>
              <a:off x="4128" y="3408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4805" name="Oval 71"/>
            <p:cNvSpPr>
              <a:spLocks noChangeArrowheads="1"/>
            </p:cNvSpPr>
            <p:nvPr/>
          </p:nvSpPr>
          <p:spPr bwMode="auto">
            <a:xfrm>
              <a:off x="4128" y="3715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</p:grpSp>
      <p:graphicFrame>
        <p:nvGraphicFramePr>
          <p:cNvPr id="74774" name="Object 10"/>
          <p:cNvGraphicFramePr>
            <a:graphicFrameLocks noChangeAspect="1"/>
          </p:cNvGraphicFramePr>
          <p:nvPr/>
        </p:nvGraphicFramePr>
        <p:xfrm>
          <a:off x="2824163" y="23622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8" name="Equation" r:id="rId19" imgW="190335" imgH="215713" progId="Equation.3">
                  <p:embed/>
                </p:oleObj>
              </mc:Choice>
              <mc:Fallback>
                <p:oleObj name="Equation" r:id="rId19" imgW="190335" imgH="2157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3622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75" name="Object 11"/>
          <p:cNvGraphicFramePr>
            <a:graphicFrameLocks noChangeAspect="1"/>
          </p:cNvGraphicFramePr>
          <p:nvPr/>
        </p:nvGraphicFramePr>
        <p:xfrm>
          <a:off x="2824163" y="3200400"/>
          <a:ext cx="3762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9" name="Equation" r:id="rId21" imgW="190500" imgH="228600" progId="Equation.3">
                  <p:embed/>
                </p:oleObj>
              </mc:Choice>
              <mc:Fallback>
                <p:oleObj name="Equation" r:id="rId21" imgW="1905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3200400"/>
                        <a:ext cx="37623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76" name="Object 12"/>
          <p:cNvGraphicFramePr>
            <a:graphicFrameLocks noChangeAspect="1"/>
          </p:cNvGraphicFramePr>
          <p:nvPr/>
        </p:nvGraphicFramePr>
        <p:xfrm>
          <a:off x="2824163" y="45720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0" name="Equation" r:id="rId23" imgW="190335" imgH="215713" progId="Equation.3">
                  <p:embed/>
                </p:oleObj>
              </mc:Choice>
              <mc:Fallback>
                <p:oleObj name="Equation" r:id="rId23" imgW="190335" imgH="2157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45720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77" name="Object 13"/>
          <p:cNvGraphicFramePr>
            <a:graphicFrameLocks noChangeAspect="1"/>
          </p:cNvGraphicFramePr>
          <p:nvPr/>
        </p:nvGraphicFramePr>
        <p:xfrm>
          <a:off x="2824163" y="5414963"/>
          <a:ext cx="37623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51" name="Equation" r:id="rId25" imgW="190500" imgH="228600" progId="Equation.3">
                  <p:embed/>
                </p:oleObj>
              </mc:Choice>
              <mc:Fallback>
                <p:oleObj name="Equation" r:id="rId25" imgW="19050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5414963"/>
                        <a:ext cx="37623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0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0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0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0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0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0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10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0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0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0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0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0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0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0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0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10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0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0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0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68" grpId="0" animBg="1"/>
      <p:bldP spid="210969" grpId="0" animBg="1"/>
      <p:bldP spid="210970" grpId="0" animBg="1"/>
      <p:bldP spid="210971" grpId="0" animBg="1"/>
      <p:bldP spid="210972" grpId="0" animBg="1"/>
      <p:bldP spid="210973" grpId="0" animBg="1"/>
      <p:bldP spid="210974" grpId="0" animBg="1"/>
      <p:bldP spid="210975" grpId="0" animBg="1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Batcher Counting Network</a:t>
            </a:r>
          </a:p>
        </p:txBody>
      </p:sp>
      <p:graphicFrame>
        <p:nvGraphicFramePr>
          <p:cNvPr id="211971" name="Object 2"/>
          <p:cNvGraphicFramePr>
            <a:graphicFrameLocks noChangeAspect="1"/>
          </p:cNvGraphicFramePr>
          <p:nvPr/>
        </p:nvGraphicFramePr>
        <p:xfrm>
          <a:off x="1543050" y="21637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5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1637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72" name="Object 3"/>
          <p:cNvGraphicFramePr>
            <a:graphicFrameLocks noChangeAspect="1"/>
          </p:cNvGraphicFramePr>
          <p:nvPr/>
        </p:nvGraphicFramePr>
        <p:xfrm>
          <a:off x="1543050" y="2590800"/>
          <a:ext cx="2968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6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590800"/>
                        <a:ext cx="2968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73" name="Object 4"/>
          <p:cNvGraphicFramePr>
            <a:graphicFrameLocks noChangeAspect="1"/>
          </p:cNvGraphicFramePr>
          <p:nvPr/>
        </p:nvGraphicFramePr>
        <p:xfrm>
          <a:off x="1543050" y="30353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7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0353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74" name="Object 5"/>
          <p:cNvGraphicFramePr>
            <a:graphicFrameLocks noChangeAspect="1"/>
          </p:cNvGraphicFramePr>
          <p:nvPr/>
        </p:nvGraphicFramePr>
        <p:xfrm>
          <a:off x="1543050" y="35099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8" name="Equation" r:id="rId9" imgW="165028" imgH="228501" progId="Equation.3">
                  <p:embed/>
                </p:oleObj>
              </mc:Choice>
              <mc:Fallback>
                <p:oleObj name="Equation" r:id="rId9" imgW="165028" imgH="22850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5099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75" name="Object 6"/>
          <p:cNvGraphicFramePr>
            <a:graphicFrameLocks noChangeAspect="1"/>
          </p:cNvGraphicFramePr>
          <p:nvPr/>
        </p:nvGraphicFramePr>
        <p:xfrm>
          <a:off x="1582738" y="4311650"/>
          <a:ext cx="3222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9" name="Equation" r:id="rId11" imgW="164885" imgH="215619" progId="Equation.3">
                  <p:embed/>
                </p:oleObj>
              </mc:Choice>
              <mc:Fallback>
                <p:oleObj name="Equation" r:id="rId11" imgW="164885" imgH="21561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311650"/>
                        <a:ext cx="3222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81200" y="2133600"/>
            <a:ext cx="2895600" cy="1828800"/>
            <a:chOff x="1248" y="1344"/>
            <a:chExt cx="1824" cy="1152"/>
          </a:xfrm>
        </p:grpSpPr>
        <p:sp>
          <p:nvSpPr>
            <p:cNvPr id="211977" name="Rectangle 9"/>
            <p:cNvSpPr>
              <a:spLocks noChangeArrowheads="1"/>
            </p:cNvSpPr>
            <p:nvPr/>
          </p:nvSpPr>
          <p:spPr bwMode="auto">
            <a:xfrm>
              <a:off x="1440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5830" name="Oval 10"/>
            <p:cNvSpPr>
              <a:spLocks noChangeArrowheads="1"/>
            </p:cNvSpPr>
            <p:nvPr/>
          </p:nvSpPr>
          <p:spPr bwMode="auto">
            <a:xfrm>
              <a:off x="1536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Count[4]</a:t>
              </a:r>
              <a:endParaRPr lang="en-US" sz="2400"/>
            </a:p>
          </p:txBody>
        </p:sp>
        <p:sp>
          <p:nvSpPr>
            <p:cNvPr id="75831" name="Line 11"/>
            <p:cNvSpPr>
              <a:spLocks noChangeShapeType="1"/>
            </p:cNvSpPr>
            <p:nvPr/>
          </p:nvSpPr>
          <p:spPr bwMode="auto">
            <a:xfrm>
              <a:off x="1248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2" name="Line 12"/>
            <p:cNvSpPr>
              <a:spLocks noChangeShapeType="1"/>
            </p:cNvSpPr>
            <p:nvPr/>
          </p:nvSpPr>
          <p:spPr bwMode="auto">
            <a:xfrm>
              <a:off x="1248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3" name="Line 13"/>
            <p:cNvSpPr>
              <a:spLocks noChangeShapeType="1"/>
            </p:cNvSpPr>
            <p:nvPr/>
          </p:nvSpPr>
          <p:spPr bwMode="auto">
            <a:xfrm>
              <a:off x="1248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4" name="Line 14"/>
            <p:cNvSpPr>
              <a:spLocks noChangeShapeType="1"/>
            </p:cNvSpPr>
            <p:nvPr/>
          </p:nvSpPr>
          <p:spPr bwMode="auto">
            <a:xfrm>
              <a:off x="1248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5" name="Line 15"/>
            <p:cNvSpPr>
              <a:spLocks noChangeShapeType="1"/>
            </p:cNvSpPr>
            <p:nvPr/>
          </p:nvSpPr>
          <p:spPr bwMode="auto">
            <a:xfrm>
              <a:off x="2496" y="148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6" name="Line 16"/>
            <p:cNvSpPr>
              <a:spLocks noChangeShapeType="1"/>
            </p:cNvSpPr>
            <p:nvPr/>
          </p:nvSpPr>
          <p:spPr bwMode="auto">
            <a:xfrm>
              <a:off x="2496" y="177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7" name="Line 17"/>
            <p:cNvSpPr>
              <a:spLocks noChangeShapeType="1"/>
            </p:cNvSpPr>
            <p:nvPr/>
          </p:nvSpPr>
          <p:spPr bwMode="auto">
            <a:xfrm>
              <a:off x="2496" y="206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8" name="Line 18"/>
            <p:cNvSpPr>
              <a:spLocks noChangeShapeType="1"/>
            </p:cNvSpPr>
            <p:nvPr/>
          </p:nvSpPr>
          <p:spPr bwMode="auto">
            <a:xfrm>
              <a:off x="2496" y="23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981200" y="4267200"/>
            <a:ext cx="2971800" cy="1828800"/>
            <a:chOff x="1248" y="2688"/>
            <a:chExt cx="1872" cy="1152"/>
          </a:xfrm>
        </p:grpSpPr>
        <p:sp>
          <p:nvSpPr>
            <p:cNvPr id="211988" name="Rectangle 20"/>
            <p:cNvSpPr>
              <a:spLocks noChangeArrowheads="1"/>
            </p:cNvSpPr>
            <p:nvPr/>
          </p:nvSpPr>
          <p:spPr bwMode="auto">
            <a:xfrm>
              <a:off x="1432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5820" name="Line 21"/>
            <p:cNvSpPr>
              <a:spLocks noChangeShapeType="1"/>
            </p:cNvSpPr>
            <p:nvPr/>
          </p:nvSpPr>
          <p:spPr bwMode="auto">
            <a:xfrm>
              <a:off x="1248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1" name="Line 22"/>
            <p:cNvSpPr>
              <a:spLocks noChangeShapeType="1"/>
            </p:cNvSpPr>
            <p:nvPr/>
          </p:nvSpPr>
          <p:spPr bwMode="auto">
            <a:xfrm>
              <a:off x="1248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Line 23"/>
            <p:cNvSpPr>
              <a:spLocks noChangeShapeType="1"/>
            </p:cNvSpPr>
            <p:nvPr/>
          </p:nvSpPr>
          <p:spPr bwMode="auto">
            <a:xfrm>
              <a:off x="1248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Line 24"/>
            <p:cNvSpPr>
              <a:spLocks noChangeShapeType="1"/>
            </p:cNvSpPr>
            <p:nvPr/>
          </p:nvSpPr>
          <p:spPr bwMode="auto">
            <a:xfrm>
              <a:off x="1248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4" name="Line 25"/>
            <p:cNvSpPr>
              <a:spLocks noChangeShapeType="1"/>
            </p:cNvSpPr>
            <p:nvPr/>
          </p:nvSpPr>
          <p:spPr bwMode="auto">
            <a:xfrm>
              <a:off x="2496" y="288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Line 26"/>
            <p:cNvSpPr>
              <a:spLocks noChangeShapeType="1"/>
            </p:cNvSpPr>
            <p:nvPr/>
          </p:nvSpPr>
          <p:spPr bwMode="auto">
            <a:xfrm>
              <a:off x="2496" y="316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6" name="Line 27"/>
            <p:cNvSpPr>
              <a:spLocks noChangeShapeType="1"/>
            </p:cNvSpPr>
            <p:nvPr/>
          </p:nvSpPr>
          <p:spPr bwMode="auto">
            <a:xfrm>
              <a:off x="2496" y="345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Line 28"/>
            <p:cNvSpPr>
              <a:spLocks noChangeShapeType="1"/>
            </p:cNvSpPr>
            <p:nvPr/>
          </p:nvSpPr>
          <p:spPr bwMode="auto">
            <a:xfrm>
              <a:off x="2496" y="374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8" name="Oval 29"/>
            <p:cNvSpPr>
              <a:spLocks noChangeArrowheads="1"/>
            </p:cNvSpPr>
            <p:nvPr/>
          </p:nvSpPr>
          <p:spPr bwMode="auto">
            <a:xfrm>
              <a:off x="1584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Count[4]</a:t>
              </a:r>
              <a:endParaRPr lang="en-US" sz="2400"/>
            </a:p>
          </p:txBody>
        </p:sp>
      </p:grpSp>
      <p:graphicFrame>
        <p:nvGraphicFramePr>
          <p:cNvPr id="211998" name="Object 7"/>
          <p:cNvGraphicFramePr>
            <a:graphicFrameLocks noChangeAspect="1"/>
          </p:cNvGraphicFramePr>
          <p:nvPr/>
        </p:nvGraphicFramePr>
        <p:xfrm>
          <a:off x="7242175" y="21336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0" name="Equation" r:id="rId13" imgW="177646" imgH="228402" progId="Equation.3">
                  <p:embed/>
                </p:oleObj>
              </mc:Choice>
              <mc:Fallback>
                <p:oleObj name="Equation" r:id="rId13" imgW="177646" imgH="22840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21336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99" name="Object 8"/>
          <p:cNvGraphicFramePr>
            <a:graphicFrameLocks noChangeAspect="1"/>
          </p:cNvGraphicFramePr>
          <p:nvPr/>
        </p:nvGraphicFramePr>
        <p:xfrm>
          <a:off x="7242175" y="2560638"/>
          <a:ext cx="3222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1" name="Equation" r:id="rId15" imgW="164885" imgH="215619" progId="Equation.3">
                  <p:embed/>
                </p:oleObj>
              </mc:Choice>
              <mc:Fallback>
                <p:oleObj name="Equation" r:id="rId15" imgW="164885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2560638"/>
                        <a:ext cx="3222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0" name="Object 9"/>
          <p:cNvGraphicFramePr>
            <a:graphicFrameLocks noChangeAspect="1"/>
          </p:cNvGraphicFramePr>
          <p:nvPr/>
        </p:nvGraphicFramePr>
        <p:xfrm>
          <a:off x="7242175" y="3005138"/>
          <a:ext cx="347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2" name="Equation" r:id="rId17" imgW="177569" imgH="215619" progId="Equation.3">
                  <p:embed/>
                </p:oleObj>
              </mc:Choice>
              <mc:Fallback>
                <p:oleObj name="Equation" r:id="rId17" imgW="177569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3005138"/>
                        <a:ext cx="347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1" name="Object 10"/>
          <p:cNvGraphicFramePr>
            <a:graphicFrameLocks noChangeAspect="1"/>
          </p:cNvGraphicFramePr>
          <p:nvPr/>
        </p:nvGraphicFramePr>
        <p:xfrm>
          <a:off x="7242175" y="34798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3" name="Equation" r:id="rId19" imgW="177646" imgH="228402" progId="Equation.3">
                  <p:embed/>
                </p:oleObj>
              </mc:Choice>
              <mc:Fallback>
                <p:oleObj name="Equation" r:id="rId19" imgW="177646" imgH="2284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34798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2" name="Object 11"/>
          <p:cNvGraphicFramePr>
            <a:graphicFrameLocks noChangeAspect="1"/>
          </p:cNvGraphicFramePr>
          <p:nvPr/>
        </p:nvGraphicFramePr>
        <p:xfrm>
          <a:off x="7272338" y="4357688"/>
          <a:ext cx="3476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4" name="Equation" r:id="rId21" imgW="177569" imgH="215619" progId="Equation.3">
                  <p:embed/>
                </p:oleObj>
              </mc:Choice>
              <mc:Fallback>
                <p:oleObj name="Equation" r:id="rId21" imgW="177569" imgH="21561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4357688"/>
                        <a:ext cx="3476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3" name="Object 12"/>
          <p:cNvGraphicFramePr>
            <a:graphicFrameLocks noChangeAspect="1"/>
          </p:cNvGraphicFramePr>
          <p:nvPr/>
        </p:nvGraphicFramePr>
        <p:xfrm>
          <a:off x="7261225" y="4756150"/>
          <a:ext cx="3460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5" name="Equation" r:id="rId23" imgW="177646" imgH="228402" progId="Equation.3">
                  <p:embed/>
                </p:oleObj>
              </mc:Choice>
              <mc:Fallback>
                <p:oleObj name="Equation" r:id="rId23" imgW="177646" imgH="228402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225" y="4756150"/>
                        <a:ext cx="34607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4" name="Object 13"/>
          <p:cNvGraphicFramePr>
            <a:graphicFrameLocks noChangeAspect="1"/>
          </p:cNvGraphicFramePr>
          <p:nvPr/>
        </p:nvGraphicFramePr>
        <p:xfrm>
          <a:off x="7272338" y="520065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6" name="Equation" r:id="rId25" imgW="177646" imgH="228402" progId="Equation.3">
                  <p:embed/>
                </p:oleObj>
              </mc:Choice>
              <mc:Fallback>
                <p:oleObj name="Equation" r:id="rId25" imgW="177646" imgH="2284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520065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5" name="Object 14"/>
          <p:cNvGraphicFramePr>
            <a:graphicFrameLocks noChangeAspect="1"/>
          </p:cNvGraphicFramePr>
          <p:nvPr/>
        </p:nvGraphicFramePr>
        <p:xfrm>
          <a:off x="7272338" y="56896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7" name="Equation" r:id="rId27" imgW="177646" imgH="228402" progId="Equation.3">
                  <p:embed/>
                </p:oleObj>
              </mc:Choice>
              <mc:Fallback>
                <p:oleObj name="Equation" r:id="rId27" imgW="177646" imgH="22840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56896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6" name="Object 15"/>
          <p:cNvGraphicFramePr>
            <a:graphicFrameLocks noChangeAspect="1"/>
          </p:cNvGraphicFramePr>
          <p:nvPr/>
        </p:nvGraphicFramePr>
        <p:xfrm>
          <a:off x="1582738" y="4743450"/>
          <a:ext cx="3222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8" name="Equation" r:id="rId29" imgW="165028" imgH="228501" progId="Equation.3">
                  <p:embed/>
                </p:oleObj>
              </mc:Choice>
              <mc:Fallback>
                <p:oleObj name="Equation" r:id="rId29" imgW="165028" imgH="228501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743450"/>
                        <a:ext cx="3222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7" name="Object 16"/>
          <p:cNvGraphicFramePr>
            <a:graphicFrameLocks noChangeAspect="1"/>
          </p:cNvGraphicFramePr>
          <p:nvPr/>
        </p:nvGraphicFramePr>
        <p:xfrm>
          <a:off x="1582738" y="51863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9" name="Equation" r:id="rId31" imgW="165028" imgH="228501" progId="Equation.3">
                  <p:embed/>
                </p:oleObj>
              </mc:Choice>
              <mc:Fallback>
                <p:oleObj name="Equation" r:id="rId31" imgW="165028" imgH="228501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51863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2008" name="Object 17"/>
          <p:cNvGraphicFramePr>
            <a:graphicFrameLocks noChangeAspect="1"/>
          </p:cNvGraphicFramePr>
          <p:nvPr/>
        </p:nvGraphicFramePr>
        <p:xfrm>
          <a:off x="1582738" y="56435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70" name="Equation" r:id="rId33" imgW="165028" imgH="228501" progId="Equation.3">
                  <p:embed/>
                </p:oleObj>
              </mc:Choice>
              <mc:Fallback>
                <p:oleObj name="Equation" r:id="rId33" imgW="165028" imgH="228501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56435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4876800" y="2133600"/>
            <a:ext cx="2365375" cy="3962400"/>
            <a:chOff x="3072" y="1344"/>
            <a:chExt cx="1490" cy="2496"/>
          </a:xfrm>
        </p:grpSpPr>
        <p:sp>
          <p:nvSpPr>
            <p:cNvPr id="212010" name="Rectangle 42"/>
            <p:cNvSpPr>
              <a:spLocks noChangeArrowheads="1"/>
            </p:cNvSpPr>
            <p:nvPr/>
          </p:nvSpPr>
          <p:spPr bwMode="auto">
            <a:xfrm>
              <a:off x="3266" y="1344"/>
              <a:ext cx="1096" cy="24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75802" name="Oval 43"/>
            <p:cNvSpPr>
              <a:spLocks noChangeArrowheads="1"/>
            </p:cNvSpPr>
            <p:nvPr/>
          </p:nvSpPr>
          <p:spPr bwMode="auto">
            <a:xfrm>
              <a:off x="3410" y="2304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/>
                <a:t>Merge[8]</a:t>
              </a:r>
              <a:endParaRPr lang="en-US" sz="2400"/>
            </a:p>
          </p:txBody>
        </p:sp>
        <p:sp>
          <p:nvSpPr>
            <p:cNvPr id="75803" name="Line 44"/>
            <p:cNvSpPr>
              <a:spLocks noChangeShapeType="1"/>
            </p:cNvSpPr>
            <p:nvPr/>
          </p:nvSpPr>
          <p:spPr bwMode="auto">
            <a:xfrm>
              <a:off x="4370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4" name="Line 45"/>
            <p:cNvSpPr>
              <a:spLocks noChangeShapeType="1"/>
            </p:cNvSpPr>
            <p:nvPr/>
          </p:nvSpPr>
          <p:spPr bwMode="auto">
            <a:xfrm>
              <a:off x="4370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5" name="Line 46"/>
            <p:cNvSpPr>
              <a:spLocks noChangeShapeType="1"/>
            </p:cNvSpPr>
            <p:nvPr/>
          </p:nvSpPr>
          <p:spPr bwMode="auto">
            <a:xfrm>
              <a:off x="4370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6" name="Line 47"/>
            <p:cNvSpPr>
              <a:spLocks noChangeShapeType="1"/>
            </p:cNvSpPr>
            <p:nvPr/>
          </p:nvSpPr>
          <p:spPr bwMode="auto">
            <a:xfrm>
              <a:off x="4370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7" name="Line 48"/>
            <p:cNvSpPr>
              <a:spLocks noChangeShapeType="1"/>
            </p:cNvSpPr>
            <p:nvPr/>
          </p:nvSpPr>
          <p:spPr bwMode="auto">
            <a:xfrm>
              <a:off x="4370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8" name="Line 49"/>
            <p:cNvSpPr>
              <a:spLocks noChangeShapeType="1"/>
            </p:cNvSpPr>
            <p:nvPr/>
          </p:nvSpPr>
          <p:spPr bwMode="auto">
            <a:xfrm>
              <a:off x="4370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09" name="Line 50"/>
            <p:cNvSpPr>
              <a:spLocks noChangeShapeType="1"/>
            </p:cNvSpPr>
            <p:nvPr/>
          </p:nvSpPr>
          <p:spPr bwMode="auto">
            <a:xfrm>
              <a:off x="4370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0" name="Line 51"/>
            <p:cNvSpPr>
              <a:spLocks noChangeShapeType="1"/>
            </p:cNvSpPr>
            <p:nvPr/>
          </p:nvSpPr>
          <p:spPr bwMode="auto">
            <a:xfrm>
              <a:off x="4370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1" name="Line 52"/>
            <p:cNvSpPr>
              <a:spLocks noChangeShapeType="1"/>
            </p:cNvSpPr>
            <p:nvPr/>
          </p:nvSpPr>
          <p:spPr bwMode="auto">
            <a:xfrm>
              <a:off x="307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2" name="Line 53"/>
            <p:cNvSpPr>
              <a:spLocks noChangeShapeType="1"/>
            </p:cNvSpPr>
            <p:nvPr/>
          </p:nvSpPr>
          <p:spPr bwMode="auto">
            <a:xfrm>
              <a:off x="307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3" name="Line 54"/>
            <p:cNvSpPr>
              <a:spLocks noChangeShapeType="1"/>
            </p:cNvSpPr>
            <p:nvPr/>
          </p:nvSpPr>
          <p:spPr bwMode="auto">
            <a:xfrm>
              <a:off x="307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4" name="Line 55"/>
            <p:cNvSpPr>
              <a:spLocks noChangeShapeType="1"/>
            </p:cNvSpPr>
            <p:nvPr/>
          </p:nvSpPr>
          <p:spPr bwMode="auto">
            <a:xfrm>
              <a:off x="307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5" name="Line 56"/>
            <p:cNvSpPr>
              <a:spLocks noChangeShapeType="1"/>
            </p:cNvSpPr>
            <p:nvPr/>
          </p:nvSpPr>
          <p:spPr bwMode="auto">
            <a:xfrm>
              <a:off x="307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6" name="Line 57"/>
            <p:cNvSpPr>
              <a:spLocks noChangeShapeType="1"/>
            </p:cNvSpPr>
            <p:nvPr/>
          </p:nvSpPr>
          <p:spPr bwMode="auto">
            <a:xfrm>
              <a:off x="307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7" name="Line 58"/>
            <p:cNvSpPr>
              <a:spLocks noChangeShapeType="1"/>
            </p:cNvSpPr>
            <p:nvPr/>
          </p:nvSpPr>
          <p:spPr bwMode="auto">
            <a:xfrm>
              <a:off x="307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8" name="Line 59"/>
            <p:cNvSpPr>
              <a:spLocks noChangeShapeType="1"/>
            </p:cNvSpPr>
            <p:nvPr/>
          </p:nvSpPr>
          <p:spPr bwMode="auto">
            <a:xfrm>
              <a:off x="307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7681913" y="2209800"/>
            <a:ext cx="1131887" cy="3886200"/>
            <a:chOff x="4752" y="1392"/>
            <a:chExt cx="713" cy="2448"/>
          </a:xfrm>
        </p:grpSpPr>
        <p:sp>
          <p:nvSpPr>
            <p:cNvPr id="75799" name="AutoShape 61"/>
            <p:cNvSpPr>
              <a:spLocks/>
            </p:cNvSpPr>
            <p:nvPr/>
          </p:nvSpPr>
          <p:spPr bwMode="auto">
            <a:xfrm>
              <a:off x="4752" y="1392"/>
              <a:ext cx="240" cy="2448"/>
            </a:xfrm>
            <a:prstGeom prst="rightBrace">
              <a:avLst>
                <a:gd name="adj1" fmla="val 8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75800" name="Text Box 62"/>
            <p:cNvSpPr txBox="1">
              <a:spLocks noChangeArrowheads="1"/>
            </p:cNvSpPr>
            <p:nvPr/>
          </p:nvSpPr>
          <p:spPr bwMode="auto">
            <a:xfrm>
              <a:off x="5040" y="244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chemeClr val="tx2"/>
                  </a:solidFill>
                </a:rPr>
                <a:t>step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1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1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1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2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2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2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2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2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2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2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1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1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11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1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2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2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12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12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Verifying that a Network Counts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143000" y="3019425"/>
            <a:ext cx="73310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A balancing network with </a:t>
            </a:r>
            <a:r>
              <a:rPr lang="en-US" sz="2400" i="1"/>
              <a:t>m </a:t>
            </a:r>
            <a:r>
              <a:rPr lang="en-US" sz="2400"/>
              <a:t>balancers is a counting network if and only if it satisfies the step property for all input sequences with sum         .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990600" y="2438400"/>
            <a:ext cx="7391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12997" name="Rectangle 5"/>
          <p:cNvSpPr>
            <a:spLocks noChangeArrowheads="1"/>
          </p:cNvSpPr>
          <p:nvPr/>
        </p:nvSpPr>
        <p:spPr bwMode="auto">
          <a:xfrm>
            <a:off x="990600" y="4343400"/>
            <a:ext cx="7391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12998" name="Rectangle 6"/>
          <p:cNvSpPr>
            <a:spLocks noChangeArrowheads="1"/>
          </p:cNvSpPr>
          <p:nvPr/>
        </p:nvSpPr>
        <p:spPr bwMode="auto">
          <a:xfrm>
            <a:off x="992188" y="2438400"/>
            <a:ext cx="74612" cy="1981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212999" name="Rectangle 7"/>
          <p:cNvSpPr>
            <a:spLocks noChangeArrowheads="1"/>
          </p:cNvSpPr>
          <p:nvPr/>
        </p:nvSpPr>
        <p:spPr bwMode="auto">
          <a:xfrm flipH="1">
            <a:off x="8304213" y="2438400"/>
            <a:ext cx="77787" cy="1981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143000" y="259080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Theorem</a:t>
            </a:r>
            <a:endParaRPr lang="en-US" sz="2400"/>
          </a:p>
        </p:txBody>
      </p:sp>
      <p:graphicFrame>
        <p:nvGraphicFramePr>
          <p:cNvPr id="76809" name="Object 2"/>
          <p:cNvGraphicFramePr>
            <a:graphicFrameLocks noChangeAspect="1"/>
          </p:cNvGraphicFramePr>
          <p:nvPr/>
        </p:nvGraphicFramePr>
        <p:xfrm>
          <a:off x="4419600" y="3733800"/>
          <a:ext cx="6540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1" name="Equation" r:id="rId3" imgW="317225" imgH="190335" progId="Equation.3">
                  <p:embed/>
                </p:oleObj>
              </mc:Choice>
              <mc:Fallback>
                <p:oleObj name="Equation" r:id="rId3" imgW="317225" imgH="19033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33800"/>
                        <a:ext cx="6540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Batcher Sorting Network</a:t>
            </a:r>
          </a:p>
        </p:txBody>
      </p:sp>
      <p:sp>
        <p:nvSpPr>
          <p:cNvPr id="119850" name="Text Box 42"/>
          <p:cNvSpPr txBox="1">
            <a:spLocks noChangeArrowheads="1"/>
          </p:cNvSpPr>
          <p:nvPr/>
        </p:nvSpPr>
        <p:spPr bwMode="auto">
          <a:xfrm>
            <a:off x="0" y="1717675"/>
            <a:ext cx="929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Next Lecture</a:t>
            </a:r>
          </a:p>
        </p:txBody>
      </p:sp>
      <p:grpSp>
        <p:nvGrpSpPr>
          <p:cNvPr id="2" name="Group 86"/>
          <p:cNvGrpSpPr>
            <a:grpSpLocks/>
          </p:cNvGrpSpPr>
          <p:nvPr/>
        </p:nvGrpSpPr>
        <p:grpSpPr bwMode="auto">
          <a:xfrm>
            <a:off x="1752600" y="2514600"/>
            <a:ext cx="5638800" cy="3022600"/>
            <a:chOff x="1104" y="1696"/>
            <a:chExt cx="3552" cy="1904"/>
          </a:xfrm>
        </p:grpSpPr>
        <p:sp>
          <p:nvSpPr>
            <p:cNvPr id="14342" name="Line 43"/>
            <p:cNvSpPr>
              <a:spLocks noChangeShapeType="1"/>
            </p:cNvSpPr>
            <p:nvPr/>
          </p:nvSpPr>
          <p:spPr bwMode="auto">
            <a:xfrm>
              <a:off x="1776" y="174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43" name="Oval 44"/>
            <p:cNvSpPr>
              <a:spLocks noChangeArrowheads="1"/>
            </p:cNvSpPr>
            <p:nvPr/>
          </p:nvSpPr>
          <p:spPr bwMode="auto">
            <a:xfrm>
              <a:off x="1723" y="228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44" name="Oval 45"/>
            <p:cNvSpPr>
              <a:spLocks noChangeArrowheads="1"/>
            </p:cNvSpPr>
            <p:nvPr/>
          </p:nvSpPr>
          <p:spPr bwMode="auto">
            <a:xfrm>
              <a:off x="1728" y="169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45" name="Line 46"/>
            <p:cNvSpPr>
              <a:spLocks noChangeShapeType="1"/>
            </p:cNvSpPr>
            <p:nvPr/>
          </p:nvSpPr>
          <p:spPr bwMode="auto">
            <a:xfrm flipV="1">
              <a:off x="1104" y="1744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46" name="Line 47"/>
            <p:cNvSpPr>
              <a:spLocks noChangeShapeType="1"/>
            </p:cNvSpPr>
            <p:nvPr/>
          </p:nvSpPr>
          <p:spPr bwMode="auto">
            <a:xfrm>
              <a:off x="1776" y="2947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47" name="Oval 48"/>
            <p:cNvSpPr>
              <a:spLocks noChangeArrowheads="1"/>
            </p:cNvSpPr>
            <p:nvPr/>
          </p:nvSpPr>
          <p:spPr bwMode="auto">
            <a:xfrm>
              <a:off x="1723" y="349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48" name="Oval 49"/>
            <p:cNvSpPr>
              <a:spLocks noChangeArrowheads="1"/>
            </p:cNvSpPr>
            <p:nvPr/>
          </p:nvSpPr>
          <p:spPr bwMode="auto">
            <a:xfrm>
              <a:off x="1728" y="291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49" name="Line 50"/>
            <p:cNvSpPr>
              <a:spLocks noChangeShapeType="1"/>
            </p:cNvSpPr>
            <p:nvPr/>
          </p:nvSpPr>
          <p:spPr bwMode="auto">
            <a:xfrm flipV="1">
              <a:off x="1104" y="2959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0" name="Line 51"/>
            <p:cNvSpPr>
              <a:spLocks noChangeShapeType="1"/>
            </p:cNvSpPr>
            <p:nvPr/>
          </p:nvSpPr>
          <p:spPr bwMode="auto">
            <a:xfrm flipV="1">
              <a:off x="1104" y="2334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1" name="Line 52"/>
            <p:cNvSpPr>
              <a:spLocks noChangeShapeType="1"/>
            </p:cNvSpPr>
            <p:nvPr/>
          </p:nvSpPr>
          <p:spPr bwMode="auto">
            <a:xfrm flipV="1">
              <a:off x="1104" y="3544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2" name="Line 53"/>
            <p:cNvSpPr>
              <a:spLocks noChangeShapeType="1"/>
            </p:cNvSpPr>
            <p:nvPr/>
          </p:nvSpPr>
          <p:spPr bwMode="auto">
            <a:xfrm>
              <a:off x="3936" y="1747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3" name="Oval 54"/>
            <p:cNvSpPr>
              <a:spLocks noChangeArrowheads="1"/>
            </p:cNvSpPr>
            <p:nvPr/>
          </p:nvSpPr>
          <p:spPr bwMode="auto">
            <a:xfrm>
              <a:off x="3883" y="228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54" name="Oval 55"/>
            <p:cNvSpPr>
              <a:spLocks noChangeArrowheads="1"/>
            </p:cNvSpPr>
            <p:nvPr/>
          </p:nvSpPr>
          <p:spPr bwMode="auto">
            <a:xfrm>
              <a:off x="3888" y="169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55" name="Line 56"/>
            <p:cNvSpPr>
              <a:spLocks noChangeShapeType="1"/>
            </p:cNvSpPr>
            <p:nvPr/>
          </p:nvSpPr>
          <p:spPr bwMode="auto">
            <a:xfrm>
              <a:off x="3936" y="2950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6" name="Oval 57"/>
            <p:cNvSpPr>
              <a:spLocks noChangeArrowheads="1"/>
            </p:cNvSpPr>
            <p:nvPr/>
          </p:nvSpPr>
          <p:spPr bwMode="auto">
            <a:xfrm>
              <a:off x="3883" y="349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57" name="Oval 58"/>
            <p:cNvSpPr>
              <a:spLocks noChangeArrowheads="1"/>
            </p:cNvSpPr>
            <p:nvPr/>
          </p:nvSpPr>
          <p:spPr bwMode="auto">
            <a:xfrm>
              <a:off x="3888" y="291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58" name="Line 59"/>
            <p:cNvSpPr>
              <a:spLocks noChangeShapeType="1"/>
            </p:cNvSpPr>
            <p:nvPr/>
          </p:nvSpPr>
          <p:spPr bwMode="auto">
            <a:xfrm>
              <a:off x="2688" y="1747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9" name="Oval 60"/>
            <p:cNvSpPr>
              <a:spLocks noChangeArrowheads="1"/>
            </p:cNvSpPr>
            <p:nvPr/>
          </p:nvSpPr>
          <p:spPr bwMode="auto">
            <a:xfrm>
              <a:off x="2640" y="169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60" name="Oval 61"/>
            <p:cNvSpPr>
              <a:spLocks noChangeArrowheads="1"/>
            </p:cNvSpPr>
            <p:nvPr/>
          </p:nvSpPr>
          <p:spPr bwMode="auto">
            <a:xfrm>
              <a:off x="2635" y="349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61" name="Oval 77"/>
            <p:cNvSpPr>
              <a:spLocks noChangeArrowheads="1"/>
            </p:cNvSpPr>
            <p:nvPr/>
          </p:nvSpPr>
          <p:spPr bwMode="auto">
            <a:xfrm>
              <a:off x="3120" y="2911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62" name="Oval 78"/>
            <p:cNvSpPr>
              <a:spLocks noChangeArrowheads="1"/>
            </p:cNvSpPr>
            <p:nvPr/>
          </p:nvSpPr>
          <p:spPr bwMode="auto">
            <a:xfrm>
              <a:off x="3120" y="228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63" name="Line 79"/>
            <p:cNvSpPr>
              <a:spLocks noChangeShapeType="1"/>
            </p:cNvSpPr>
            <p:nvPr/>
          </p:nvSpPr>
          <p:spPr bwMode="auto">
            <a:xfrm>
              <a:off x="3175" y="2322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19896" name="Object 2"/>
          <p:cNvGraphicFramePr>
            <a:graphicFrameLocks noChangeAspect="1"/>
          </p:cNvGraphicFramePr>
          <p:nvPr/>
        </p:nvGraphicFramePr>
        <p:xfrm>
          <a:off x="3521075" y="5943600"/>
          <a:ext cx="21939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2" name="Equation" r:id="rId3" imgW="990600" imgH="228600" progId="Equation.3">
                  <p:embed/>
                </p:oleObj>
              </mc:Choice>
              <mc:Fallback>
                <p:oleObj name="Equation" r:id="rId3" imgW="990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1075" y="5943600"/>
                        <a:ext cx="219392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171489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9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9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9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5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1676400" y="5105400"/>
            <a:ext cx="6008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 can be values from any linearly ordered set,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e.g., integers, reals, etc.</a:t>
            </a:r>
          </a:p>
        </p:txBody>
      </p:sp>
      <p:sp>
        <p:nvSpPr>
          <p:cNvPr id="15364" name="Text Box 27"/>
          <p:cNvSpPr txBox="1">
            <a:spLocks noChangeArrowheads="1"/>
          </p:cNvSpPr>
          <p:nvPr/>
        </p:nvSpPr>
        <p:spPr bwMode="auto">
          <a:xfrm>
            <a:off x="2530475" y="2301875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15365" name="Text Box 28"/>
          <p:cNvSpPr txBox="1">
            <a:spLocks noChangeArrowheads="1"/>
          </p:cNvSpPr>
          <p:nvPr/>
        </p:nvSpPr>
        <p:spPr bwMode="auto">
          <a:xfrm>
            <a:off x="5667375" y="2286000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651125" y="3276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2668588" y="4206875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5473700" y="3271838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min(</a:t>
            </a: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5461000" y="4186238"/>
            <a:ext cx="133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max(</a:t>
            </a: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5370" name="Line 33"/>
          <p:cNvSpPr>
            <a:spLocks noChangeShapeType="1"/>
          </p:cNvSpPr>
          <p:nvPr/>
        </p:nvSpPr>
        <p:spPr bwMode="auto">
          <a:xfrm>
            <a:off x="4206875" y="35560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71" name="Oval 34"/>
          <p:cNvSpPr>
            <a:spLocks noChangeArrowheads="1"/>
          </p:cNvSpPr>
          <p:nvPr/>
        </p:nvSpPr>
        <p:spPr bwMode="auto">
          <a:xfrm>
            <a:off x="4122738" y="44259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5372" name="Oval 35"/>
          <p:cNvSpPr>
            <a:spLocks noChangeArrowheads="1"/>
          </p:cNvSpPr>
          <p:nvPr/>
        </p:nvSpPr>
        <p:spPr bwMode="auto">
          <a:xfrm>
            <a:off x="4130675" y="3479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5373" name="Line 36"/>
          <p:cNvSpPr>
            <a:spLocks noChangeShapeType="1"/>
          </p:cNvSpPr>
          <p:nvPr/>
        </p:nvSpPr>
        <p:spPr bwMode="auto">
          <a:xfrm flipV="1">
            <a:off x="3063875" y="4511675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74" name="Line 37"/>
          <p:cNvSpPr>
            <a:spLocks noChangeShapeType="1"/>
          </p:cNvSpPr>
          <p:nvPr/>
        </p:nvSpPr>
        <p:spPr bwMode="auto">
          <a:xfrm flipV="1">
            <a:off x="3063875" y="35607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94406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 autoUpdateAnimBg="0"/>
      <p:bldP spid="17437" grpId="0" autoUpdateAnimBg="0"/>
      <p:bldP spid="17438" grpId="0" autoUpdateAnimBg="0"/>
      <p:bldP spid="17439" grpId="0" autoUpdateAnimBg="0"/>
      <p:bldP spid="1744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1600200" y="2854325"/>
            <a:ext cx="3273425" cy="1524000"/>
            <a:chOff x="1008" y="2112"/>
            <a:chExt cx="2062" cy="960"/>
          </a:xfrm>
        </p:grpSpPr>
        <p:sp>
          <p:nvSpPr>
            <p:cNvPr id="16390" name="Text Box 30"/>
            <p:cNvSpPr txBox="1">
              <a:spLocks noChangeArrowheads="1"/>
            </p:cNvSpPr>
            <p:nvPr/>
          </p:nvSpPr>
          <p:spPr bwMode="auto">
            <a:xfrm>
              <a:off x="1008" y="2112"/>
              <a:ext cx="18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 i="1">
                  <a:solidFill>
                    <a:srgbClr val="006600"/>
                  </a:solidFill>
                </a:rPr>
                <a:t>Comparison function</a:t>
              </a:r>
              <a:r>
                <a:rPr lang="en-US" sz="2400">
                  <a:solidFill>
                    <a:srgbClr val="006600"/>
                  </a:solidFill>
                </a:rPr>
                <a:t>:</a:t>
              </a:r>
            </a:p>
          </p:txBody>
        </p:sp>
        <p:grpSp>
          <p:nvGrpSpPr>
            <p:cNvPr id="16391" name="Group 55"/>
            <p:cNvGrpSpPr>
              <a:grpSpLocks/>
            </p:cNvGrpSpPr>
            <p:nvPr/>
          </p:nvGrpSpPr>
          <p:grpSpPr bwMode="auto">
            <a:xfrm>
              <a:off x="1008" y="2496"/>
              <a:ext cx="2062" cy="576"/>
              <a:chOff x="1008" y="2496"/>
              <a:chExt cx="2062" cy="576"/>
            </a:xfrm>
          </p:grpSpPr>
          <p:sp>
            <p:nvSpPr>
              <p:cNvPr id="16392" name="Text Box 33"/>
              <p:cNvSpPr txBox="1">
                <a:spLocks noChangeArrowheads="1"/>
              </p:cNvSpPr>
              <p:nvPr/>
            </p:nvSpPr>
            <p:spPr bwMode="auto">
              <a:xfrm>
                <a:off x="1008" y="2640"/>
                <a:ext cx="80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C(X,Y)</a:t>
                </a:r>
                <a:r>
                  <a:rPr lang="en-US" sz="2400">
                    <a:solidFill>
                      <a:srgbClr val="000000"/>
                    </a:solidFill>
                  </a:rPr>
                  <a:t> =</a:t>
                </a:r>
              </a:p>
            </p:txBody>
          </p:sp>
          <p:sp>
            <p:nvSpPr>
              <p:cNvPr id="16393" name="AutoShape 34"/>
              <p:cNvSpPr>
                <a:spLocks/>
              </p:cNvSpPr>
              <p:nvPr/>
            </p:nvSpPr>
            <p:spPr bwMode="auto">
              <a:xfrm>
                <a:off x="1824" y="2544"/>
                <a:ext cx="144" cy="480"/>
              </a:xfrm>
              <a:prstGeom prst="leftBrace">
                <a:avLst>
                  <a:gd name="adj1" fmla="val 27778"/>
                  <a:gd name="adj2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4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496"/>
                <a:ext cx="99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1  if  </a:t>
                </a:r>
                <a:r>
                  <a:rPr lang="en-US" sz="2400" i="1">
                    <a:solidFill>
                      <a:srgbClr val="000000"/>
                    </a:solidFill>
                  </a:rPr>
                  <a:t>X</a:t>
                </a:r>
                <a:r>
                  <a:rPr lang="en-US" sz="2400">
                    <a:solidFill>
                      <a:srgbClr val="000000"/>
                    </a:solidFill>
                  </a:rPr>
                  <a:t> &gt; </a:t>
                </a:r>
                <a:r>
                  <a:rPr lang="en-US" sz="2400" i="1">
                    <a:solidFill>
                      <a:srgbClr val="000000"/>
                    </a:solidFill>
                  </a:rPr>
                  <a:t>Y,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5" name="Text Box 36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110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0  otherwise.</a:t>
                </a:r>
              </a:p>
            </p:txBody>
          </p:sp>
        </p:grpSp>
      </p:grp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1600200" y="4759325"/>
            <a:ext cx="59420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 i="1">
                <a:solidFill>
                  <a:srgbClr val="006600"/>
                </a:solidFill>
              </a:rPr>
              <a:t>Idea</a:t>
            </a:r>
            <a:r>
              <a:rPr lang="en-US" sz="2400">
                <a:solidFill>
                  <a:srgbClr val="000000"/>
                </a:solidFill>
              </a:rPr>
              <a:t>: use </a:t>
            </a:r>
            <a:r>
              <a:rPr lang="en-US" sz="2400" i="1">
                <a:solidFill>
                  <a:srgbClr val="000000"/>
                </a:solidFill>
              </a:rPr>
              <a:t>C(X,Y)</a:t>
            </a:r>
            <a:r>
              <a:rPr lang="en-US" sz="2400">
                <a:solidFill>
                  <a:srgbClr val="000000"/>
                </a:solidFill>
              </a:rPr>
              <a:t> to select the min and the max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of  </a:t>
            </a:r>
            <a:r>
              <a:rPr lang="en-US" sz="2400" i="1">
                <a:solidFill>
                  <a:srgbClr val="000000"/>
                </a:solidFill>
              </a:rPr>
              <a:t>X</a:t>
            </a:r>
            <a:r>
              <a:rPr lang="en-US" sz="2400">
                <a:solidFill>
                  <a:srgbClr val="000000"/>
                </a:solidFill>
              </a:rPr>
              <a:t> and </a:t>
            </a:r>
            <a:r>
              <a:rPr lang="en-US" sz="2400" i="1">
                <a:solidFill>
                  <a:srgbClr val="000000"/>
                </a:solidFill>
              </a:rPr>
              <a:t>Y</a:t>
            </a:r>
            <a:r>
              <a:rPr lang="en-US" sz="24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8483" name="Text Box 51"/>
          <p:cNvSpPr txBox="1">
            <a:spLocks noChangeArrowheads="1"/>
          </p:cNvSpPr>
          <p:nvPr/>
        </p:nvSpPr>
        <p:spPr bwMode="auto">
          <a:xfrm>
            <a:off x="1600200" y="1905000"/>
            <a:ext cx="6164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: </a:t>
            </a:r>
            <a:r>
              <a:rPr lang="en-US" sz="2400" u="sng">
                <a:solidFill>
                  <a:srgbClr val="FF0000"/>
                </a:solidFill>
              </a:rPr>
              <a:t>integers</a:t>
            </a:r>
            <a:r>
              <a:rPr lang="en-US" sz="2400">
                <a:solidFill>
                  <a:srgbClr val="000000"/>
                </a:solidFill>
              </a:rPr>
              <a:t> represented as </a:t>
            </a:r>
            <a:r>
              <a:rPr lang="en-US" sz="2400" i="1">
                <a:solidFill>
                  <a:srgbClr val="000000"/>
                </a:solidFill>
              </a:rPr>
              <a:t>m</a:t>
            </a:r>
            <a:r>
              <a:rPr lang="en-US" sz="2400">
                <a:solidFill>
                  <a:srgbClr val="000000"/>
                </a:solidFill>
              </a:rPr>
              <a:t>-bit binary strings.</a:t>
            </a:r>
          </a:p>
        </p:txBody>
      </p:sp>
      <p:sp>
        <p:nvSpPr>
          <p:cNvPr id="16389" name="Rectangle 58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Integer Comparator</a:t>
            </a:r>
          </a:p>
        </p:txBody>
      </p:sp>
    </p:spTree>
    <p:extLst>
      <p:ext uri="{BB962C8B-B14F-4D97-AF65-F5344CB8AC3E}">
        <p14:creationId xmlns:p14="http://schemas.microsoft.com/office/powerpoint/2010/main" val="245481095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2" grpId="0" autoUpdateAnimBg="0"/>
      <p:bldP spid="1848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17437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17438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  <p:sp>
          <p:nvSpPr>
            <p:cNvPr id="17439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2</a:t>
              </a:r>
            </a:p>
          </p:txBody>
        </p:sp>
      </p:grpSp>
      <p:sp>
        <p:nvSpPr>
          <p:cNvPr id="17422" name="Line 17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17434" name="Text Box 19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17435" name="Text Box 20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  <p:sp>
          <p:nvSpPr>
            <p:cNvPr id="17436" name="Text Box 21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17431" name="Text Box 23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2</a:t>
              </a:r>
            </a:p>
          </p:txBody>
        </p:sp>
        <p:sp>
          <p:nvSpPr>
            <p:cNvPr id="17432" name="Text Box 24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17433" name="Text Box 25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</p:grp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5699125" y="3317875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 u="sng">
                <a:solidFill>
                  <a:srgbClr val="006600"/>
                </a:solidFill>
              </a:rPr>
              <a:t>sorted</a:t>
            </a:r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76600" y="2362200"/>
            <a:ext cx="336550" cy="2235200"/>
            <a:chOff x="2064" y="1488"/>
            <a:chExt cx="212" cy="1408"/>
          </a:xfrm>
        </p:grpSpPr>
        <p:sp>
          <p:nvSpPr>
            <p:cNvPr id="17428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6</a:t>
              </a:r>
            </a:p>
          </p:txBody>
        </p:sp>
        <p:sp>
          <p:nvSpPr>
            <p:cNvPr id="17429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9</a:t>
              </a:r>
            </a:p>
          </p:txBody>
        </p:sp>
        <p:sp>
          <p:nvSpPr>
            <p:cNvPr id="17430" name="Text Box 30"/>
            <p:cNvSpPr txBox="1">
              <a:spLocks noChangeArrowheads="1"/>
            </p:cNvSpPr>
            <p:nvPr/>
          </p:nvSpPr>
          <p:spPr bwMode="auto">
            <a:xfrm>
              <a:off x="206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2</a:t>
              </a:r>
            </a:p>
          </p:txBody>
        </p:sp>
      </p:grpSp>
      <p:sp>
        <p:nvSpPr>
          <p:cNvPr id="17427" name="Line 31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1746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8438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8439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8440" name="Oval 13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8441" name="Oval 14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8442" name="Line 15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18461" name="Text Box 17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8462" name="Text Box 18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18463" name="Text Box 19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5</a:t>
              </a:r>
            </a:p>
          </p:txBody>
        </p:sp>
      </p:grpSp>
      <p:sp>
        <p:nvSpPr>
          <p:cNvPr id="18444" name="Line 21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18458" name="Text Box 23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8459" name="Text Box 24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18460" name="Text Box 25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5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18455" name="Text Box 27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8456" name="Text Box 28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5</a:t>
              </a:r>
            </a:p>
          </p:txBody>
        </p:sp>
        <p:sp>
          <p:nvSpPr>
            <p:cNvPr id="18457" name="Text Box 29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</p:grp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5699125" y="3317875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 u="sng">
                <a:solidFill>
                  <a:srgbClr val="006600"/>
                </a:solidFill>
              </a:rPr>
              <a:t>sorted</a:t>
            </a:r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276600" y="2362200"/>
            <a:ext cx="336550" cy="2235200"/>
            <a:chOff x="2064" y="1488"/>
            <a:chExt cx="212" cy="1408"/>
          </a:xfrm>
        </p:grpSpPr>
        <p:sp>
          <p:nvSpPr>
            <p:cNvPr id="18452" name="Text Box 11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4</a:t>
              </a:r>
            </a:p>
          </p:txBody>
        </p:sp>
        <p:sp>
          <p:nvSpPr>
            <p:cNvPr id="18453" name="Text Box 12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5</a:t>
              </a:r>
            </a:p>
          </p:txBody>
        </p:sp>
        <p:sp>
          <p:nvSpPr>
            <p:cNvPr id="18454" name="Text Box 31"/>
            <p:cNvSpPr txBox="1">
              <a:spLocks noChangeArrowheads="1"/>
            </p:cNvSpPr>
            <p:nvPr/>
          </p:nvSpPr>
          <p:spPr bwMode="auto">
            <a:xfrm>
              <a:off x="206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18449" name="Line 33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450" name="Line 34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451" name="Line 35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20140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2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3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4" name="Oval 13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5" name="Oval 14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9466" name="Line 15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19486" name="Text Box 17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19487" name="Text Box 18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9488" name="Text Box 19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7</a:t>
              </a:r>
            </a:p>
          </p:txBody>
        </p:sp>
      </p:grpSp>
      <p:sp>
        <p:nvSpPr>
          <p:cNvPr id="19468" name="Line 21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19483" name="Text Box 23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19484" name="Text Box 24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9485" name="Text Box 25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7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19480" name="Text Box 27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  <p:sp>
          <p:nvSpPr>
            <p:cNvPr id="19481" name="Text Box 28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7</a:t>
              </a:r>
            </a:p>
          </p:txBody>
        </p:sp>
        <p:sp>
          <p:nvSpPr>
            <p:cNvPr id="19482" name="Text Box 29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19477" name="Text Box 11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9478" name="Text Box 12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7</a:t>
              </a:r>
            </a:p>
          </p:txBody>
        </p:sp>
        <p:sp>
          <p:nvSpPr>
            <p:cNvPr id="19479" name="Text Box 31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3</a:t>
              </a:r>
            </a:p>
          </p:txBody>
        </p:sp>
      </p:grp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5699125" y="3317875"/>
            <a:ext cx="1497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 u="sng">
                <a:solidFill>
                  <a:srgbClr val="006600"/>
                </a:solidFill>
              </a:rPr>
              <a:t>not sorted</a:t>
            </a:r>
          </a:p>
        </p:txBody>
      </p:sp>
      <p:sp>
        <p:nvSpPr>
          <p:cNvPr id="19473" name="Line 34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4" name="Line 35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75" name="Line 36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838200" y="5273675"/>
            <a:ext cx="6705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How can we verify if a network sorts all possible input sequences?</a:t>
            </a:r>
          </a:p>
        </p:txBody>
      </p:sp>
    </p:spTree>
    <p:extLst>
      <p:ext uri="{BB962C8B-B14F-4D97-AF65-F5344CB8AC3E}">
        <p14:creationId xmlns:p14="http://schemas.microsoft.com/office/powerpoint/2010/main" val="968657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1" grpId="0" autoUpdateAnimBg="0"/>
      <p:bldP spid="2256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86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87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88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89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1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6462713" y="1905000"/>
            <a:ext cx="2147887" cy="2971800"/>
            <a:chOff x="4071" y="1200"/>
            <a:chExt cx="1353" cy="1872"/>
          </a:xfrm>
        </p:grpSpPr>
        <p:sp>
          <p:nvSpPr>
            <p:cNvPr id="20497" name="Text Box 32"/>
            <p:cNvSpPr txBox="1">
              <a:spLocks noChangeArrowheads="1"/>
            </p:cNvSpPr>
            <p:nvPr/>
          </p:nvSpPr>
          <p:spPr bwMode="auto">
            <a:xfrm>
              <a:off x="4071" y="1200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inputs</a:t>
              </a:r>
            </a:p>
          </p:txBody>
        </p:sp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4743" y="1200"/>
              <a:ext cx="6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outputs</a:t>
              </a:r>
            </a:p>
          </p:txBody>
        </p:sp>
        <p:sp>
          <p:nvSpPr>
            <p:cNvPr id="20499" name="Line 34"/>
            <p:cNvSpPr>
              <a:spLocks noChangeShapeType="1"/>
            </p:cNvSpPr>
            <p:nvPr/>
          </p:nvSpPr>
          <p:spPr bwMode="auto">
            <a:xfrm>
              <a:off x="4704" y="1296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500" name="Line 55"/>
            <p:cNvSpPr>
              <a:spLocks noChangeShapeType="1"/>
            </p:cNvSpPr>
            <p:nvPr/>
          </p:nvSpPr>
          <p:spPr bwMode="auto">
            <a:xfrm>
              <a:off x="4080" y="148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0494" name="Line 58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5" name="Line 59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0496" name="Line 60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550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0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1510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1511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1512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1513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1514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1540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41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42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1516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1537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38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39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1534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35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36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1531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32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1533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grpSp>
        <p:nvGrpSpPr>
          <p:cNvPr id="21522" name="Group 33"/>
          <p:cNvGrpSpPr>
            <a:grpSpLocks/>
          </p:cNvGrpSpPr>
          <p:nvPr/>
        </p:nvGrpSpPr>
        <p:grpSpPr bwMode="auto">
          <a:xfrm>
            <a:off x="6462713" y="1905000"/>
            <a:ext cx="2147887" cy="2971800"/>
            <a:chOff x="4071" y="1200"/>
            <a:chExt cx="1353" cy="1872"/>
          </a:xfrm>
        </p:grpSpPr>
        <p:sp>
          <p:nvSpPr>
            <p:cNvPr id="21527" name="Text Box 34"/>
            <p:cNvSpPr txBox="1">
              <a:spLocks noChangeArrowheads="1"/>
            </p:cNvSpPr>
            <p:nvPr/>
          </p:nvSpPr>
          <p:spPr bwMode="auto">
            <a:xfrm>
              <a:off x="4071" y="1200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inputs</a:t>
              </a:r>
            </a:p>
          </p:txBody>
        </p:sp>
        <p:sp>
          <p:nvSpPr>
            <p:cNvPr id="21528" name="Text Box 35"/>
            <p:cNvSpPr txBox="1">
              <a:spLocks noChangeArrowheads="1"/>
            </p:cNvSpPr>
            <p:nvPr/>
          </p:nvSpPr>
          <p:spPr bwMode="auto">
            <a:xfrm>
              <a:off x="4743" y="1200"/>
              <a:ext cx="6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outputs</a:t>
              </a:r>
            </a:p>
          </p:txBody>
        </p:sp>
        <p:sp>
          <p:nvSpPr>
            <p:cNvPr id="21529" name="Line 36"/>
            <p:cNvSpPr>
              <a:spLocks noChangeShapeType="1"/>
            </p:cNvSpPr>
            <p:nvPr/>
          </p:nvSpPr>
          <p:spPr bwMode="auto">
            <a:xfrm>
              <a:off x="4704" y="1296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1530" name="Line 37"/>
            <p:cNvSpPr>
              <a:spLocks noChangeShapeType="1"/>
            </p:cNvSpPr>
            <p:nvPr/>
          </p:nvSpPr>
          <p:spPr bwMode="auto">
            <a:xfrm>
              <a:off x="4080" y="148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1523" name="Text Box 38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1524" name="Line 39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25" name="Line 40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26" name="Line 41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22746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3" grpId="0" autoUpdateAnimBg="0"/>
      <p:bldP spid="2870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Algorithms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09613" y="4737100"/>
            <a:ext cx="5526087" cy="457200"/>
            <a:chOff x="447" y="2984"/>
            <a:chExt cx="3481" cy="288"/>
          </a:xfrm>
        </p:grpSpPr>
        <p:graphicFrame>
          <p:nvGraphicFramePr>
            <p:cNvPr id="4112" name="Object 3"/>
            <p:cNvGraphicFramePr>
              <a:graphicFrameLocks noChangeAspect="1"/>
            </p:cNvGraphicFramePr>
            <p:nvPr/>
          </p:nvGraphicFramePr>
          <p:xfrm>
            <a:off x="447" y="3010"/>
            <a:ext cx="1025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0354" name="Equation" r:id="rId3" imgW="825500" imgH="203200" progId="Equation.3">
                    <p:embed/>
                  </p:oleObj>
                </mc:Choice>
                <mc:Fallback>
                  <p:oleObj name="Equation" r:id="rId3" imgW="825500" imgH="203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7" y="3010"/>
                          <a:ext cx="1025" cy="2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3" name="Text Box 5"/>
            <p:cNvSpPr txBox="1">
              <a:spLocks noChangeArrowheads="1"/>
            </p:cNvSpPr>
            <p:nvPr/>
          </p:nvSpPr>
          <p:spPr bwMode="auto">
            <a:xfrm>
              <a:off x="1436" y="2984"/>
              <a:ext cx="24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comparisons to sort </a:t>
              </a:r>
              <a:r>
                <a:rPr lang="en-US" sz="2400" i="1">
                  <a:solidFill>
                    <a:srgbClr val="000000"/>
                  </a:solidFill>
                </a:rPr>
                <a:t>n</a:t>
              </a:r>
              <a:r>
                <a:rPr lang="en-US" sz="2400">
                  <a:solidFill>
                    <a:srgbClr val="000000"/>
                  </a:solidFill>
                </a:rPr>
                <a:t> elements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965200" y="4267200"/>
            <a:ext cx="7416800" cy="457200"/>
            <a:chOff x="608" y="2688"/>
            <a:chExt cx="4672" cy="288"/>
          </a:xfrm>
        </p:grpSpPr>
        <p:graphicFrame>
          <p:nvGraphicFramePr>
            <p:cNvPr id="4110" name="Object 2"/>
            <p:cNvGraphicFramePr>
              <a:graphicFrameLocks noChangeAspect="1"/>
            </p:cNvGraphicFramePr>
            <p:nvPr/>
          </p:nvGraphicFramePr>
          <p:xfrm>
            <a:off x="608" y="2723"/>
            <a:ext cx="472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0355" name="Equation" r:id="rId5" imgW="380835" imgH="203112" progId="Equation.3">
                    <p:embed/>
                  </p:oleObj>
                </mc:Choice>
                <mc:Fallback>
                  <p:oleObj name="Equation" r:id="rId5" imgW="380835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" y="2723"/>
                          <a:ext cx="472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1" name="Text Box 8"/>
            <p:cNvSpPr txBox="1">
              <a:spLocks noChangeArrowheads="1"/>
            </p:cNvSpPr>
            <p:nvPr/>
          </p:nvSpPr>
          <p:spPr bwMode="auto">
            <a:xfrm>
              <a:off x="1040" y="2688"/>
              <a:ext cx="4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comparisons required to merge two arrays of size </a:t>
              </a:r>
              <a:r>
                <a:rPr lang="en-US" sz="2400" i="1">
                  <a:solidFill>
                    <a:srgbClr val="000000"/>
                  </a:solidFill>
                </a:rPr>
                <a:t>m</a:t>
              </a:r>
              <a:r>
                <a:rPr lang="en-US" sz="2400">
                  <a:solidFill>
                    <a:srgbClr val="000000"/>
                  </a:solidFill>
                </a:rPr>
                <a:t>/2</a:t>
              </a:r>
            </a:p>
          </p:txBody>
        </p:sp>
      </p:grp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914400" y="5410200"/>
            <a:ext cx="5470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Order of comparisons not fixed in advance.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447800" y="2171700"/>
            <a:ext cx="6019800" cy="1905000"/>
            <a:chOff x="721" y="1440"/>
            <a:chExt cx="3792" cy="1200"/>
          </a:xfrm>
        </p:grpSpPr>
        <p:sp>
          <p:nvSpPr>
            <p:cNvPr id="4105" name="Text Box 11"/>
            <p:cNvSpPr txBox="1">
              <a:spLocks noChangeArrowheads="1"/>
            </p:cNvSpPr>
            <p:nvPr/>
          </p:nvSpPr>
          <p:spPr bwMode="auto">
            <a:xfrm>
              <a:off x="922" y="1562"/>
              <a:ext cx="3427" cy="9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>
                  <a:solidFill>
                    <a:srgbClr val="000000"/>
                  </a:solidFill>
                  <a:latin typeface="Courier New" panose="02070309020205020404" pitchFamily="49" charset="0"/>
                </a:rPr>
                <a:t>Mergesort(array[1,…,n] of Integers):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>
                  <a:solidFill>
                    <a:srgbClr val="000000"/>
                  </a:solidFill>
                  <a:latin typeface="Courier New" panose="02070309020205020404" pitchFamily="49" charset="0"/>
                </a:rPr>
                <a:t>begin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>
                  <a:solidFill>
                    <a:srgbClr val="000000"/>
                  </a:solidFill>
                  <a:latin typeface="Courier New" panose="02070309020205020404" pitchFamily="49" charset="0"/>
                </a:rPr>
                <a:t>   Mergesort(array[1,…,n/2]);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>
                  <a:solidFill>
                    <a:srgbClr val="000000"/>
                  </a:solidFill>
                  <a:latin typeface="Courier New" panose="02070309020205020404" pitchFamily="49" charset="0"/>
                </a:rPr>
                <a:t>   Mergesort(array[n/2+1,…,n]);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>
                  <a:solidFill>
                    <a:srgbClr val="000000"/>
                  </a:solidFill>
                  <a:latin typeface="Courier New" panose="02070309020205020404" pitchFamily="49" charset="0"/>
                </a:rPr>
                <a:t>   Merge(array[1,…,n/2], array[n/2+1,…,n]);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sz="1600" b="1">
                  <a:solidFill>
                    <a:srgbClr val="000000"/>
                  </a:solidFill>
                  <a:latin typeface="Courier New" panose="02070309020205020404" pitchFamily="49" charset="0"/>
                </a:rPr>
                <a:t>end</a:t>
              </a:r>
            </a:p>
          </p:txBody>
        </p:sp>
        <p:sp>
          <p:nvSpPr>
            <p:cNvPr id="86028" name="Rectangle 12"/>
            <p:cNvSpPr>
              <a:spLocks noChangeArrowheads="1"/>
            </p:cNvSpPr>
            <p:nvPr/>
          </p:nvSpPr>
          <p:spPr bwMode="auto">
            <a:xfrm>
              <a:off x="721" y="1440"/>
              <a:ext cx="3791" cy="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86029" name="Rectangle 13"/>
            <p:cNvSpPr>
              <a:spLocks noChangeArrowheads="1"/>
            </p:cNvSpPr>
            <p:nvPr/>
          </p:nvSpPr>
          <p:spPr bwMode="auto">
            <a:xfrm>
              <a:off x="768" y="2592"/>
              <a:ext cx="3744" cy="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86030" name="Rectangle 14"/>
            <p:cNvSpPr>
              <a:spLocks noChangeArrowheads="1"/>
            </p:cNvSpPr>
            <p:nvPr/>
          </p:nvSpPr>
          <p:spPr bwMode="auto">
            <a:xfrm>
              <a:off x="721" y="1440"/>
              <a:ext cx="47" cy="120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86031" name="Rectangle 15"/>
            <p:cNvSpPr>
              <a:spLocks noChangeArrowheads="1"/>
            </p:cNvSpPr>
            <p:nvPr/>
          </p:nvSpPr>
          <p:spPr bwMode="auto">
            <a:xfrm flipH="1">
              <a:off x="4464" y="1440"/>
              <a:ext cx="49" cy="120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914400" y="5791200"/>
            <a:ext cx="504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Not readily implementable in hardware.</a:t>
            </a:r>
          </a:p>
        </p:txBody>
      </p:sp>
      <p:sp>
        <p:nvSpPr>
          <p:cNvPr id="86033" name="Text Box 17"/>
          <p:cNvSpPr txBox="1">
            <a:spLocks noChangeArrowheads="1"/>
          </p:cNvSpPr>
          <p:nvPr/>
        </p:nvSpPr>
        <p:spPr bwMode="auto">
          <a:xfrm>
            <a:off x="822325" y="1565275"/>
            <a:ext cx="1265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29978690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6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 autoUpdateAnimBg="0"/>
      <p:bldP spid="86032" grpId="0" autoUpdateAnimBg="0"/>
      <p:bldP spid="86033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32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2534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2535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2536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2537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2538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2565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2566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2567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2540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2562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2563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2564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2559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2560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2561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2556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2557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2558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2544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2545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2546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47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2548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2549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50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2551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5639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2553" name="Line 40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54" name="Line 41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555" name="Line 42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95363"/>
      </p:ext>
    </p:extLst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558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559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560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561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3562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3591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3592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3593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23564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3588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3589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3590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3585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3586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3587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3582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3583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3584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3568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3569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3570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571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3572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3573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574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3575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3576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3577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3579" name="Line 42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580" name="Line 43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581" name="Line 44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161445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6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582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585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4586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4617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4618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4619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24588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4614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4615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4616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4611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4612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4613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4608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4609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4610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4592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4593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4594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595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4596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4597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598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4599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4600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4601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24602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4603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4605" name="Line 44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606" name="Line 45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4607" name="Line 46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014285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5606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5607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5608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5609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5610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5643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5644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5645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5612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5640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5641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5642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5637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5638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5639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5634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5635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5636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5616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5617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5618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619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5620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5621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622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5623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5624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5625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25626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5627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5628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5629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29741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5631" name="Line 46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632" name="Line 47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5633" name="Line 48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01750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630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631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632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633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6634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6669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6670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6671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6636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6666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6667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6668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6663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6664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6665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6660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6661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6662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26640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6641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6642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43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6644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6645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46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6647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6648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6649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26650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6651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6652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6653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26654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6655" name="Text Box 46"/>
          <p:cNvSpPr txBox="1">
            <a:spLocks noChangeArrowheads="1"/>
          </p:cNvSpPr>
          <p:nvPr/>
        </p:nvSpPr>
        <p:spPr bwMode="auto">
          <a:xfrm>
            <a:off x="6599238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30767" name="Text Box 47"/>
          <p:cNvSpPr txBox="1">
            <a:spLocks noChangeArrowheads="1"/>
          </p:cNvSpPr>
          <p:nvPr/>
        </p:nvSpPr>
        <p:spPr bwMode="auto">
          <a:xfrm>
            <a:off x="7740650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6657" name="Line 48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58" name="Line 49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59" name="Line 50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611418"/>
      </p:ext>
    </p:extLst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7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7654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7655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7656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7657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7658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7698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699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7700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27660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7695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696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7697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7692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693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694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7689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7690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7691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27664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7665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7666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67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7668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7669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70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7671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7672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7673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27674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7675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7676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7677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27678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7679" name="Text Box 46"/>
          <p:cNvSpPr txBox="1">
            <a:spLocks noChangeArrowheads="1"/>
          </p:cNvSpPr>
          <p:nvPr/>
        </p:nvSpPr>
        <p:spPr bwMode="auto">
          <a:xfrm>
            <a:off x="6599238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27680" name="Text Box 47"/>
          <p:cNvSpPr txBox="1">
            <a:spLocks noChangeArrowheads="1"/>
          </p:cNvSpPr>
          <p:nvPr/>
        </p:nvSpPr>
        <p:spPr bwMode="auto">
          <a:xfrm>
            <a:off x="7740650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7681" name="Text Box 48"/>
          <p:cNvSpPr txBox="1">
            <a:spLocks noChangeArrowheads="1"/>
          </p:cNvSpPr>
          <p:nvPr/>
        </p:nvSpPr>
        <p:spPr bwMode="auto">
          <a:xfrm>
            <a:off x="6599238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110</a:t>
            </a:r>
          </a:p>
        </p:txBody>
      </p:sp>
      <p:sp>
        <p:nvSpPr>
          <p:cNvPr id="31793" name="Text Box 49"/>
          <p:cNvSpPr txBox="1">
            <a:spLocks noChangeArrowheads="1"/>
          </p:cNvSpPr>
          <p:nvPr/>
        </p:nvSpPr>
        <p:spPr bwMode="auto">
          <a:xfrm>
            <a:off x="7740650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>
            <a:off x="7223125" y="4465638"/>
            <a:ext cx="1598613" cy="1366837"/>
            <a:chOff x="4550" y="2813"/>
            <a:chExt cx="1007" cy="861"/>
          </a:xfrm>
        </p:grpSpPr>
        <p:cxnSp>
          <p:nvCxnSpPr>
            <p:cNvPr id="27687" name="AutoShape 51"/>
            <p:cNvCxnSpPr>
              <a:cxnSpLocks noChangeShapeType="1"/>
              <a:stCxn id="31793" idx="3"/>
            </p:cNvCxnSpPr>
            <p:nvPr/>
          </p:nvCxnSpPr>
          <p:spPr bwMode="auto">
            <a:xfrm flipH="1">
              <a:off x="4992" y="2813"/>
              <a:ext cx="288" cy="595"/>
            </a:xfrm>
            <a:prstGeom prst="bentConnector4">
              <a:avLst>
                <a:gd name="adj1" fmla="val -50000"/>
                <a:gd name="adj2" fmla="val 6050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688" name="Text Box 52"/>
            <p:cNvSpPr txBox="1">
              <a:spLocks noChangeArrowheads="1"/>
            </p:cNvSpPr>
            <p:nvPr/>
          </p:nvSpPr>
          <p:spPr bwMode="auto">
            <a:xfrm>
              <a:off x="4550" y="3386"/>
              <a:ext cx="10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 u="sng">
                  <a:solidFill>
                    <a:srgbClr val="006600"/>
                  </a:solidFill>
                </a:rPr>
                <a:t>not sorted!</a:t>
              </a:r>
            </a:p>
          </p:txBody>
        </p:sp>
      </p:grpSp>
      <p:sp>
        <p:nvSpPr>
          <p:cNvPr id="27684" name="Line 55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85" name="Line 56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7686" name="Line 57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3981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8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93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678" name="Oval 8"/>
          <p:cNvSpPr>
            <a:spLocks noChangeArrowheads="1"/>
          </p:cNvSpPr>
          <p:nvPr/>
        </p:nvSpPr>
        <p:spPr bwMode="auto">
          <a:xfrm>
            <a:off x="4283075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679" name="Oval 9"/>
          <p:cNvSpPr>
            <a:spLocks noChangeArrowheads="1"/>
          </p:cNvSpPr>
          <p:nvPr/>
        </p:nvSpPr>
        <p:spPr bwMode="auto">
          <a:xfrm>
            <a:off x="4283075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680" name="Oval 10"/>
          <p:cNvSpPr>
            <a:spLocks noChangeArrowheads="1"/>
          </p:cNvSpPr>
          <p:nvPr/>
        </p:nvSpPr>
        <p:spPr bwMode="auto">
          <a:xfrm>
            <a:off x="3009900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681" name="Oval 11"/>
          <p:cNvSpPr>
            <a:spLocks noChangeArrowheads="1"/>
          </p:cNvSpPr>
          <p:nvPr/>
        </p:nvSpPr>
        <p:spPr bwMode="auto">
          <a:xfrm>
            <a:off x="300990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682" name="Line 12"/>
          <p:cNvSpPr>
            <a:spLocks noChangeShapeType="1"/>
          </p:cNvSpPr>
          <p:nvPr/>
        </p:nvSpPr>
        <p:spPr bwMode="auto">
          <a:xfrm>
            <a:off x="3097213" y="36353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28724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25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26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28684" name="Line 18"/>
          <p:cNvSpPr>
            <a:spLocks noChangeShapeType="1"/>
          </p:cNvSpPr>
          <p:nvPr/>
        </p:nvSpPr>
        <p:spPr bwMode="auto">
          <a:xfrm>
            <a:off x="4365625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28721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22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23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28718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19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20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28715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16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28717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28688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8689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8690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1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8692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28693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694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28695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8696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8697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28698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8699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8700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8701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28702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28703" name="Text Box 46"/>
          <p:cNvSpPr txBox="1">
            <a:spLocks noChangeArrowheads="1"/>
          </p:cNvSpPr>
          <p:nvPr/>
        </p:nvSpPr>
        <p:spPr bwMode="auto">
          <a:xfrm>
            <a:off x="6599238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28704" name="Text Box 47"/>
          <p:cNvSpPr txBox="1">
            <a:spLocks noChangeArrowheads="1"/>
          </p:cNvSpPr>
          <p:nvPr/>
        </p:nvSpPr>
        <p:spPr bwMode="auto">
          <a:xfrm>
            <a:off x="7740650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28705" name="Text Box 48"/>
          <p:cNvSpPr txBox="1">
            <a:spLocks noChangeArrowheads="1"/>
          </p:cNvSpPr>
          <p:nvPr/>
        </p:nvSpPr>
        <p:spPr bwMode="auto">
          <a:xfrm>
            <a:off x="6599238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110</a:t>
            </a:r>
          </a:p>
        </p:txBody>
      </p:sp>
      <p:sp>
        <p:nvSpPr>
          <p:cNvPr id="28706" name="Text Box 49"/>
          <p:cNvSpPr txBox="1">
            <a:spLocks noChangeArrowheads="1"/>
          </p:cNvSpPr>
          <p:nvPr/>
        </p:nvSpPr>
        <p:spPr bwMode="auto">
          <a:xfrm>
            <a:off x="7740650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28707" name="Text Box 50"/>
          <p:cNvSpPr txBox="1">
            <a:spLocks noChangeArrowheads="1"/>
          </p:cNvSpPr>
          <p:nvPr/>
        </p:nvSpPr>
        <p:spPr bwMode="auto">
          <a:xfrm>
            <a:off x="6599238" y="45561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111</a:t>
            </a:r>
          </a:p>
        </p:txBody>
      </p:sp>
      <p:sp>
        <p:nvSpPr>
          <p:cNvPr id="32819" name="Text Box 51"/>
          <p:cNvSpPr txBox="1">
            <a:spLocks noChangeArrowheads="1"/>
          </p:cNvSpPr>
          <p:nvPr/>
        </p:nvSpPr>
        <p:spPr bwMode="auto">
          <a:xfrm>
            <a:off x="7740650" y="45561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111</a:t>
            </a:r>
          </a:p>
        </p:txBody>
      </p:sp>
      <p:grpSp>
        <p:nvGrpSpPr>
          <p:cNvPr id="28709" name="Group 52"/>
          <p:cNvGrpSpPr>
            <a:grpSpLocks/>
          </p:cNvGrpSpPr>
          <p:nvPr/>
        </p:nvGrpSpPr>
        <p:grpSpPr bwMode="auto">
          <a:xfrm>
            <a:off x="7223125" y="4465638"/>
            <a:ext cx="1598613" cy="1366837"/>
            <a:chOff x="4550" y="2813"/>
            <a:chExt cx="1007" cy="861"/>
          </a:xfrm>
        </p:grpSpPr>
        <p:cxnSp>
          <p:nvCxnSpPr>
            <p:cNvPr id="28713" name="AutoShape 53"/>
            <p:cNvCxnSpPr>
              <a:cxnSpLocks noChangeShapeType="1"/>
            </p:cNvCxnSpPr>
            <p:nvPr/>
          </p:nvCxnSpPr>
          <p:spPr bwMode="auto">
            <a:xfrm flipH="1">
              <a:off x="4992" y="2813"/>
              <a:ext cx="288" cy="595"/>
            </a:xfrm>
            <a:prstGeom prst="bentConnector4">
              <a:avLst>
                <a:gd name="adj1" fmla="val -50000"/>
                <a:gd name="adj2" fmla="val 6050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14" name="Text Box 54"/>
            <p:cNvSpPr txBox="1">
              <a:spLocks noChangeArrowheads="1"/>
            </p:cNvSpPr>
            <p:nvPr/>
          </p:nvSpPr>
          <p:spPr bwMode="auto">
            <a:xfrm>
              <a:off x="4550" y="3386"/>
              <a:ext cx="100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 u="sng">
                  <a:solidFill>
                    <a:srgbClr val="006600"/>
                  </a:solidFill>
                </a:rPr>
                <a:t>not sorted!</a:t>
              </a:r>
            </a:p>
          </p:txBody>
        </p:sp>
      </p:grpSp>
      <p:sp>
        <p:nvSpPr>
          <p:cNvPr id="28710" name="Line 55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711" name="Line 56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8712" name="Line 57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99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371600" y="2641600"/>
            <a:ext cx="3962400" cy="2017713"/>
            <a:chOff x="864" y="1664"/>
            <a:chExt cx="2496" cy="1271"/>
          </a:xfrm>
        </p:grpSpPr>
        <p:sp>
          <p:nvSpPr>
            <p:cNvPr id="29700" name="Line 3"/>
            <p:cNvSpPr>
              <a:spLocks noChangeShapeType="1"/>
            </p:cNvSpPr>
            <p:nvPr/>
          </p:nvSpPr>
          <p:spPr bwMode="auto">
            <a:xfrm>
              <a:off x="1225" y="1712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01" name="Oval 4"/>
            <p:cNvSpPr>
              <a:spLocks noChangeArrowheads="1"/>
            </p:cNvSpPr>
            <p:nvPr/>
          </p:nvSpPr>
          <p:spPr bwMode="auto">
            <a:xfrm>
              <a:off x="1172" y="225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9702" name="Oval 5"/>
            <p:cNvSpPr>
              <a:spLocks noChangeArrowheads="1"/>
            </p:cNvSpPr>
            <p:nvPr/>
          </p:nvSpPr>
          <p:spPr bwMode="auto">
            <a:xfrm>
              <a:off x="1177" y="166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9703" name="Oval 21"/>
            <p:cNvSpPr>
              <a:spLocks noChangeArrowheads="1"/>
            </p:cNvSpPr>
            <p:nvPr/>
          </p:nvSpPr>
          <p:spPr bwMode="auto">
            <a:xfrm>
              <a:off x="1912" y="283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9704" name="Oval 22"/>
            <p:cNvSpPr>
              <a:spLocks noChangeArrowheads="1"/>
            </p:cNvSpPr>
            <p:nvPr/>
          </p:nvSpPr>
          <p:spPr bwMode="auto">
            <a:xfrm>
              <a:off x="1912" y="1667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9705" name="Oval 23"/>
            <p:cNvSpPr>
              <a:spLocks noChangeArrowheads="1"/>
            </p:cNvSpPr>
            <p:nvPr/>
          </p:nvSpPr>
          <p:spPr bwMode="auto">
            <a:xfrm>
              <a:off x="2633" y="283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9706" name="Oval 24"/>
            <p:cNvSpPr>
              <a:spLocks noChangeArrowheads="1"/>
            </p:cNvSpPr>
            <p:nvPr/>
          </p:nvSpPr>
          <p:spPr bwMode="auto">
            <a:xfrm>
              <a:off x="2633" y="2267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9707" name="Line 25"/>
            <p:cNvSpPr>
              <a:spLocks noChangeShapeType="1"/>
            </p:cNvSpPr>
            <p:nvPr/>
          </p:nvSpPr>
          <p:spPr bwMode="auto">
            <a:xfrm>
              <a:off x="2688" y="230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08" name="Line 26"/>
            <p:cNvSpPr>
              <a:spLocks noChangeShapeType="1"/>
            </p:cNvSpPr>
            <p:nvPr/>
          </p:nvSpPr>
          <p:spPr bwMode="auto">
            <a:xfrm>
              <a:off x="1964" y="1728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09" name="Line 27"/>
            <p:cNvSpPr>
              <a:spLocks noChangeShapeType="1"/>
            </p:cNvSpPr>
            <p:nvPr/>
          </p:nvSpPr>
          <p:spPr bwMode="auto">
            <a:xfrm flipV="1">
              <a:off x="864" y="2881"/>
              <a:ext cx="24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10" name="Line 28"/>
            <p:cNvSpPr>
              <a:spLocks noChangeShapeType="1"/>
            </p:cNvSpPr>
            <p:nvPr/>
          </p:nvSpPr>
          <p:spPr bwMode="auto">
            <a:xfrm flipV="1">
              <a:off x="864" y="2304"/>
              <a:ext cx="24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9711" name="Line 29"/>
            <p:cNvSpPr>
              <a:spLocks noChangeShapeType="1"/>
            </p:cNvSpPr>
            <p:nvPr/>
          </p:nvSpPr>
          <p:spPr bwMode="auto">
            <a:xfrm flipV="1">
              <a:off x="864" y="1728"/>
              <a:ext cx="24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561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462713" y="1905000"/>
            <a:ext cx="2147887" cy="2971800"/>
            <a:chOff x="4071" y="1200"/>
            <a:chExt cx="1353" cy="1872"/>
          </a:xfrm>
        </p:grpSpPr>
        <p:sp>
          <p:nvSpPr>
            <p:cNvPr id="30738" name="Text Box 4"/>
            <p:cNvSpPr txBox="1">
              <a:spLocks noChangeArrowheads="1"/>
            </p:cNvSpPr>
            <p:nvPr/>
          </p:nvSpPr>
          <p:spPr bwMode="auto">
            <a:xfrm>
              <a:off x="4071" y="1200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inputs</a:t>
              </a:r>
            </a:p>
          </p:txBody>
        </p:sp>
        <p:sp>
          <p:nvSpPr>
            <p:cNvPr id="30739" name="Text Box 5"/>
            <p:cNvSpPr txBox="1">
              <a:spLocks noChangeArrowheads="1"/>
            </p:cNvSpPr>
            <p:nvPr/>
          </p:nvSpPr>
          <p:spPr bwMode="auto">
            <a:xfrm>
              <a:off x="4743" y="1200"/>
              <a:ext cx="6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outputs</a:t>
              </a:r>
            </a:p>
          </p:txBody>
        </p:sp>
        <p:sp>
          <p:nvSpPr>
            <p:cNvPr id="30740" name="Line 6"/>
            <p:cNvSpPr>
              <a:spLocks noChangeShapeType="1"/>
            </p:cNvSpPr>
            <p:nvPr/>
          </p:nvSpPr>
          <p:spPr bwMode="auto">
            <a:xfrm>
              <a:off x="4704" y="1296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41" name="Line 7"/>
            <p:cNvSpPr>
              <a:spLocks noChangeShapeType="1"/>
            </p:cNvSpPr>
            <p:nvPr/>
          </p:nvSpPr>
          <p:spPr bwMode="auto">
            <a:xfrm>
              <a:off x="4080" y="148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grpSp>
        <p:nvGrpSpPr>
          <p:cNvPr id="30725" name="Group 9"/>
          <p:cNvGrpSpPr>
            <a:grpSpLocks/>
          </p:cNvGrpSpPr>
          <p:nvPr/>
        </p:nvGrpSpPr>
        <p:grpSpPr bwMode="auto">
          <a:xfrm>
            <a:off x="1371600" y="2641600"/>
            <a:ext cx="3962400" cy="2017713"/>
            <a:chOff x="864" y="1664"/>
            <a:chExt cx="2496" cy="1271"/>
          </a:xfrm>
        </p:grpSpPr>
        <p:sp>
          <p:nvSpPr>
            <p:cNvPr id="30726" name="Line 10"/>
            <p:cNvSpPr>
              <a:spLocks noChangeShapeType="1"/>
            </p:cNvSpPr>
            <p:nvPr/>
          </p:nvSpPr>
          <p:spPr bwMode="auto">
            <a:xfrm>
              <a:off x="1225" y="1712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27" name="Oval 11"/>
            <p:cNvSpPr>
              <a:spLocks noChangeArrowheads="1"/>
            </p:cNvSpPr>
            <p:nvPr/>
          </p:nvSpPr>
          <p:spPr bwMode="auto">
            <a:xfrm>
              <a:off x="1172" y="225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0728" name="Oval 12"/>
            <p:cNvSpPr>
              <a:spLocks noChangeArrowheads="1"/>
            </p:cNvSpPr>
            <p:nvPr/>
          </p:nvSpPr>
          <p:spPr bwMode="auto">
            <a:xfrm>
              <a:off x="1177" y="166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0729" name="Oval 13"/>
            <p:cNvSpPr>
              <a:spLocks noChangeArrowheads="1"/>
            </p:cNvSpPr>
            <p:nvPr/>
          </p:nvSpPr>
          <p:spPr bwMode="auto">
            <a:xfrm>
              <a:off x="1912" y="283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0730" name="Oval 14"/>
            <p:cNvSpPr>
              <a:spLocks noChangeArrowheads="1"/>
            </p:cNvSpPr>
            <p:nvPr/>
          </p:nvSpPr>
          <p:spPr bwMode="auto">
            <a:xfrm>
              <a:off x="1912" y="1667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0731" name="Oval 15"/>
            <p:cNvSpPr>
              <a:spLocks noChangeArrowheads="1"/>
            </p:cNvSpPr>
            <p:nvPr/>
          </p:nvSpPr>
          <p:spPr bwMode="auto">
            <a:xfrm>
              <a:off x="2633" y="283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0732" name="Oval 16"/>
            <p:cNvSpPr>
              <a:spLocks noChangeArrowheads="1"/>
            </p:cNvSpPr>
            <p:nvPr/>
          </p:nvSpPr>
          <p:spPr bwMode="auto">
            <a:xfrm>
              <a:off x="2633" y="2267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30733" name="Line 17"/>
            <p:cNvSpPr>
              <a:spLocks noChangeShapeType="1"/>
            </p:cNvSpPr>
            <p:nvPr/>
          </p:nvSpPr>
          <p:spPr bwMode="auto">
            <a:xfrm>
              <a:off x="2688" y="230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34" name="Line 18"/>
            <p:cNvSpPr>
              <a:spLocks noChangeShapeType="1"/>
            </p:cNvSpPr>
            <p:nvPr/>
          </p:nvSpPr>
          <p:spPr bwMode="auto">
            <a:xfrm>
              <a:off x="1964" y="1728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35" name="Line 19"/>
            <p:cNvSpPr>
              <a:spLocks noChangeShapeType="1"/>
            </p:cNvSpPr>
            <p:nvPr/>
          </p:nvSpPr>
          <p:spPr bwMode="auto">
            <a:xfrm flipV="1">
              <a:off x="864" y="2881"/>
              <a:ext cx="24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36" name="Line 20"/>
            <p:cNvSpPr>
              <a:spLocks noChangeShapeType="1"/>
            </p:cNvSpPr>
            <p:nvPr/>
          </p:nvSpPr>
          <p:spPr bwMode="auto">
            <a:xfrm flipV="1">
              <a:off x="864" y="2304"/>
              <a:ext cx="24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737" name="Line 21"/>
            <p:cNvSpPr>
              <a:spLocks noChangeShapeType="1"/>
            </p:cNvSpPr>
            <p:nvPr/>
          </p:nvSpPr>
          <p:spPr bwMode="auto">
            <a:xfrm flipV="1">
              <a:off x="864" y="1728"/>
              <a:ext cx="24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6853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8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1780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81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82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1777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78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79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1774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75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76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1771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72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1773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grpSp>
        <p:nvGrpSpPr>
          <p:cNvPr id="31756" name="Group 33"/>
          <p:cNvGrpSpPr>
            <a:grpSpLocks/>
          </p:cNvGrpSpPr>
          <p:nvPr/>
        </p:nvGrpSpPr>
        <p:grpSpPr bwMode="auto">
          <a:xfrm>
            <a:off x="6462713" y="1905000"/>
            <a:ext cx="2147887" cy="2971800"/>
            <a:chOff x="4071" y="1200"/>
            <a:chExt cx="1353" cy="1872"/>
          </a:xfrm>
        </p:grpSpPr>
        <p:sp>
          <p:nvSpPr>
            <p:cNvPr id="31767" name="Text Box 34"/>
            <p:cNvSpPr txBox="1">
              <a:spLocks noChangeArrowheads="1"/>
            </p:cNvSpPr>
            <p:nvPr/>
          </p:nvSpPr>
          <p:spPr bwMode="auto">
            <a:xfrm>
              <a:off x="4071" y="1200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inputs</a:t>
              </a:r>
            </a:p>
          </p:txBody>
        </p:sp>
        <p:sp>
          <p:nvSpPr>
            <p:cNvPr id="31768" name="Text Box 35"/>
            <p:cNvSpPr txBox="1">
              <a:spLocks noChangeArrowheads="1"/>
            </p:cNvSpPr>
            <p:nvPr/>
          </p:nvSpPr>
          <p:spPr bwMode="auto">
            <a:xfrm>
              <a:off x="4743" y="1200"/>
              <a:ext cx="68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outputs</a:t>
              </a:r>
            </a:p>
          </p:txBody>
        </p:sp>
        <p:sp>
          <p:nvSpPr>
            <p:cNvPr id="31769" name="Line 36"/>
            <p:cNvSpPr>
              <a:spLocks noChangeShapeType="1"/>
            </p:cNvSpPr>
            <p:nvPr/>
          </p:nvSpPr>
          <p:spPr bwMode="auto">
            <a:xfrm>
              <a:off x="4704" y="1296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770" name="Line 37"/>
            <p:cNvSpPr>
              <a:spLocks noChangeShapeType="1"/>
            </p:cNvSpPr>
            <p:nvPr/>
          </p:nvSpPr>
          <p:spPr bwMode="auto">
            <a:xfrm>
              <a:off x="4080" y="1488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31757" name="Text Box 38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1758" name="Oval 39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1759" name="Oval 40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1760" name="Oval 41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1761" name="Oval 42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1762" name="Line 43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763" name="Line 44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764" name="Line 45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765" name="Line 46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1766" name="Line 47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70890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5" grpId="0" autoUpdateAnimBg="0"/>
      <p:bldP spid="3689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Networks</a:t>
            </a:r>
          </a:p>
        </p:txBody>
      </p:sp>
      <p:sp>
        <p:nvSpPr>
          <p:cNvPr id="87086" name="Text Box 46"/>
          <p:cNvSpPr txBox="1">
            <a:spLocks noChangeArrowheads="1"/>
          </p:cNvSpPr>
          <p:nvPr/>
        </p:nvSpPr>
        <p:spPr bwMode="auto">
          <a:xfrm>
            <a:off x="1184275" y="4800600"/>
            <a:ext cx="5005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Order of comparisons fixed in advance.</a:t>
            </a:r>
          </a:p>
        </p:txBody>
      </p:sp>
      <p:sp>
        <p:nvSpPr>
          <p:cNvPr id="87087" name="Text Box 47"/>
          <p:cNvSpPr txBox="1">
            <a:spLocks noChangeArrowheads="1"/>
          </p:cNvSpPr>
          <p:nvPr/>
        </p:nvSpPr>
        <p:spPr bwMode="auto">
          <a:xfrm>
            <a:off x="1184275" y="5181600"/>
            <a:ext cx="461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Readily implementable in hardware.</a:t>
            </a:r>
          </a:p>
        </p:txBody>
      </p:sp>
      <p:graphicFrame>
        <p:nvGraphicFramePr>
          <p:cNvPr id="87088" name="Object 2"/>
          <p:cNvGraphicFramePr>
            <a:graphicFrameLocks noChangeAspect="1"/>
          </p:cNvGraphicFramePr>
          <p:nvPr/>
        </p:nvGraphicFramePr>
        <p:xfrm>
          <a:off x="1219200" y="5562600"/>
          <a:ext cx="63198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78" name="Equation" r:id="rId3" imgW="3213100" imgH="228600" progId="Equation.3">
                  <p:embed/>
                </p:oleObj>
              </mc:Choice>
              <mc:Fallback>
                <p:oleObj name="Equation" r:id="rId3" imgW="3213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562600"/>
                        <a:ext cx="631983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2514600" y="2209800"/>
            <a:ext cx="366713" cy="1600200"/>
            <a:chOff x="1584" y="1392"/>
            <a:chExt cx="231" cy="1008"/>
          </a:xfrm>
        </p:grpSpPr>
        <p:sp>
          <p:nvSpPr>
            <p:cNvPr id="5143" name="Text Box 68"/>
            <p:cNvSpPr txBox="1">
              <a:spLocks noChangeArrowheads="1"/>
            </p:cNvSpPr>
            <p:nvPr/>
          </p:nvSpPr>
          <p:spPr bwMode="auto">
            <a:xfrm>
              <a:off x="1584" y="139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5144" name="Text Box 69"/>
            <p:cNvSpPr txBox="1">
              <a:spLocks noChangeArrowheads="1"/>
            </p:cNvSpPr>
            <p:nvPr/>
          </p:nvSpPr>
          <p:spPr bwMode="auto">
            <a:xfrm>
              <a:off x="1584" y="163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D</a:t>
              </a:r>
            </a:p>
          </p:txBody>
        </p:sp>
        <p:sp>
          <p:nvSpPr>
            <p:cNvPr id="5145" name="Text Box 70"/>
            <p:cNvSpPr txBox="1">
              <a:spLocks noChangeArrowheads="1"/>
            </p:cNvSpPr>
            <p:nvPr/>
          </p:nvSpPr>
          <p:spPr bwMode="auto">
            <a:xfrm>
              <a:off x="1584" y="187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</a:p>
          </p:txBody>
        </p:sp>
        <p:sp>
          <p:nvSpPr>
            <p:cNvPr id="5146" name="Text Box 71"/>
            <p:cNvSpPr txBox="1">
              <a:spLocks noChangeArrowheads="1"/>
            </p:cNvSpPr>
            <p:nvPr/>
          </p:nvSpPr>
          <p:spPr bwMode="auto">
            <a:xfrm>
              <a:off x="1584" y="211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A</a:t>
              </a:r>
            </a:p>
          </p:txBody>
        </p:sp>
      </p:grpSp>
      <p:grpSp>
        <p:nvGrpSpPr>
          <p:cNvPr id="3" name="Group 85"/>
          <p:cNvGrpSpPr>
            <a:grpSpLocks/>
          </p:cNvGrpSpPr>
          <p:nvPr/>
        </p:nvGrpSpPr>
        <p:grpSpPr bwMode="auto">
          <a:xfrm>
            <a:off x="6096000" y="2209800"/>
            <a:ext cx="366713" cy="1600200"/>
            <a:chOff x="3840" y="1392"/>
            <a:chExt cx="231" cy="1008"/>
          </a:xfrm>
        </p:grpSpPr>
        <p:sp>
          <p:nvSpPr>
            <p:cNvPr id="5139" name="Text Box 76"/>
            <p:cNvSpPr txBox="1">
              <a:spLocks noChangeArrowheads="1"/>
            </p:cNvSpPr>
            <p:nvPr/>
          </p:nvSpPr>
          <p:spPr bwMode="auto">
            <a:xfrm>
              <a:off x="3840" y="139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A</a:t>
              </a:r>
            </a:p>
          </p:txBody>
        </p:sp>
        <p:sp>
          <p:nvSpPr>
            <p:cNvPr id="5140" name="Text Box 77"/>
            <p:cNvSpPr txBox="1">
              <a:spLocks noChangeArrowheads="1"/>
            </p:cNvSpPr>
            <p:nvPr/>
          </p:nvSpPr>
          <p:spPr bwMode="auto">
            <a:xfrm>
              <a:off x="3840" y="163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B</a:t>
              </a:r>
            </a:p>
          </p:txBody>
        </p:sp>
        <p:sp>
          <p:nvSpPr>
            <p:cNvPr id="5141" name="Text Box 78"/>
            <p:cNvSpPr txBox="1">
              <a:spLocks noChangeArrowheads="1"/>
            </p:cNvSpPr>
            <p:nvPr/>
          </p:nvSpPr>
          <p:spPr bwMode="auto">
            <a:xfrm>
              <a:off x="3840" y="187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5142" name="Text Box 79"/>
            <p:cNvSpPr txBox="1">
              <a:spLocks noChangeArrowheads="1"/>
            </p:cNvSpPr>
            <p:nvPr/>
          </p:nvSpPr>
          <p:spPr bwMode="auto">
            <a:xfrm>
              <a:off x="3840" y="211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D</a:t>
              </a:r>
            </a:p>
          </p:txBody>
        </p:sp>
      </p:grpSp>
      <p:grpSp>
        <p:nvGrpSpPr>
          <p:cNvPr id="4" name="Group 86"/>
          <p:cNvGrpSpPr>
            <a:grpSpLocks/>
          </p:cNvGrpSpPr>
          <p:nvPr/>
        </p:nvGrpSpPr>
        <p:grpSpPr bwMode="auto">
          <a:xfrm>
            <a:off x="2895600" y="2133600"/>
            <a:ext cx="3200400" cy="2057400"/>
            <a:chOff x="1824" y="1344"/>
            <a:chExt cx="2016" cy="1296"/>
          </a:xfrm>
        </p:grpSpPr>
        <p:sp>
          <p:nvSpPr>
            <p:cNvPr id="5129" name="Line 51"/>
            <p:cNvSpPr>
              <a:spLocks noChangeShapeType="1"/>
            </p:cNvSpPr>
            <p:nvPr/>
          </p:nvSpPr>
          <p:spPr bwMode="auto">
            <a:xfrm>
              <a:off x="1824" y="153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0" name="Line 52"/>
            <p:cNvSpPr>
              <a:spLocks noChangeShapeType="1"/>
            </p:cNvSpPr>
            <p:nvPr/>
          </p:nvSpPr>
          <p:spPr bwMode="auto">
            <a:xfrm>
              <a:off x="1824" y="177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1" name="Line 53"/>
            <p:cNvSpPr>
              <a:spLocks noChangeShapeType="1"/>
            </p:cNvSpPr>
            <p:nvPr/>
          </p:nvSpPr>
          <p:spPr bwMode="auto">
            <a:xfrm>
              <a:off x="1824" y="201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2" name="Line 54"/>
            <p:cNvSpPr>
              <a:spLocks noChangeShapeType="1"/>
            </p:cNvSpPr>
            <p:nvPr/>
          </p:nvSpPr>
          <p:spPr bwMode="auto">
            <a:xfrm>
              <a:off x="1824" y="225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3" name="Line 59"/>
            <p:cNvSpPr>
              <a:spLocks noChangeShapeType="1"/>
            </p:cNvSpPr>
            <p:nvPr/>
          </p:nvSpPr>
          <p:spPr bwMode="auto">
            <a:xfrm>
              <a:off x="3648" y="153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4" name="Line 60"/>
            <p:cNvSpPr>
              <a:spLocks noChangeShapeType="1"/>
            </p:cNvSpPr>
            <p:nvPr/>
          </p:nvSpPr>
          <p:spPr bwMode="auto">
            <a:xfrm>
              <a:off x="3648" y="177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5" name="Line 61"/>
            <p:cNvSpPr>
              <a:spLocks noChangeShapeType="1"/>
            </p:cNvSpPr>
            <p:nvPr/>
          </p:nvSpPr>
          <p:spPr bwMode="auto">
            <a:xfrm>
              <a:off x="3648" y="201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6" name="Line 62"/>
            <p:cNvSpPr>
              <a:spLocks noChangeShapeType="1"/>
            </p:cNvSpPr>
            <p:nvPr/>
          </p:nvSpPr>
          <p:spPr bwMode="auto">
            <a:xfrm>
              <a:off x="3648" y="2256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7090" name="Rectangle 50"/>
            <p:cNvSpPr>
              <a:spLocks noChangeArrowheads="1"/>
            </p:cNvSpPr>
            <p:nvPr/>
          </p:nvSpPr>
          <p:spPr bwMode="auto">
            <a:xfrm>
              <a:off x="2016" y="1344"/>
              <a:ext cx="1680" cy="1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189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138" name="Oval 67"/>
            <p:cNvSpPr>
              <a:spLocks noChangeArrowheads="1"/>
            </p:cNvSpPr>
            <p:nvPr/>
          </p:nvSpPr>
          <p:spPr bwMode="auto">
            <a:xfrm>
              <a:off x="2304" y="1632"/>
              <a:ext cx="1008" cy="76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Sorting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Network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75099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7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7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7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7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7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86" grpId="0" autoUpdateAnimBg="0"/>
      <p:bldP spid="87087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2805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2806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2807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2802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2803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2804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2799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2800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2801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2796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2797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2798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32778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2779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2780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81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2782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2783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84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2785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2787" name="Oval 40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2788" name="Oval 41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2789" name="Oval 42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2790" name="Oval 43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2791" name="Line 44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92" name="Line 45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93" name="Line 46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94" name="Line 47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2795" name="Line 48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537202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7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3831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3832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3833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3828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3829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3830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3825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3826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3827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3822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3823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3824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33802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3803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3804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805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3806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3807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808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3809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3810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3811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3813" name="Oval 42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814" name="Oval 43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815" name="Oval 44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816" name="Oval 45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3817" name="Line 46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818" name="Line 47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819" name="Line 48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820" name="Line 49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821" name="Line 50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81689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5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4857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4858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4859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4854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4855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4856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4851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4852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4853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4848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4849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4850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34826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4827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4828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829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4830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4831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832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4833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4834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4835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34836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4837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9979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4839" name="Oval 44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840" name="Oval 45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841" name="Oval 46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842" name="Oval 47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4843" name="Line 48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844" name="Line 49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845" name="Line 50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846" name="Line 51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847" name="Line 52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161944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5883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5884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5885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5880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5881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5882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5877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5878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5879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5874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5875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5876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35850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5851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5852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853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5854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5855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856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5857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5858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5859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35860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5861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5862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5863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41005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5865" name="Oval 46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866" name="Oval 47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867" name="Oval 48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868" name="Oval 49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5869" name="Line 50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870" name="Line 51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871" name="Line 52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872" name="Line 53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873" name="Line 54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926014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5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6909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6910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6911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6906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6907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6908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6903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6904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6905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6900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6901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6902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36874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6875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6876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77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6878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6879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80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6881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6882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6883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36884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6885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6886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6887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36888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6889" name="Text Box 46"/>
          <p:cNvSpPr txBox="1">
            <a:spLocks noChangeArrowheads="1"/>
          </p:cNvSpPr>
          <p:nvPr/>
        </p:nvSpPr>
        <p:spPr bwMode="auto">
          <a:xfrm>
            <a:off x="6599238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42031" name="Text Box 47"/>
          <p:cNvSpPr txBox="1">
            <a:spLocks noChangeArrowheads="1"/>
          </p:cNvSpPr>
          <p:nvPr/>
        </p:nvSpPr>
        <p:spPr bwMode="auto">
          <a:xfrm>
            <a:off x="7740650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6891" name="Oval 48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6892" name="Oval 49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6893" name="Oval 50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6894" name="Oval 51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6895" name="Line 52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96" name="Line 53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97" name="Line 54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98" name="Line 55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99" name="Line 56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143729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31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892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7935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7936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7937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7932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37933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7934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7929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7930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7931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7926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7927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7928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37898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7899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7900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901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7902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7903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904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7905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7906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7907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37908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7909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7910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7911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37912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7913" name="Text Box 46"/>
          <p:cNvSpPr txBox="1">
            <a:spLocks noChangeArrowheads="1"/>
          </p:cNvSpPr>
          <p:nvPr/>
        </p:nvSpPr>
        <p:spPr bwMode="auto">
          <a:xfrm>
            <a:off x="6599238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37914" name="Text Box 47"/>
          <p:cNvSpPr txBox="1">
            <a:spLocks noChangeArrowheads="1"/>
          </p:cNvSpPr>
          <p:nvPr/>
        </p:nvSpPr>
        <p:spPr bwMode="auto">
          <a:xfrm>
            <a:off x="7740650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7915" name="Text Box 48"/>
          <p:cNvSpPr txBox="1">
            <a:spLocks noChangeArrowheads="1"/>
          </p:cNvSpPr>
          <p:nvPr/>
        </p:nvSpPr>
        <p:spPr bwMode="auto">
          <a:xfrm>
            <a:off x="6599238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110</a:t>
            </a:r>
          </a:p>
        </p:txBody>
      </p:sp>
      <p:sp>
        <p:nvSpPr>
          <p:cNvPr id="43057" name="Text Box 49"/>
          <p:cNvSpPr txBox="1">
            <a:spLocks noChangeArrowheads="1"/>
          </p:cNvSpPr>
          <p:nvPr/>
        </p:nvSpPr>
        <p:spPr bwMode="auto">
          <a:xfrm>
            <a:off x="7740650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7917" name="Oval 53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7918" name="Oval 54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7919" name="Oval 55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7920" name="Oval 56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7921" name="Line 57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922" name="Line 58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923" name="Line 59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924" name="Line 60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925" name="Line 61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327122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5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66800" y="2371725"/>
            <a:ext cx="336550" cy="2235200"/>
            <a:chOff x="672" y="1494"/>
            <a:chExt cx="212" cy="1408"/>
          </a:xfrm>
        </p:grpSpPr>
        <p:sp>
          <p:nvSpPr>
            <p:cNvPr id="38961" name="Text Box 14"/>
            <p:cNvSpPr txBox="1">
              <a:spLocks noChangeArrowheads="1"/>
            </p:cNvSpPr>
            <p:nvPr/>
          </p:nvSpPr>
          <p:spPr bwMode="auto">
            <a:xfrm>
              <a:off x="672" y="14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62" name="Text Box 15"/>
            <p:cNvSpPr txBox="1">
              <a:spLocks noChangeArrowheads="1"/>
            </p:cNvSpPr>
            <p:nvPr/>
          </p:nvSpPr>
          <p:spPr bwMode="auto">
            <a:xfrm>
              <a:off x="672" y="265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63" name="Text Box 16"/>
            <p:cNvSpPr txBox="1">
              <a:spLocks noChangeArrowheads="1"/>
            </p:cNvSpPr>
            <p:nvPr/>
          </p:nvSpPr>
          <p:spPr bwMode="auto">
            <a:xfrm>
              <a:off x="672" y="2070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495800" y="2362200"/>
            <a:ext cx="336550" cy="2235200"/>
            <a:chOff x="2832" y="1488"/>
            <a:chExt cx="212" cy="1408"/>
          </a:xfrm>
        </p:grpSpPr>
        <p:sp>
          <p:nvSpPr>
            <p:cNvPr id="38958" name="Text Box 20"/>
            <p:cNvSpPr txBox="1">
              <a:spLocks noChangeArrowheads="1"/>
            </p:cNvSpPr>
            <p:nvPr/>
          </p:nvSpPr>
          <p:spPr bwMode="auto">
            <a:xfrm>
              <a:off x="2832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59" name="Text Box 21"/>
            <p:cNvSpPr txBox="1">
              <a:spLocks noChangeArrowheads="1"/>
            </p:cNvSpPr>
            <p:nvPr/>
          </p:nvSpPr>
          <p:spPr bwMode="auto">
            <a:xfrm>
              <a:off x="2832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60" name="Text Box 22"/>
            <p:cNvSpPr txBox="1">
              <a:spLocks noChangeArrowheads="1"/>
            </p:cNvSpPr>
            <p:nvPr/>
          </p:nvSpPr>
          <p:spPr bwMode="auto">
            <a:xfrm>
              <a:off x="2832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120900" y="2362200"/>
            <a:ext cx="349250" cy="2235200"/>
            <a:chOff x="1336" y="1488"/>
            <a:chExt cx="220" cy="1408"/>
          </a:xfrm>
        </p:grpSpPr>
        <p:sp>
          <p:nvSpPr>
            <p:cNvPr id="38955" name="Text Box 24"/>
            <p:cNvSpPr txBox="1">
              <a:spLocks noChangeArrowheads="1"/>
            </p:cNvSpPr>
            <p:nvPr/>
          </p:nvSpPr>
          <p:spPr bwMode="auto">
            <a:xfrm>
              <a:off x="1336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56" name="Text Box 25"/>
            <p:cNvSpPr txBox="1">
              <a:spLocks noChangeArrowheads="1"/>
            </p:cNvSpPr>
            <p:nvPr/>
          </p:nvSpPr>
          <p:spPr bwMode="auto">
            <a:xfrm>
              <a:off x="1336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57" name="Text Box 26"/>
            <p:cNvSpPr txBox="1">
              <a:spLocks noChangeArrowheads="1"/>
            </p:cNvSpPr>
            <p:nvPr/>
          </p:nvSpPr>
          <p:spPr bwMode="auto">
            <a:xfrm>
              <a:off x="134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244850" y="2362200"/>
            <a:ext cx="368300" cy="2235200"/>
            <a:chOff x="2044" y="1488"/>
            <a:chExt cx="232" cy="1408"/>
          </a:xfrm>
        </p:grpSpPr>
        <p:sp>
          <p:nvSpPr>
            <p:cNvPr id="38952" name="Text Box 28"/>
            <p:cNvSpPr txBox="1">
              <a:spLocks noChangeArrowheads="1"/>
            </p:cNvSpPr>
            <p:nvPr/>
          </p:nvSpPr>
          <p:spPr bwMode="auto">
            <a:xfrm>
              <a:off x="2064" y="206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53" name="Text Box 29"/>
            <p:cNvSpPr txBox="1">
              <a:spLocks noChangeArrowheads="1"/>
            </p:cNvSpPr>
            <p:nvPr/>
          </p:nvSpPr>
          <p:spPr bwMode="auto">
            <a:xfrm>
              <a:off x="2064" y="2646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38954" name="Text Box 30"/>
            <p:cNvSpPr txBox="1">
              <a:spLocks noChangeArrowheads="1"/>
            </p:cNvSpPr>
            <p:nvPr/>
          </p:nvSpPr>
          <p:spPr bwMode="auto">
            <a:xfrm>
              <a:off x="2044" y="148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38922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8923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8924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925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8926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8927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928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8929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8930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8931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38932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8933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8934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8935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38936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8937" name="Text Box 46"/>
          <p:cNvSpPr txBox="1">
            <a:spLocks noChangeArrowheads="1"/>
          </p:cNvSpPr>
          <p:nvPr/>
        </p:nvSpPr>
        <p:spPr bwMode="auto">
          <a:xfrm>
            <a:off x="6599238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38938" name="Text Box 47"/>
          <p:cNvSpPr txBox="1">
            <a:spLocks noChangeArrowheads="1"/>
          </p:cNvSpPr>
          <p:nvPr/>
        </p:nvSpPr>
        <p:spPr bwMode="auto">
          <a:xfrm>
            <a:off x="7740650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8939" name="Text Box 48"/>
          <p:cNvSpPr txBox="1">
            <a:spLocks noChangeArrowheads="1"/>
          </p:cNvSpPr>
          <p:nvPr/>
        </p:nvSpPr>
        <p:spPr bwMode="auto">
          <a:xfrm>
            <a:off x="6599238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110</a:t>
            </a:r>
          </a:p>
        </p:txBody>
      </p:sp>
      <p:sp>
        <p:nvSpPr>
          <p:cNvPr id="38940" name="Text Box 49"/>
          <p:cNvSpPr txBox="1">
            <a:spLocks noChangeArrowheads="1"/>
          </p:cNvSpPr>
          <p:nvPr/>
        </p:nvSpPr>
        <p:spPr bwMode="auto">
          <a:xfrm>
            <a:off x="7740650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8941" name="Text Box 50"/>
          <p:cNvSpPr txBox="1">
            <a:spLocks noChangeArrowheads="1"/>
          </p:cNvSpPr>
          <p:nvPr/>
        </p:nvSpPr>
        <p:spPr bwMode="auto">
          <a:xfrm>
            <a:off x="6599238" y="45561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111</a:t>
            </a:r>
          </a:p>
        </p:txBody>
      </p:sp>
      <p:sp>
        <p:nvSpPr>
          <p:cNvPr id="44083" name="Text Box 51"/>
          <p:cNvSpPr txBox="1">
            <a:spLocks noChangeArrowheads="1"/>
          </p:cNvSpPr>
          <p:nvPr/>
        </p:nvSpPr>
        <p:spPr bwMode="auto">
          <a:xfrm>
            <a:off x="7740650" y="45561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111</a:t>
            </a:r>
          </a:p>
        </p:txBody>
      </p:sp>
      <p:sp>
        <p:nvSpPr>
          <p:cNvPr id="38943" name="Oval 55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8944" name="Oval 56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8945" name="Oval 57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8946" name="Oval 58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8947" name="Line 59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948" name="Line 60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949" name="Line 61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950" name="Line 62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951" name="Line 63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059038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83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Arbitrary Numbers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1944688" y="271780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1860550" y="35766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1868488" y="26416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9942" name="Oval 8"/>
          <p:cNvSpPr>
            <a:spLocks noChangeArrowheads="1"/>
          </p:cNvSpPr>
          <p:nvPr/>
        </p:nvSpPr>
        <p:spPr bwMode="auto">
          <a:xfrm>
            <a:off x="3035300" y="44973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9943" name="Oval 9"/>
          <p:cNvSpPr>
            <a:spLocks noChangeArrowheads="1"/>
          </p:cNvSpPr>
          <p:nvPr/>
        </p:nvSpPr>
        <p:spPr bwMode="auto">
          <a:xfrm>
            <a:off x="3035300" y="26463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9944" name="Oval 10"/>
          <p:cNvSpPr>
            <a:spLocks noChangeArrowheads="1"/>
          </p:cNvSpPr>
          <p:nvPr/>
        </p:nvSpPr>
        <p:spPr bwMode="auto">
          <a:xfrm>
            <a:off x="4179888" y="44958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9945" name="Oval 11"/>
          <p:cNvSpPr>
            <a:spLocks noChangeArrowheads="1"/>
          </p:cNvSpPr>
          <p:nvPr/>
        </p:nvSpPr>
        <p:spPr bwMode="auto">
          <a:xfrm>
            <a:off x="4179888" y="35988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9946" name="Line 12"/>
          <p:cNvSpPr>
            <a:spLocks noChangeShapeType="1"/>
          </p:cNvSpPr>
          <p:nvPr/>
        </p:nvSpPr>
        <p:spPr bwMode="auto">
          <a:xfrm>
            <a:off x="4267200" y="36576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947" name="Line 18"/>
          <p:cNvSpPr>
            <a:spLocks noChangeShapeType="1"/>
          </p:cNvSpPr>
          <p:nvPr/>
        </p:nvSpPr>
        <p:spPr bwMode="auto">
          <a:xfrm>
            <a:off x="3117850" y="274320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948" name="Text Box 31"/>
          <p:cNvSpPr txBox="1">
            <a:spLocks noChangeArrowheads="1"/>
          </p:cNvSpPr>
          <p:nvPr/>
        </p:nvSpPr>
        <p:spPr bwMode="auto">
          <a:xfrm>
            <a:off x="6462713" y="19050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39949" name="Text Box 32"/>
          <p:cNvSpPr txBox="1">
            <a:spLocks noChangeArrowheads="1"/>
          </p:cNvSpPr>
          <p:nvPr/>
        </p:nvSpPr>
        <p:spPr bwMode="auto">
          <a:xfrm>
            <a:off x="7529513" y="1905000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39950" name="Line 33"/>
          <p:cNvSpPr>
            <a:spLocks noChangeShapeType="1"/>
          </p:cNvSpPr>
          <p:nvPr/>
        </p:nvSpPr>
        <p:spPr bwMode="auto">
          <a:xfrm>
            <a:off x="7467600" y="2057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951" name="Text Box 34"/>
          <p:cNvSpPr txBox="1">
            <a:spLocks noChangeArrowheads="1"/>
          </p:cNvSpPr>
          <p:nvPr/>
        </p:nvSpPr>
        <p:spPr bwMode="auto">
          <a:xfrm>
            <a:off x="6599238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9952" name="Text Box 35"/>
          <p:cNvSpPr txBox="1">
            <a:spLocks noChangeArrowheads="1"/>
          </p:cNvSpPr>
          <p:nvPr/>
        </p:nvSpPr>
        <p:spPr bwMode="auto">
          <a:xfrm>
            <a:off x="7740650" y="24384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000</a:t>
            </a:r>
          </a:p>
        </p:txBody>
      </p:sp>
      <p:sp>
        <p:nvSpPr>
          <p:cNvPr id="39953" name="Line 36"/>
          <p:cNvSpPr>
            <a:spLocks noChangeShapeType="1"/>
          </p:cNvSpPr>
          <p:nvPr/>
        </p:nvSpPr>
        <p:spPr bwMode="auto">
          <a:xfrm>
            <a:off x="64770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954" name="Text Box 37"/>
          <p:cNvSpPr txBox="1">
            <a:spLocks noChangeArrowheads="1"/>
          </p:cNvSpPr>
          <p:nvPr/>
        </p:nvSpPr>
        <p:spPr bwMode="auto">
          <a:xfrm>
            <a:off x="1203325" y="5375275"/>
            <a:ext cx="393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Try all possible </a:t>
            </a:r>
            <a:r>
              <a:rPr lang="en-US" sz="2400" b="1">
                <a:solidFill>
                  <a:srgbClr val="006600"/>
                </a:solidFill>
              </a:rPr>
              <a:t>0/1</a:t>
            </a:r>
            <a:r>
              <a:rPr lang="en-US" sz="2400">
                <a:solidFill>
                  <a:srgbClr val="006600"/>
                </a:solidFill>
              </a:rPr>
              <a:t> sequences.</a:t>
            </a:r>
          </a:p>
        </p:txBody>
      </p:sp>
      <p:sp>
        <p:nvSpPr>
          <p:cNvPr id="39955" name="Text Box 38"/>
          <p:cNvSpPr txBox="1">
            <a:spLocks noChangeArrowheads="1"/>
          </p:cNvSpPr>
          <p:nvPr/>
        </p:nvSpPr>
        <p:spPr bwMode="auto">
          <a:xfrm>
            <a:off x="6599238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9956" name="Text Box 39"/>
          <p:cNvSpPr txBox="1">
            <a:spLocks noChangeArrowheads="1"/>
          </p:cNvSpPr>
          <p:nvPr/>
        </p:nvSpPr>
        <p:spPr bwMode="auto">
          <a:xfrm>
            <a:off x="7740650" y="27273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9957" name="Text Box 40"/>
          <p:cNvSpPr txBox="1">
            <a:spLocks noChangeArrowheads="1"/>
          </p:cNvSpPr>
          <p:nvPr/>
        </p:nvSpPr>
        <p:spPr bwMode="auto">
          <a:xfrm>
            <a:off x="6599238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010</a:t>
            </a:r>
          </a:p>
        </p:txBody>
      </p:sp>
      <p:sp>
        <p:nvSpPr>
          <p:cNvPr id="39958" name="Text Box 41"/>
          <p:cNvSpPr txBox="1">
            <a:spLocks noChangeArrowheads="1"/>
          </p:cNvSpPr>
          <p:nvPr/>
        </p:nvSpPr>
        <p:spPr bwMode="auto">
          <a:xfrm>
            <a:off x="7740650" y="30480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9959" name="Text Box 42"/>
          <p:cNvSpPr txBox="1">
            <a:spLocks noChangeArrowheads="1"/>
          </p:cNvSpPr>
          <p:nvPr/>
        </p:nvSpPr>
        <p:spPr bwMode="auto">
          <a:xfrm>
            <a:off x="6599238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9960" name="Text Box 43"/>
          <p:cNvSpPr txBox="1">
            <a:spLocks noChangeArrowheads="1"/>
          </p:cNvSpPr>
          <p:nvPr/>
        </p:nvSpPr>
        <p:spPr bwMode="auto">
          <a:xfrm>
            <a:off x="7740650" y="33369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9961" name="Text Box 44"/>
          <p:cNvSpPr txBox="1">
            <a:spLocks noChangeArrowheads="1"/>
          </p:cNvSpPr>
          <p:nvPr/>
        </p:nvSpPr>
        <p:spPr bwMode="auto">
          <a:xfrm>
            <a:off x="6599238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</a:p>
        </p:txBody>
      </p:sp>
      <p:sp>
        <p:nvSpPr>
          <p:cNvPr id="39962" name="Text Box 45"/>
          <p:cNvSpPr txBox="1">
            <a:spLocks noChangeArrowheads="1"/>
          </p:cNvSpPr>
          <p:nvPr/>
        </p:nvSpPr>
        <p:spPr bwMode="auto">
          <a:xfrm>
            <a:off x="7740650" y="36576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001</a:t>
            </a:r>
          </a:p>
        </p:txBody>
      </p:sp>
      <p:sp>
        <p:nvSpPr>
          <p:cNvPr id="39963" name="Text Box 46"/>
          <p:cNvSpPr txBox="1">
            <a:spLocks noChangeArrowheads="1"/>
          </p:cNvSpPr>
          <p:nvPr/>
        </p:nvSpPr>
        <p:spPr bwMode="auto">
          <a:xfrm>
            <a:off x="6599238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101</a:t>
            </a:r>
          </a:p>
        </p:txBody>
      </p:sp>
      <p:sp>
        <p:nvSpPr>
          <p:cNvPr id="39964" name="Text Box 47"/>
          <p:cNvSpPr txBox="1">
            <a:spLocks noChangeArrowheads="1"/>
          </p:cNvSpPr>
          <p:nvPr/>
        </p:nvSpPr>
        <p:spPr bwMode="auto">
          <a:xfrm>
            <a:off x="7740650" y="39465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9965" name="Text Box 48"/>
          <p:cNvSpPr txBox="1">
            <a:spLocks noChangeArrowheads="1"/>
          </p:cNvSpPr>
          <p:nvPr/>
        </p:nvSpPr>
        <p:spPr bwMode="auto">
          <a:xfrm>
            <a:off x="6599238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110</a:t>
            </a:r>
          </a:p>
        </p:txBody>
      </p:sp>
      <p:sp>
        <p:nvSpPr>
          <p:cNvPr id="39966" name="Text Box 49"/>
          <p:cNvSpPr txBox="1">
            <a:spLocks noChangeArrowheads="1"/>
          </p:cNvSpPr>
          <p:nvPr/>
        </p:nvSpPr>
        <p:spPr bwMode="auto">
          <a:xfrm>
            <a:off x="7740650" y="42672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011</a:t>
            </a:r>
          </a:p>
        </p:txBody>
      </p:sp>
      <p:sp>
        <p:nvSpPr>
          <p:cNvPr id="39967" name="Text Box 50"/>
          <p:cNvSpPr txBox="1">
            <a:spLocks noChangeArrowheads="1"/>
          </p:cNvSpPr>
          <p:nvPr/>
        </p:nvSpPr>
        <p:spPr bwMode="auto">
          <a:xfrm>
            <a:off x="6599238" y="45561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111</a:t>
            </a:r>
          </a:p>
        </p:txBody>
      </p:sp>
      <p:sp>
        <p:nvSpPr>
          <p:cNvPr id="39968" name="Text Box 51"/>
          <p:cNvSpPr txBox="1">
            <a:spLocks noChangeArrowheads="1"/>
          </p:cNvSpPr>
          <p:nvPr/>
        </p:nvSpPr>
        <p:spPr bwMode="auto">
          <a:xfrm>
            <a:off x="7740650" y="4556125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</a:rPr>
              <a:t>111</a:t>
            </a:r>
          </a:p>
        </p:txBody>
      </p:sp>
      <p:sp>
        <p:nvSpPr>
          <p:cNvPr id="33846" name="Text Box 54"/>
          <p:cNvSpPr txBox="1">
            <a:spLocks noChangeArrowheads="1"/>
          </p:cNvSpPr>
          <p:nvPr/>
        </p:nvSpPr>
        <p:spPr bwMode="auto">
          <a:xfrm>
            <a:off x="7315200" y="5181600"/>
            <a:ext cx="1495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 u="sng">
                <a:solidFill>
                  <a:srgbClr val="006600"/>
                </a:solidFill>
              </a:rPr>
              <a:t>all sorted!</a:t>
            </a:r>
          </a:p>
        </p:txBody>
      </p:sp>
      <p:sp>
        <p:nvSpPr>
          <p:cNvPr id="39970" name="Line 55"/>
          <p:cNvSpPr>
            <a:spLocks noChangeShapeType="1"/>
          </p:cNvSpPr>
          <p:nvPr/>
        </p:nvSpPr>
        <p:spPr bwMode="auto">
          <a:xfrm flipV="1">
            <a:off x="1371600" y="4573588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971" name="Line 56"/>
          <p:cNvSpPr>
            <a:spLocks noChangeShapeType="1"/>
          </p:cNvSpPr>
          <p:nvPr/>
        </p:nvSpPr>
        <p:spPr bwMode="auto">
          <a:xfrm flipV="1">
            <a:off x="1371600" y="36576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9972" name="Line 57"/>
          <p:cNvSpPr>
            <a:spLocks noChangeShapeType="1"/>
          </p:cNvSpPr>
          <p:nvPr/>
        </p:nvSpPr>
        <p:spPr bwMode="auto">
          <a:xfrm flipV="1">
            <a:off x="1371600" y="2743200"/>
            <a:ext cx="396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0481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4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Zero-One Principle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447800" y="2895600"/>
            <a:ext cx="65881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If a comparison network sorts all possible sequences</a:t>
            </a:r>
            <a:endParaRPr lang="en-US" sz="2400" u="sng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of  </a:t>
            </a:r>
            <a:r>
              <a:rPr lang="en-US" sz="2400" u="sng">
                <a:solidFill>
                  <a:srgbClr val="FF0000"/>
                </a:solidFill>
              </a:rPr>
              <a:t>0’s and 1’s</a:t>
            </a:r>
            <a:r>
              <a:rPr lang="en-US" sz="2400">
                <a:solidFill>
                  <a:srgbClr val="000000"/>
                </a:solidFill>
              </a:rPr>
              <a:t> correctly, then it sorts all sequences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of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 u="sng">
                <a:solidFill>
                  <a:srgbClr val="FF0000"/>
                </a:solidFill>
              </a:rPr>
              <a:t>arbitrary numbers</a:t>
            </a:r>
            <a:r>
              <a:rPr lang="en-US" sz="2400">
                <a:solidFill>
                  <a:srgbClr val="000000"/>
                </a:solidFill>
              </a:rPr>
              <a:t> correctly.</a:t>
            </a:r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1144588" y="2438400"/>
            <a:ext cx="7237412" cy="2133600"/>
            <a:chOff x="336" y="1392"/>
            <a:chExt cx="4559" cy="1344"/>
          </a:xfrm>
        </p:grpSpPr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336" y="1392"/>
              <a:ext cx="4559" cy="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383" y="2688"/>
              <a:ext cx="4512" cy="4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336" y="1392"/>
              <a:ext cx="47" cy="134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34824" name="Rectangle 8"/>
            <p:cNvSpPr>
              <a:spLocks noChangeArrowheads="1"/>
            </p:cNvSpPr>
            <p:nvPr/>
          </p:nvSpPr>
          <p:spPr bwMode="auto">
            <a:xfrm>
              <a:off x="4848" y="1392"/>
              <a:ext cx="47" cy="12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5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260895"/>
      </p:ext>
    </p:extLst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Lemma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023938" y="3844925"/>
            <a:ext cx="2286000" cy="1108075"/>
            <a:chOff x="645" y="2422"/>
            <a:chExt cx="1440" cy="698"/>
          </a:xfrm>
        </p:grpSpPr>
        <p:sp>
          <p:nvSpPr>
            <p:cNvPr id="41994" name="Line 24"/>
            <p:cNvSpPr>
              <a:spLocks noChangeShapeType="1"/>
            </p:cNvSpPr>
            <p:nvPr/>
          </p:nvSpPr>
          <p:spPr bwMode="auto">
            <a:xfrm>
              <a:off x="1365" y="2470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995" name="Oval 25"/>
            <p:cNvSpPr>
              <a:spLocks noChangeArrowheads="1"/>
            </p:cNvSpPr>
            <p:nvPr/>
          </p:nvSpPr>
          <p:spPr bwMode="auto">
            <a:xfrm>
              <a:off x="1312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996" name="Oval 26"/>
            <p:cNvSpPr>
              <a:spLocks noChangeArrowheads="1"/>
            </p:cNvSpPr>
            <p:nvPr/>
          </p:nvSpPr>
          <p:spPr bwMode="auto">
            <a:xfrm>
              <a:off x="1317" y="24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997" name="Line 27"/>
            <p:cNvSpPr>
              <a:spLocks noChangeShapeType="1"/>
            </p:cNvSpPr>
            <p:nvPr/>
          </p:nvSpPr>
          <p:spPr bwMode="auto">
            <a:xfrm flipV="1">
              <a:off x="645" y="3072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998" name="Line 28"/>
            <p:cNvSpPr>
              <a:spLocks noChangeShapeType="1"/>
            </p:cNvSpPr>
            <p:nvPr/>
          </p:nvSpPr>
          <p:spPr bwMode="auto">
            <a:xfrm flipV="1">
              <a:off x="645" y="2473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47135" name="Object 2"/>
          <p:cNvGraphicFramePr>
            <a:graphicFrameLocks noChangeAspect="1"/>
          </p:cNvGraphicFramePr>
          <p:nvPr/>
        </p:nvGraphicFramePr>
        <p:xfrm>
          <a:off x="609600" y="3667125"/>
          <a:ext cx="3222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6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67125"/>
                        <a:ext cx="3222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36" name="Object 3"/>
          <p:cNvGraphicFramePr>
            <a:graphicFrameLocks noChangeAspect="1"/>
          </p:cNvGraphicFramePr>
          <p:nvPr/>
        </p:nvGraphicFramePr>
        <p:xfrm>
          <a:off x="639763" y="4638675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7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4638675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37" name="Text Box 33"/>
          <p:cNvSpPr txBox="1">
            <a:spLocks noChangeArrowheads="1"/>
          </p:cNvSpPr>
          <p:nvPr/>
        </p:nvSpPr>
        <p:spPr bwMode="auto">
          <a:xfrm>
            <a:off x="595313" y="24384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339933"/>
                </a:solidFill>
              </a:rPr>
              <a:t>Given</a:t>
            </a:r>
          </a:p>
        </p:txBody>
      </p:sp>
      <p:graphicFrame>
        <p:nvGraphicFramePr>
          <p:cNvPr id="47138" name="Object 4"/>
          <p:cNvGraphicFramePr>
            <a:graphicFrameLocks noChangeAspect="1"/>
          </p:cNvGraphicFramePr>
          <p:nvPr/>
        </p:nvGraphicFramePr>
        <p:xfrm>
          <a:off x="3424238" y="3667125"/>
          <a:ext cx="3222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8" name="Equation" r:id="rId7" imgW="165028" imgH="228501" progId="Equation.3">
                  <p:embed/>
                </p:oleObj>
              </mc:Choice>
              <mc:Fallback>
                <p:oleObj name="Equation" r:id="rId7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3667125"/>
                        <a:ext cx="3222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39" name="Object 5"/>
          <p:cNvGraphicFramePr>
            <a:graphicFrameLocks noChangeAspect="1"/>
          </p:cNvGraphicFramePr>
          <p:nvPr/>
        </p:nvGraphicFramePr>
        <p:xfrm>
          <a:off x="3465513" y="4638675"/>
          <a:ext cx="27463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9" name="Equation" r:id="rId9" imgW="139579" imgH="215713" progId="Equation.3">
                  <p:embed/>
                </p:oleObj>
              </mc:Choice>
              <mc:Fallback>
                <p:oleObj name="Equation" r:id="rId9" imgW="13957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513" y="4638675"/>
                        <a:ext cx="274637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46" name="Text Box 42"/>
          <p:cNvSpPr txBox="1">
            <a:spLocks noChangeArrowheads="1"/>
          </p:cNvSpPr>
          <p:nvPr/>
        </p:nvSpPr>
        <p:spPr bwMode="auto">
          <a:xfrm>
            <a:off x="4648200" y="2454275"/>
            <a:ext cx="441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339933"/>
                </a:solidFill>
              </a:rPr>
              <a:t>For a monotonically increasing function </a:t>
            </a:r>
            <a:r>
              <a:rPr lang="en-US" sz="2400" i="1">
                <a:solidFill>
                  <a:srgbClr val="339933"/>
                </a:solidFill>
              </a:rPr>
              <a:t>f</a:t>
            </a:r>
            <a:r>
              <a:rPr lang="en-US" sz="2400">
                <a:solidFill>
                  <a:srgbClr val="339933"/>
                </a:solidFill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18083247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7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7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7" grpId="0" autoUpdateAnimBg="0"/>
      <p:bldP spid="471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Networks </a:t>
            </a:r>
            <a:r>
              <a:rPr lang="en-US" sz="2800" i="1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(binary values)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76600" y="2362200"/>
            <a:ext cx="25908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9718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9718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2971800" y="3429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2971800" y="3810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2971800" y="4191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971800" y="4572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2971800" y="4953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2971800" y="533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58674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58674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5867400" y="3429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5867400" y="3810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5867400" y="4191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5867400" y="4572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5867400" y="4953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5867400" y="533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64" name="Oval 20"/>
          <p:cNvSpPr>
            <a:spLocks noChangeArrowheads="1"/>
          </p:cNvSpPr>
          <p:nvPr/>
        </p:nvSpPr>
        <p:spPr bwMode="auto">
          <a:xfrm>
            <a:off x="3733800" y="33528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Sorting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2590800" y="2438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2590800" y="2819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2590800" y="3200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2590800" y="3581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590800" y="3962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590800" y="4343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2590800" y="4724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2590800" y="5105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6172200" y="2438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102" name="Text Box 30"/>
          <p:cNvSpPr txBox="1">
            <a:spLocks noChangeArrowheads="1"/>
          </p:cNvSpPr>
          <p:nvPr/>
        </p:nvSpPr>
        <p:spPr bwMode="auto">
          <a:xfrm>
            <a:off x="6172200" y="2819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6172200" y="3200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6172200" y="3581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6172200" y="3962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6172200" y="4343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6172200" y="4724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6172200" y="51054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524000" y="195421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6689725" y="1965325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outputs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629400" y="2514600"/>
            <a:ext cx="1309688" cy="2971800"/>
            <a:chOff x="4176" y="1584"/>
            <a:chExt cx="825" cy="1872"/>
          </a:xfrm>
        </p:grpSpPr>
        <p:sp>
          <p:nvSpPr>
            <p:cNvPr id="6184" name="AutoShape 39"/>
            <p:cNvSpPr>
              <a:spLocks/>
            </p:cNvSpPr>
            <p:nvPr/>
          </p:nvSpPr>
          <p:spPr bwMode="auto">
            <a:xfrm>
              <a:off x="4176" y="1584"/>
              <a:ext cx="192" cy="1872"/>
            </a:xfrm>
            <a:prstGeom prst="rightBrace">
              <a:avLst>
                <a:gd name="adj1" fmla="val 8125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6185" name="Text Box 40"/>
            <p:cNvSpPr txBox="1">
              <a:spLocks noChangeArrowheads="1"/>
            </p:cNvSpPr>
            <p:nvPr/>
          </p:nvSpPr>
          <p:spPr bwMode="auto">
            <a:xfrm>
              <a:off x="4416" y="2352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522167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3" grpId="0" autoUpdateAnimBg="0"/>
      <p:bldP spid="3094" grpId="0" autoUpdateAnimBg="0"/>
      <p:bldP spid="3095" grpId="0" autoUpdateAnimBg="0"/>
      <p:bldP spid="3096" grpId="0" autoUpdateAnimBg="0"/>
      <p:bldP spid="3097" grpId="0" autoUpdateAnimBg="0"/>
      <p:bldP spid="3098" grpId="0" autoUpdateAnimBg="0"/>
      <p:bldP spid="3099" grpId="0" autoUpdateAnimBg="0"/>
      <p:bldP spid="3100" grpId="0" autoUpdateAnimBg="0"/>
      <p:bldP spid="3101" grpId="0" autoUpdateAnimBg="0"/>
      <p:bldP spid="3102" grpId="0" autoUpdateAnimBg="0"/>
      <p:bldP spid="3103" grpId="0" autoUpdateAnimBg="0"/>
      <p:bldP spid="3104" grpId="0" autoUpdateAnimBg="0"/>
      <p:bldP spid="3105" grpId="0" autoUpdateAnimBg="0"/>
      <p:bldP spid="3106" grpId="0" autoUpdateAnimBg="0"/>
      <p:bldP spid="3107" grpId="0" autoUpdateAnimBg="0"/>
      <p:bldP spid="3108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Lemma</a:t>
            </a: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1023938" y="3844925"/>
            <a:ext cx="2286000" cy="1108075"/>
            <a:chOff x="645" y="2422"/>
            <a:chExt cx="1440" cy="698"/>
          </a:xfrm>
        </p:grpSpPr>
        <p:sp>
          <p:nvSpPr>
            <p:cNvPr id="43028" name="Line 4"/>
            <p:cNvSpPr>
              <a:spLocks noChangeShapeType="1"/>
            </p:cNvSpPr>
            <p:nvPr/>
          </p:nvSpPr>
          <p:spPr bwMode="auto">
            <a:xfrm>
              <a:off x="1365" y="2470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029" name="Oval 5"/>
            <p:cNvSpPr>
              <a:spLocks noChangeArrowheads="1"/>
            </p:cNvSpPr>
            <p:nvPr/>
          </p:nvSpPr>
          <p:spPr bwMode="auto">
            <a:xfrm>
              <a:off x="1312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3030" name="Oval 6"/>
            <p:cNvSpPr>
              <a:spLocks noChangeArrowheads="1"/>
            </p:cNvSpPr>
            <p:nvPr/>
          </p:nvSpPr>
          <p:spPr bwMode="auto">
            <a:xfrm>
              <a:off x="1317" y="24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3031" name="Line 7"/>
            <p:cNvSpPr>
              <a:spLocks noChangeShapeType="1"/>
            </p:cNvSpPr>
            <p:nvPr/>
          </p:nvSpPr>
          <p:spPr bwMode="auto">
            <a:xfrm flipV="1">
              <a:off x="645" y="3072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032" name="Line 8"/>
            <p:cNvSpPr>
              <a:spLocks noChangeShapeType="1"/>
            </p:cNvSpPr>
            <p:nvPr/>
          </p:nvSpPr>
          <p:spPr bwMode="auto">
            <a:xfrm flipV="1">
              <a:off x="645" y="2473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609600" y="3667125"/>
          <a:ext cx="3222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0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667125"/>
                        <a:ext cx="3222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639763" y="4638675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1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4638675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Text Box 11"/>
          <p:cNvSpPr txBox="1">
            <a:spLocks noChangeArrowheads="1"/>
          </p:cNvSpPr>
          <p:nvPr/>
        </p:nvSpPr>
        <p:spPr bwMode="auto">
          <a:xfrm>
            <a:off x="595313" y="2438400"/>
            <a:ext cx="928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339933"/>
                </a:solidFill>
              </a:rPr>
              <a:t>Given</a:t>
            </a:r>
          </a:p>
        </p:txBody>
      </p:sp>
      <p:graphicFrame>
        <p:nvGraphicFramePr>
          <p:cNvPr id="43015" name="Object 4"/>
          <p:cNvGraphicFramePr>
            <a:graphicFrameLocks noChangeAspect="1"/>
          </p:cNvGraphicFramePr>
          <p:nvPr/>
        </p:nvGraphicFramePr>
        <p:xfrm>
          <a:off x="3424238" y="3667125"/>
          <a:ext cx="3222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2" name="Equation" r:id="rId7" imgW="165028" imgH="228501" progId="Equation.3">
                  <p:embed/>
                </p:oleObj>
              </mc:Choice>
              <mc:Fallback>
                <p:oleObj name="Equation" r:id="rId7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3667125"/>
                        <a:ext cx="3222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5"/>
          <p:cNvGraphicFramePr>
            <a:graphicFrameLocks noChangeAspect="1"/>
          </p:cNvGraphicFramePr>
          <p:nvPr/>
        </p:nvGraphicFramePr>
        <p:xfrm>
          <a:off x="3465513" y="4638675"/>
          <a:ext cx="274637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3" name="Equation" r:id="rId9" imgW="139579" imgH="215713" progId="Equation.3">
                  <p:embed/>
                </p:oleObj>
              </mc:Choice>
              <mc:Fallback>
                <p:oleObj name="Equation" r:id="rId9" imgW="139579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5513" y="4638675"/>
                        <a:ext cx="274637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502275" y="3844925"/>
            <a:ext cx="2286000" cy="1108075"/>
            <a:chOff x="3466" y="2422"/>
            <a:chExt cx="1440" cy="698"/>
          </a:xfrm>
        </p:grpSpPr>
        <p:sp>
          <p:nvSpPr>
            <p:cNvPr id="43023" name="Line 15"/>
            <p:cNvSpPr>
              <a:spLocks noChangeShapeType="1"/>
            </p:cNvSpPr>
            <p:nvPr/>
          </p:nvSpPr>
          <p:spPr bwMode="auto">
            <a:xfrm>
              <a:off x="4186" y="2470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024" name="Oval 16"/>
            <p:cNvSpPr>
              <a:spLocks noChangeArrowheads="1"/>
            </p:cNvSpPr>
            <p:nvPr/>
          </p:nvSpPr>
          <p:spPr bwMode="auto">
            <a:xfrm>
              <a:off x="4133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3025" name="Oval 17"/>
            <p:cNvSpPr>
              <a:spLocks noChangeArrowheads="1"/>
            </p:cNvSpPr>
            <p:nvPr/>
          </p:nvSpPr>
          <p:spPr bwMode="auto">
            <a:xfrm>
              <a:off x="4138" y="24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 flipV="1">
              <a:off x="3466" y="3072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 flipV="1">
              <a:off x="3466" y="2473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3018" name="Text Box 20"/>
          <p:cNvSpPr txBox="1">
            <a:spLocks noChangeArrowheads="1"/>
          </p:cNvSpPr>
          <p:nvPr/>
        </p:nvSpPr>
        <p:spPr bwMode="auto">
          <a:xfrm>
            <a:off x="4648200" y="2454275"/>
            <a:ext cx="441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339933"/>
                </a:solidFill>
              </a:rPr>
              <a:t>For a monotonically increasing function </a:t>
            </a:r>
            <a:r>
              <a:rPr lang="en-US" sz="2400" i="1">
                <a:solidFill>
                  <a:srgbClr val="339933"/>
                </a:solidFill>
              </a:rPr>
              <a:t>f</a:t>
            </a:r>
            <a:r>
              <a:rPr lang="en-US" sz="2400">
                <a:solidFill>
                  <a:srgbClr val="339933"/>
                </a:solidFill>
              </a:rPr>
              <a:t>, </a:t>
            </a:r>
          </a:p>
        </p:txBody>
      </p:sp>
      <p:graphicFrame>
        <p:nvGraphicFramePr>
          <p:cNvPr id="79893" name="Object 6"/>
          <p:cNvGraphicFramePr>
            <a:graphicFrameLocks noChangeAspect="1"/>
          </p:cNvGraphicFramePr>
          <p:nvPr/>
        </p:nvGraphicFramePr>
        <p:xfrm>
          <a:off x="4648200" y="3667125"/>
          <a:ext cx="7731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4" name="Equation" r:id="rId11" imgW="393529" imgH="228501" progId="Equation.3">
                  <p:embed/>
                </p:oleObj>
              </mc:Choice>
              <mc:Fallback>
                <p:oleObj name="Equation" r:id="rId11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667125"/>
                        <a:ext cx="77311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94" name="Object 7"/>
          <p:cNvGraphicFramePr>
            <a:graphicFrameLocks noChangeAspect="1"/>
          </p:cNvGraphicFramePr>
          <p:nvPr/>
        </p:nvGraphicFramePr>
        <p:xfrm>
          <a:off x="4668838" y="4640263"/>
          <a:ext cx="7493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5" name="Equation" r:id="rId13" imgW="380835" imgH="215806" progId="Equation.3">
                  <p:embed/>
                </p:oleObj>
              </mc:Choice>
              <mc:Fallback>
                <p:oleObj name="Equation" r:id="rId13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8" y="4640263"/>
                        <a:ext cx="7493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95" name="Object 8"/>
          <p:cNvGraphicFramePr>
            <a:graphicFrameLocks noChangeAspect="1"/>
          </p:cNvGraphicFramePr>
          <p:nvPr/>
        </p:nvGraphicFramePr>
        <p:xfrm>
          <a:off x="7837488" y="3667125"/>
          <a:ext cx="77311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6" name="Equation" r:id="rId15" imgW="393529" imgH="228501" progId="Equation.3">
                  <p:embed/>
                </p:oleObj>
              </mc:Choice>
              <mc:Fallback>
                <p:oleObj name="Equation" r:id="rId15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7488" y="3667125"/>
                        <a:ext cx="77311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96" name="Object 9"/>
          <p:cNvGraphicFramePr>
            <a:graphicFrameLocks noChangeAspect="1"/>
          </p:cNvGraphicFramePr>
          <p:nvPr/>
        </p:nvGraphicFramePr>
        <p:xfrm>
          <a:off x="7859713" y="4640263"/>
          <a:ext cx="7286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7" name="Equation" r:id="rId17" imgW="368140" imgH="215806" progId="Equation.3">
                  <p:embed/>
                </p:oleObj>
              </mc:Choice>
              <mc:Fallback>
                <p:oleObj name="Equation" r:id="rId17" imgW="36814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9713" y="4640263"/>
                        <a:ext cx="7286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725920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9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9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Lemma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4206875" y="39211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4122738" y="4791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130675" y="38449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V="1">
            <a:off x="3063875" y="4876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V="1">
            <a:off x="3063875" y="39258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59400" name="Object 2"/>
          <p:cNvGraphicFramePr>
            <a:graphicFrameLocks noChangeAspect="1"/>
          </p:cNvGraphicFramePr>
          <p:nvPr/>
        </p:nvGraphicFramePr>
        <p:xfrm>
          <a:off x="5454650" y="3657600"/>
          <a:ext cx="140493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4" name="Equation" r:id="rId3" imgW="711200" imgH="228600" progId="Equation.3">
                  <p:embed/>
                </p:oleObj>
              </mc:Choice>
              <mc:Fallback>
                <p:oleObj name="Equation" r:id="rId3" imgW="71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3657600"/>
                        <a:ext cx="1404938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1" name="Object 3"/>
          <p:cNvGraphicFramePr>
            <a:graphicFrameLocks noChangeAspect="1"/>
          </p:cNvGraphicFramePr>
          <p:nvPr/>
        </p:nvGraphicFramePr>
        <p:xfrm>
          <a:off x="5480050" y="4602163"/>
          <a:ext cx="14271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5" name="Equation" r:id="rId5" imgW="723586" imgH="228501" progId="Equation.3">
                  <p:embed/>
                </p:oleObj>
              </mc:Choice>
              <mc:Fallback>
                <p:oleObj name="Equation" r:id="rId5" imgW="72358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0050" y="4602163"/>
                        <a:ext cx="14271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2" name="Object 4"/>
          <p:cNvGraphicFramePr>
            <a:graphicFrameLocks noChangeAspect="1"/>
          </p:cNvGraphicFramePr>
          <p:nvPr/>
        </p:nvGraphicFramePr>
        <p:xfrm>
          <a:off x="2590800" y="3657600"/>
          <a:ext cx="3238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6" name="Equation" r:id="rId7" imgW="165028" imgH="228501" progId="Equation.3">
                  <p:embed/>
                </p:oleObj>
              </mc:Choice>
              <mc:Fallback>
                <p:oleObj name="Equation" r:id="rId7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657600"/>
                        <a:ext cx="3238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3" name="Object 5"/>
          <p:cNvGraphicFramePr>
            <a:graphicFrameLocks noChangeAspect="1"/>
          </p:cNvGraphicFramePr>
          <p:nvPr/>
        </p:nvGraphicFramePr>
        <p:xfrm>
          <a:off x="2613025" y="4618038"/>
          <a:ext cx="2968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7" name="Equation" r:id="rId9" imgW="152268" imgH="215713" progId="Equation.3">
                  <p:embed/>
                </p:oleObj>
              </mc:Choice>
              <mc:Fallback>
                <p:oleObj name="Equation" r:id="rId9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4618038"/>
                        <a:ext cx="2968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00561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Lemma</a:t>
            </a:r>
          </a:p>
        </p:txBody>
      </p:sp>
      <p:sp>
        <p:nvSpPr>
          <p:cNvPr id="45059" name="Line 6"/>
          <p:cNvSpPr>
            <a:spLocks noChangeShapeType="1"/>
          </p:cNvSpPr>
          <p:nvPr/>
        </p:nvSpPr>
        <p:spPr bwMode="auto">
          <a:xfrm>
            <a:off x="4206875" y="39211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0" name="Oval 7"/>
          <p:cNvSpPr>
            <a:spLocks noChangeArrowheads="1"/>
          </p:cNvSpPr>
          <p:nvPr/>
        </p:nvSpPr>
        <p:spPr bwMode="auto">
          <a:xfrm>
            <a:off x="4122738" y="4791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5061" name="Oval 8"/>
          <p:cNvSpPr>
            <a:spLocks noChangeArrowheads="1"/>
          </p:cNvSpPr>
          <p:nvPr/>
        </p:nvSpPr>
        <p:spPr bwMode="auto">
          <a:xfrm>
            <a:off x="4130675" y="38449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5062" name="Line 9"/>
          <p:cNvSpPr>
            <a:spLocks noChangeShapeType="1"/>
          </p:cNvSpPr>
          <p:nvPr/>
        </p:nvSpPr>
        <p:spPr bwMode="auto">
          <a:xfrm flipV="1">
            <a:off x="3063875" y="4876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063" name="Line 10"/>
          <p:cNvSpPr>
            <a:spLocks noChangeShapeType="1"/>
          </p:cNvSpPr>
          <p:nvPr/>
        </p:nvSpPr>
        <p:spPr bwMode="auto">
          <a:xfrm flipV="1">
            <a:off x="3063875" y="39258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48157" name="Object 2"/>
          <p:cNvGraphicFramePr>
            <a:graphicFrameLocks noChangeAspect="1"/>
          </p:cNvGraphicFramePr>
          <p:nvPr/>
        </p:nvGraphicFramePr>
        <p:xfrm>
          <a:off x="5373688" y="3683000"/>
          <a:ext cx="22320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98" name="Equation" r:id="rId3" imgW="1130300" imgH="228600" progId="Equation.3">
                  <p:embed/>
                </p:oleObj>
              </mc:Choice>
              <mc:Fallback>
                <p:oleObj name="Equation" r:id="rId3" imgW="1130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3683000"/>
                        <a:ext cx="223202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9" name="Object 3"/>
          <p:cNvGraphicFramePr>
            <a:graphicFrameLocks noChangeAspect="1"/>
          </p:cNvGraphicFramePr>
          <p:nvPr/>
        </p:nvGraphicFramePr>
        <p:xfrm>
          <a:off x="5373688" y="4627563"/>
          <a:ext cx="22828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99" name="Equation" r:id="rId5" imgW="1155700" imgH="228600" progId="Equation.3">
                  <p:embed/>
                </p:oleObj>
              </mc:Choice>
              <mc:Fallback>
                <p:oleObj name="Equation" r:id="rId5" imgW="1155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4627563"/>
                        <a:ext cx="22828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1" name="Object 4"/>
          <p:cNvGraphicFramePr>
            <a:graphicFrameLocks noChangeAspect="1"/>
          </p:cNvGraphicFramePr>
          <p:nvPr/>
        </p:nvGraphicFramePr>
        <p:xfrm>
          <a:off x="2209800" y="3683000"/>
          <a:ext cx="7731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0" name="Equation" r:id="rId7" imgW="393529" imgH="228501" progId="Equation.3">
                  <p:embed/>
                </p:oleObj>
              </mc:Choice>
              <mc:Fallback>
                <p:oleObj name="Equation" r:id="rId7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83000"/>
                        <a:ext cx="77311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62" name="Object 5"/>
          <p:cNvGraphicFramePr>
            <a:graphicFrameLocks noChangeAspect="1"/>
          </p:cNvGraphicFramePr>
          <p:nvPr/>
        </p:nvGraphicFramePr>
        <p:xfrm>
          <a:off x="2230438" y="4643438"/>
          <a:ext cx="7493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1" name="Equation" r:id="rId9" imgW="380835" imgH="215806" progId="Equation.3">
                  <p:embed/>
                </p:oleObj>
              </mc:Choice>
              <mc:Fallback>
                <p:oleObj name="Equation" r:id="rId9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8" y="4643438"/>
                        <a:ext cx="7493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232515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Lemma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362200" y="2209800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6600"/>
                </a:solidFill>
              </a:rPr>
              <a:t>f</a:t>
            </a:r>
            <a:r>
              <a:rPr lang="en-US" sz="2400">
                <a:solidFill>
                  <a:srgbClr val="006600"/>
                </a:solidFill>
              </a:rPr>
              <a:t>  is monotonically increasing: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330450" y="2725738"/>
            <a:ext cx="3003550" cy="398462"/>
            <a:chOff x="1536" y="1669"/>
            <a:chExt cx="1892" cy="251"/>
          </a:xfrm>
        </p:grpSpPr>
        <p:graphicFrame>
          <p:nvGraphicFramePr>
            <p:cNvPr id="46094" name="Object 6"/>
            <p:cNvGraphicFramePr>
              <a:graphicFrameLocks noChangeAspect="1"/>
            </p:cNvGraphicFramePr>
            <p:nvPr/>
          </p:nvGraphicFramePr>
          <p:xfrm>
            <a:off x="1536" y="1676"/>
            <a:ext cx="459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22" name="Equation" r:id="rId3" imgW="368300" imgH="190500" progId="Equation.3">
                    <p:embed/>
                  </p:oleObj>
                </mc:Choice>
                <mc:Fallback>
                  <p:oleObj name="Equation" r:id="rId3" imgW="3683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676"/>
                          <a:ext cx="459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095" name="Object 7"/>
            <p:cNvGraphicFramePr>
              <a:graphicFrameLocks noChangeAspect="1"/>
            </p:cNvGraphicFramePr>
            <p:nvPr/>
          </p:nvGraphicFramePr>
          <p:xfrm>
            <a:off x="2112" y="1704"/>
            <a:ext cx="238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23" name="Equation" r:id="rId5" imgW="190417" imgH="152334" progId="Equation.3">
                    <p:embed/>
                  </p:oleObj>
                </mc:Choice>
                <mc:Fallback>
                  <p:oleObj name="Equation" r:id="rId5" imgW="190417" imgH="15233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1704"/>
                          <a:ext cx="238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096" name="Object 8"/>
            <p:cNvGraphicFramePr>
              <a:graphicFrameLocks noChangeAspect="1"/>
            </p:cNvGraphicFramePr>
            <p:nvPr/>
          </p:nvGraphicFramePr>
          <p:xfrm>
            <a:off x="2448" y="1669"/>
            <a:ext cx="980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524" name="Equation" r:id="rId7" imgW="787058" imgH="203112" progId="Equation.3">
                    <p:embed/>
                  </p:oleObj>
                </mc:Choice>
                <mc:Fallback>
                  <p:oleObj name="Equation" r:id="rId7" imgW="787058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669"/>
                          <a:ext cx="980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6085" name="Line 35"/>
          <p:cNvSpPr>
            <a:spLocks noChangeShapeType="1"/>
          </p:cNvSpPr>
          <p:nvPr/>
        </p:nvSpPr>
        <p:spPr bwMode="auto">
          <a:xfrm>
            <a:off x="4206875" y="39211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6086" name="Oval 36"/>
          <p:cNvSpPr>
            <a:spLocks noChangeArrowheads="1"/>
          </p:cNvSpPr>
          <p:nvPr/>
        </p:nvSpPr>
        <p:spPr bwMode="auto">
          <a:xfrm>
            <a:off x="4122738" y="4791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6087" name="Oval 37"/>
          <p:cNvSpPr>
            <a:spLocks noChangeArrowheads="1"/>
          </p:cNvSpPr>
          <p:nvPr/>
        </p:nvSpPr>
        <p:spPr bwMode="auto">
          <a:xfrm>
            <a:off x="4130675" y="38449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6088" name="Line 38"/>
          <p:cNvSpPr>
            <a:spLocks noChangeShapeType="1"/>
          </p:cNvSpPr>
          <p:nvPr/>
        </p:nvSpPr>
        <p:spPr bwMode="auto">
          <a:xfrm flipV="1">
            <a:off x="3063875" y="4876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6089" name="Line 39"/>
          <p:cNvSpPr>
            <a:spLocks noChangeShapeType="1"/>
          </p:cNvSpPr>
          <p:nvPr/>
        </p:nvSpPr>
        <p:spPr bwMode="auto">
          <a:xfrm flipV="1">
            <a:off x="3063875" y="39258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46090" name="Object 2"/>
          <p:cNvGraphicFramePr>
            <a:graphicFrameLocks noChangeAspect="1"/>
          </p:cNvGraphicFramePr>
          <p:nvPr/>
        </p:nvGraphicFramePr>
        <p:xfrm>
          <a:off x="2209800" y="3683000"/>
          <a:ext cx="7731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Equation" r:id="rId9" imgW="393529" imgH="228501" progId="Equation.3">
                  <p:embed/>
                </p:oleObj>
              </mc:Choice>
              <mc:Fallback>
                <p:oleObj name="Equation" r:id="rId9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83000"/>
                        <a:ext cx="77311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1" name="Object 3"/>
          <p:cNvGraphicFramePr>
            <a:graphicFrameLocks noChangeAspect="1"/>
          </p:cNvGraphicFramePr>
          <p:nvPr/>
        </p:nvGraphicFramePr>
        <p:xfrm>
          <a:off x="2230438" y="4643438"/>
          <a:ext cx="7493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6" name="Equation" r:id="rId11" imgW="380835" imgH="215806" progId="Equation.3">
                  <p:embed/>
                </p:oleObj>
              </mc:Choice>
              <mc:Fallback>
                <p:oleObj name="Equation" r:id="rId11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8" y="4643438"/>
                        <a:ext cx="7493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2" name="Object 4"/>
          <p:cNvGraphicFramePr>
            <a:graphicFrameLocks noChangeAspect="1"/>
          </p:cNvGraphicFramePr>
          <p:nvPr/>
        </p:nvGraphicFramePr>
        <p:xfrm>
          <a:off x="5373688" y="3683000"/>
          <a:ext cx="22320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7" name="Equation" r:id="rId13" imgW="1130300" imgH="228600" progId="Equation.3">
                  <p:embed/>
                </p:oleObj>
              </mc:Choice>
              <mc:Fallback>
                <p:oleObj name="Equation" r:id="rId13" imgW="1130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3683000"/>
                        <a:ext cx="223202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93" name="Object 5"/>
          <p:cNvGraphicFramePr>
            <a:graphicFrameLocks noChangeAspect="1"/>
          </p:cNvGraphicFramePr>
          <p:nvPr/>
        </p:nvGraphicFramePr>
        <p:xfrm>
          <a:off x="5373688" y="4627563"/>
          <a:ext cx="22828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8" name="Equation" r:id="rId15" imgW="1155700" imgH="228600" progId="Equation.3">
                  <p:embed/>
                </p:oleObj>
              </mc:Choice>
              <mc:Fallback>
                <p:oleObj name="Equation" r:id="rId15" imgW="1155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4627563"/>
                        <a:ext cx="22828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658980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4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Lemma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6600"/>
                </a:solidFill>
              </a:rPr>
              <a:t>f</a:t>
            </a:r>
            <a:r>
              <a:rPr lang="en-US" sz="2400">
                <a:solidFill>
                  <a:srgbClr val="006600"/>
                </a:solidFill>
              </a:rPr>
              <a:t>  is monotonically increasing:</a:t>
            </a:r>
          </a:p>
        </p:txBody>
      </p:sp>
      <p:grpSp>
        <p:nvGrpSpPr>
          <p:cNvPr id="47108" name="Group 4"/>
          <p:cNvGrpSpPr>
            <a:grpSpLocks/>
          </p:cNvGrpSpPr>
          <p:nvPr/>
        </p:nvGrpSpPr>
        <p:grpSpPr bwMode="auto">
          <a:xfrm>
            <a:off x="2330450" y="2725738"/>
            <a:ext cx="3003550" cy="398462"/>
            <a:chOff x="1536" y="1669"/>
            <a:chExt cx="1892" cy="251"/>
          </a:xfrm>
        </p:grpSpPr>
        <p:graphicFrame>
          <p:nvGraphicFramePr>
            <p:cNvPr id="47118" name="Object 6"/>
            <p:cNvGraphicFramePr>
              <a:graphicFrameLocks noChangeAspect="1"/>
            </p:cNvGraphicFramePr>
            <p:nvPr/>
          </p:nvGraphicFramePr>
          <p:xfrm>
            <a:off x="1536" y="1676"/>
            <a:ext cx="459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46" name="Equation" r:id="rId3" imgW="368300" imgH="190500" progId="Equation.3">
                    <p:embed/>
                  </p:oleObj>
                </mc:Choice>
                <mc:Fallback>
                  <p:oleObj name="Equation" r:id="rId3" imgW="3683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676"/>
                          <a:ext cx="459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19" name="Object 7"/>
            <p:cNvGraphicFramePr>
              <a:graphicFrameLocks noChangeAspect="1"/>
            </p:cNvGraphicFramePr>
            <p:nvPr/>
          </p:nvGraphicFramePr>
          <p:xfrm>
            <a:off x="2112" y="1704"/>
            <a:ext cx="238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47" name="Equation" r:id="rId5" imgW="190417" imgH="152334" progId="Equation.3">
                    <p:embed/>
                  </p:oleObj>
                </mc:Choice>
                <mc:Fallback>
                  <p:oleObj name="Equation" r:id="rId5" imgW="190417" imgH="15233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1704"/>
                          <a:ext cx="238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120" name="Object 8"/>
            <p:cNvGraphicFramePr>
              <a:graphicFrameLocks noChangeAspect="1"/>
            </p:cNvGraphicFramePr>
            <p:nvPr/>
          </p:nvGraphicFramePr>
          <p:xfrm>
            <a:off x="2448" y="1669"/>
            <a:ext cx="980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548" name="Equation" r:id="rId7" imgW="787058" imgH="203112" progId="Equation.3">
                    <p:embed/>
                  </p:oleObj>
                </mc:Choice>
                <mc:Fallback>
                  <p:oleObj name="Equation" r:id="rId7" imgW="787058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669"/>
                          <a:ext cx="980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109" name="Line 8"/>
          <p:cNvSpPr>
            <a:spLocks noChangeShapeType="1"/>
          </p:cNvSpPr>
          <p:nvPr/>
        </p:nvSpPr>
        <p:spPr bwMode="auto">
          <a:xfrm>
            <a:off x="4206875" y="39211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7110" name="Oval 9"/>
          <p:cNvSpPr>
            <a:spLocks noChangeArrowheads="1"/>
          </p:cNvSpPr>
          <p:nvPr/>
        </p:nvSpPr>
        <p:spPr bwMode="auto">
          <a:xfrm>
            <a:off x="4122738" y="4791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111" name="Oval 10"/>
          <p:cNvSpPr>
            <a:spLocks noChangeArrowheads="1"/>
          </p:cNvSpPr>
          <p:nvPr/>
        </p:nvSpPr>
        <p:spPr bwMode="auto">
          <a:xfrm>
            <a:off x="4130675" y="38449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7112" name="Line 11"/>
          <p:cNvSpPr>
            <a:spLocks noChangeShapeType="1"/>
          </p:cNvSpPr>
          <p:nvPr/>
        </p:nvSpPr>
        <p:spPr bwMode="auto">
          <a:xfrm flipV="1">
            <a:off x="3063875" y="4876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7113" name="Line 12"/>
          <p:cNvSpPr>
            <a:spLocks noChangeShapeType="1"/>
          </p:cNvSpPr>
          <p:nvPr/>
        </p:nvSpPr>
        <p:spPr bwMode="auto">
          <a:xfrm flipV="1">
            <a:off x="3063875" y="39258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1453" name="Object 2"/>
          <p:cNvGraphicFramePr>
            <a:graphicFrameLocks noChangeAspect="1"/>
          </p:cNvGraphicFramePr>
          <p:nvPr/>
        </p:nvGraphicFramePr>
        <p:xfrm>
          <a:off x="5486400" y="3668713"/>
          <a:ext cx="180657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9" name="Equation" r:id="rId9" imgW="914400" imgH="228600" progId="Equation.3">
                  <p:embed/>
                </p:oleObj>
              </mc:Choice>
              <mc:Fallback>
                <p:oleObj name="Equation" r:id="rId9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668713"/>
                        <a:ext cx="180657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4" name="Object 3"/>
          <p:cNvGraphicFramePr>
            <a:graphicFrameLocks noChangeAspect="1"/>
          </p:cNvGraphicFramePr>
          <p:nvPr/>
        </p:nvGraphicFramePr>
        <p:xfrm>
          <a:off x="5499100" y="4614863"/>
          <a:ext cx="1855788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0" name="Equation" r:id="rId11" imgW="939800" imgH="228600" progId="Equation.3">
                  <p:embed/>
                </p:oleObj>
              </mc:Choice>
              <mc:Fallback>
                <p:oleObj name="Equation" r:id="rId11" imgW="939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4614863"/>
                        <a:ext cx="1855788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6" name="Object 4"/>
          <p:cNvGraphicFramePr>
            <a:graphicFrameLocks noChangeAspect="1"/>
          </p:cNvGraphicFramePr>
          <p:nvPr/>
        </p:nvGraphicFramePr>
        <p:xfrm>
          <a:off x="2209800" y="3683000"/>
          <a:ext cx="7731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1" name="Equation" r:id="rId13" imgW="393529" imgH="228501" progId="Equation.3">
                  <p:embed/>
                </p:oleObj>
              </mc:Choice>
              <mc:Fallback>
                <p:oleObj name="Equation" r:id="rId13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83000"/>
                        <a:ext cx="77311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7" name="Object 5"/>
          <p:cNvGraphicFramePr>
            <a:graphicFrameLocks noChangeAspect="1"/>
          </p:cNvGraphicFramePr>
          <p:nvPr/>
        </p:nvGraphicFramePr>
        <p:xfrm>
          <a:off x="2230438" y="4643438"/>
          <a:ext cx="7493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2" name="Equation" r:id="rId15" imgW="380835" imgH="215806" progId="Equation.3">
                  <p:embed/>
                </p:oleObj>
              </mc:Choice>
              <mc:Fallback>
                <p:oleObj name="Equation" r:id="rId15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8" y="4643438"/>
                        <a:ext cx="7493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3324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Lemma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362200" y="2209800"/>
            <a:ext cx="386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6600"/>
                </a:solidFill>
              </a:rPr>
              <a:t>f</a:t>
            </a:r>
            <a:r>
              <a:rPr lang="en-US" sz="2400">
                <a:solidFill>
                  <a:srgbClr val="006600"/>
                </a:solidFill>
              </a:rPr>
              <a:t>  is monotonically increasing:</a:t>
            </a:r>
          </a:p>
        </p:txBody>
      </p:sp>
      <p:sp>
        <p:nvSpPr>
          <p:cNvPr id="48132" name="Line 8"/>
          <p:cNvSpPr>
            <a:spLocks noChangeShapeType="1"/>
          </p:cNvSpPr>
          <p:nvPr/>
        </p:nvSpPr>
        <p:spPr bwMode="auto">
          <a:xfrm>
            <a:off x="4206875" y="39211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8133" name="Oval 9"/>
          <p:cNvSpPr>
            <a:spLocks noChangeArrowheads="1"/>
          </p:cNvSpPr>
          <p:nvPr/>
        </p:nvSpPr>
        <p:spPr bwMode="auto">
          <a:xfrm>
            <a:off x="4122738" y="4791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34" name="Oval 10"/>
          <p:cNvSpPr>
            <a:spLocks noChangeArrowheads="1"/>
          </p:cNvSpPr>
          <p:nvPr/>
        </p:nvSpPr>
        <p:spPr bwMode="auto">
          <a:xfrm>
            <a:off x="4130675" y="38449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8135" name="Line 11"/>
          <p:cNvSpPr>
            <a:spLocks noChangeShapeType="1"/>
          </p:cNvSpPr>
          <p:nvPr/>
        </p:nvSpPr>
        <p:spPr bwMode="auto">
          <a:xfrm flipV="1">
            <a:off x="3063875" y="4876800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8136" name="Line 12"/>
          <p:cNvSpPr>
            <a:spLocks noChangeShapeType="1"/>
          </p:cNvSpPr>
          <p:nvPr/>
        </p:nvSpPr>
        <p:spPr bwMode="auto">
          <a:xfrm flipV="1">
            <a:off x="3063875" y="39258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0435" name="Object 2"/>
          <p:cNvGraphicFramePr>
            <a:graphicFrameLocks noChangeAspect="1"/>
          </p:cNvGraphicFramePr>
          <p:nvPr/>
        </p:nvGraphicFramePr>
        <p:xfrm>
          <a:off x="5410200" y="3667125"/>
          <a:ext cx="7731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0" name="Equation" r:id="rId3" imgW="393529" imgH="228501" progId="Equation.3">
                  <p:embed/>
                </p:oleObj>
              </mc:Choice>
              <mc:Fallback>
                <p:oleObj name="Equation" r:id="rId3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667125"/>
                        <a:ext cx="77311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6" name="Object 3"/>
          <p:cNvGraphicFramePr>
            <a:graphicFrameLocks noChangeAspect="1"/>
          </p:cNvGraphicFramePr>
          <p:nvPr/>
        </p:nvGraphicFramePr>
        <p:xfrm>
          <a:off x="5432425" y="4640263"/>
          <a:ext cx="728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1" name="Equation" r:id="rId5" imgW="368140" imgH="215806" progId="Equation.3">
                  <p:embed/>
                </p:oleObj>
              </mc:Choice>
              <mc:Fallback>
                <p:oleObj name="Equation" r:id="rId5" imgW="36814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4640263"/>
                        <a:ext cx="728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4"/>
          <p:cNvGraphicFramePr>
            <a:graphicFrameLocks noChangeAspect="1"/>
          </p:cNvGraphicFramePr>
          <p:nvPr/>
        </p:nvGraphicFramePr>
        <p:xfrm>
          <a:off x="2209800" y="3683000"/>
          <a:ext cx="7731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Equation" r:id="rId7" imgW="393529" imgH="228501" progId="Equation.3">
                  <p:embed/>
                </p:oleObj>
              </mc:Choice>
              <mc:Fallback>
                <p:oleObj name="Equation" r:id="rId7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83000"/>
                        <a:ext cx="77311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0" name="Object 5"/>
          <p:cNvGraphicFramePr>
            <a:graphicFrameLocks noChangeAspect="1"/>
          </p:cNvGraphicFramePr>
          <p:nvPr/>
        </p:nvGraphicFramePr>
        <p:xfrm>
          <a:off x="2230438" y="4643438"/>
          <a:ext cx="7493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3" name="Equation" r:id="rId9" imgW="380835" imgH="215806" progId="Equation.3">
                  <p:embed/>
                </p:oleObj>
              </mc:Choice>
              <mc:Fallback>
                <p:oleObj name="Equation" r:id="rId9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8" y="4643438"/>
                        <a:ext cx="74930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141" name="Group 23"/>
          <p:cNvGrpSpPr>
            <a:grpSpLocks/>
          </p:cNvGrpSpPr>
          <p:nvPr/>
        </p:nvGrpSpPr>
        <p:grpSpPr bwMode="auto">
          <a:xfrm>
            <a:off x="2330450" y="2725738"/>
            <a:ext cx="3003550" cy="398462"/>
            <a:chOff x="1536" y="1669"/>
            <a:chExt cx="1892" cy="251"/>
          </a:xfrm>
        </p:grpSpPr>
        <p:graphicFrame>
          <p:nvGraphicFramePr>
            <p:cNvPr id="48142" name="Object 6"/>
            <p:cNvGraphicFramePr>
              <a:graphicFrameLocks noChangeAspect="1"/>
            </p:cNvGraphicFramePr>
            <p:nvPr/>
          </p:nvGraphicFramePr>
          <p:xfrm>
            <a:off x="1536" y="1676"/>
            <a:ext cx="459" cy="2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74" name="Equation" r:id="rId11" imgW="368300" imgH="190500" progId="Equation.3">
                    <p:embed/>
                  </p:oleObj>
                </mc:Choice>
                <mc:Fallback>
                  <p:oleObj name="Equation" r:id="rId11" imgW="3683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676"/>
                          <a:ext cx="459" cy="2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43" name="Object 7"/>
            <p:cNvGraphicFramePr>
              <a:graphicFrameLocks noChangeAspect="1"/>
            </p:cNvGraphicFramePr>
            <p:nvPr/>
          </p:nvGraphicFramePr>
          <p:xfrm>
            <a:off x="2112" y="1704"/>
            <a:ext cx="238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75" name="Equation" r:id="rId13" imgW="190417" imgH="152334" progId="Equation.3">
                    <p:embed/>
                  </p:oleObj>
                </mc:Choice>
                <mc:Fallback>
                  <p:oleObj name="Equation" r:id="rId13" imgW="190417" imgH="15233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1704"/>
                          <a:ext cx="238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144" name="Object 8"/>
            <p:cNvGraphicFramePr>
              <a:graphicFrameLocks noChangeAspect="1"/>
            </p:cNvGraphicFramePr>
            <p:nvPr/>
          </p:nvGraphicFramePr>
          <p:xfrm>
            <a:off x="2448" y="1669"/>
            <a:ext cx="980" cy="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576" name="Equation" r:id="rId15" imgW="787058" imgH="203112" progId="Equation.3">
                    <p:embed/>
                  </p:oleObj>
                </mc:Choice>
                <mc:Fallback>
                  <p:oleObj name="Equation" r:id="rId15" imgW="787058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669"/>
                          <a:ext cx="980" cy="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2185254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0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Generalization</a:t>
            </a:r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1849438" y="3067050"/>
            <a:ext cx="360362" cy="2343150"/>
            <a:chOff x="1165" y="1788"/>
            <a:chExt cx="227" cy="1476"/>
          </a:xfrm>
        </p:grpSpPr>
        <p:graphicFrame>
          <p:nvGraphicFramePr>
            <p:cNvPr id="49182" name="Object 11"/>
            <p:cNvGraphicFramePr>
              <a:graphicFrameLocks noChangeAspect="1"/>
            </p:cNvGraphicFramePr>
            <p:nvPr/>
          </p:nvGraphicFramePr>
          <p:xfrm>
            <a:off x="1165" y="1788"/>
            <a:ext cx="203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94" name="Equation" r:id="rId3" imgW="165028" imgH="228501" progId="Equation.3">
                    <p:embed/>
                  </p:oleObj>
                </mc:Choice>
                <mc:Fallback>
                  <p:oleObj name="Equation" r:id="rId3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5" y="1788"/>
                          <a:ext cx="203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83" name="Object 12"/>
            <p:cNvGraphicFramePr>
              <a:graphicFrameLocks noChangeAspect="1"/>
            </p:cNvGraphicFramePr>
            <p:nvPr/>
          </p:nvGraphicFramePr>
          <p:xfrm>
            <a:off x="1178" y="2421"/>
            <a:ext cx="187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95" name="Equation" r:id="rId5" imgW="152268" imgH="215713" progId="Equation.3">
                    <p:embed/>
                  </p:oleObj>
                </mc:Choice>
                <mc:Fallback>
                  <p:oleObj name="Equation" r:id="rId5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8" y="2421"/>
                          <a:ext cx="187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84" name="Object 13"/>
            <p:cNvGraphicFramePr>
              <a:graphicFrameLocks noChangeAspect="1"/>
            </p:cNvGraphicFramePr>
            <p:nvPr/>
          </p:nvGraphicFramePr>
          <p:xfrm>
            <a:off x="1173" y="2997"/>
            <a:ext cx="21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96" name="Equation" r:id="rId7" imgW="177569" imgH="215619" progId="Equation.3">
                    <p:embed/>
                  </p:oleObj>
                </mc:Choice>
                <mc:Fallback>
                  <p:oleObj name="Equation" r:id="rId7" imgW="17756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3" y="2997"/>
                          <a:ext cx="21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2209800" y="3429000"/>
            <a:ext cx="4724400" cy="2057400"/>
            <a:chOff x="1392" y="2160"/>
            <a:chExt cx="2976" cy="1296"/>
          </a:xfrm>
        </p:grpSpPr>
        <p:sp>
          <p:nvSpPr>
            <p:cNvPr id="49170" name="Line 66"/>
            <p:cNvSpPr>
              <a:spLocks noChangeShapeType="1"/>
            </p:cNvSpPr>
            <p:nvPr/>
          </p:nvSpPr>
          <p:spPr bwMode="auto">
            <a:xfrm>
              <a:off x="1753" y="2220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9171" name="Oval 67"/>
            <p:cNvSpPr>
              <a:spLocks noChangeArrowheads="1"/>
            </p:cNvSpPr>
            <p:nvPr/>
          </p:nvSpPr>
          <p:spPr bwMode="auto">
            <a:xfrm>
              <a:off x="1700" y="27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172" name="Oval 68"/>
            <p:cNvSpPr>
              <a:spLocks noChangeArrowheads="1"/>
            </p:cNvSpPr>
            <p:nvPr/>
          </p:nvSpPr>
          <p:spPr bwMode="auto">
            <a:xfrm>
              <a:off x="1705" y="21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173" name="Oval 69"/>
            <p:cNvSpPr>
              <a:spLocks noChangeArrowheads="1"/>
            </p:cNvSpPr>
            <p:nvPr/>
          </p:nvSpPr>
          <p:spPr bwMode="auto">
            <a:xfrm>
              <a:off x="2688" y="335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174" name="Oval 70"/>
            <p:cNvSpPr>
              <a:spLocks noChangeArrowheads="1"/>
            </p:cNvSpPr>
            <p:nvPr/>
          </p:nvSpPr>
          <p:spPr bwMode="auto">
            <a:xfrm>
              <a:off x="2688" y="21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175" name="Oval 71"/>
            <p:cNvSpPr>
              <a:spLocks noChangeArrowheads="1"/>
            </p:cNvSpPr>
            <p:nvPr/>
          </p:nvSpPr>
          <p:spPr bwMode="auto">
            <a:xfrm>
              <a:off x="3744" y="335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176" name="Oval 72"/>
            <p:cNvSpPr>
              <a:spLocks noChangeArrowheads="1"/>
            </p:cNvSpPr>
            <p:nvPr/>
          </p:nvSpPr>
          <p:spPr bwMode="auto">
            <a:xfrm>
              <a:off x="3744" y="277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9177" name="Line 73"/>
            <p:cNvSpPr>
              <a:spLocks noChangeShapeType="1"/>
            </p:cNvSpPr>
            <p:nvPr/>
          </p:nvSpPr>
          <p:spPr bwMode="auto">
            <a:xfrm>
              <a:off x="3799" y="2812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9178" name="Line 74"/>
            <p:cNvSpPr>
              <a:spLocks noChangeShapeType="1"/>
            </p:cNvSpPr>
            <p:nvPr/>
          </p:nvSpPr>
          <p:spPr bwMode="auto">
            <a:xfrm>
              <a:off x="2740" y="2236"/>
              <a:ext cx="0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9179" name="Line 75"/>
            <p:cNvSpPr>
              <a:spLocks noChangeShapeType="1"/>
            </p:cNvSpPr>
            <p:nvPr/>
          </p:nvSpPr>
          <p:spPr bwMode="auto">
            <a:xfrm flipV="1">
              <a:off x="1392" y="3408"/>
              <a:ext cx="2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9180" name="Line 78"/>
            <p:cNvSpPr>
              <a:spLocks noChangeShapeType="1"/>
            </p:cNvSpPr>
            <p:nvPr/>
          </p:nvSpPr>
          <p:spPr bwMode="auto">
            <a:xfrm flipV="1">
              <a:off x="1392" y="2832"/>
              <a:ext cx="2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9181" name="Line 79"/>
            <p:cNvSpPr>
              <a:spLocks noChangeShapeType="1"/>
            </p:cNvSpPr>
            <p:nvPr/>
          </p:nvSpPr>
          <p:spPr bwMode="auto">
            <a:xfrm flipV="1">
              <a:off x="1392" y="2208"/>
              <a:ext cx="2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3124200" y="3048000"/>
            <a:ext cx="322263" cy="2343150"/>
            <a:chOff x="1968" y="1776"/>
            <a:chExt cx="203" cy="1476"/>
          </a:xfrm>
        </p:grpSpPr>
        <p:graphicFrame>
          <p:nvGraphicFramePr>
            <p:cNvPr id="49167" name="Object 8"/>
            <p:cNvGraphicFramePr>
              <a:graphicFrameLocks noChangeAspect="1"/>
            </p:cNvGraphicFramePr>
            <p:nvPr/>
          </p:nvGraphicFramePr>
          <p:xfrm>
            <a:off x="1968" y="1776"/>
            <a:ext cx="203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97" name="Equation" r:id="rId9" imgW="165028" imgH="228501" progId="Equation.3">
                    <p:embed/>
                  </p:oleObj>
                </mc:Choice>
                <mc:Fallback>
                  <p:oleObj name="Equation" r:id="rId9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1776"/>
                          <a:ext cx="203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68" name="Object 9"/>
            <p:cNvGraphicFramePr>
              <a:graphicFrameLocks noChangeAspect="1"/>
            </p:cNvGraphicFramePr>
            <p:nvPr/>
          </p:nvGraphicFramePr>
          <p:xfrm>
            <a:off x="1982" y="2409"/>
            <a:ext cx="174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98" name="Equation" r:id="rId11" imgW="139579" imgH="215713" progId="Equation.3">
                    <p:embed/>
                  </p:oleObj>
                </mc:Choice>
                <mc:Fallback>
                  <p:oleObj name="Equation" r:id="rId11" imgW="13957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2" y="2409"/>
                          <a:ext cx="174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69" name="Object 10"/>
            <p:cNvGraphicFramePr>
              <a:graphicFrameLocks noChangeAspect="1"/>
            </p:cNvGraphicFramePr>
            <p:nvPr/>
          </p:nvGraphicFramePr>
          <p:xfrm>
            <a:off x="1968" y="2985"/>
            <a:ext cx="203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99" name="Equation" r:id="rId13" imgW="164885" imgH="215619" progId="Equation.3">
                    <p:embed/>
                  </p:oleObj>
                </mc:Choice>
                <mc:Fallback>
                  <p:oleObj name="Equation" r:id="rId13" imgW="164885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2985"/>
                          <a:ext cx="203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4724400" y="3049588"/>
            <a:ext cx="322263" cy="2341562"/>
            <a:chOff x="2976" y="1777"/>
            <a:chExt cx="203" cy="1475"/>
          </a:xfrm>
        </p:grpSpPr>
        <p:graphicFrame>
          <p:nvGraphicFramePr>
            <p:cNvPr id="49164" name="Object 5"/>
            <p:cNvGraphicFramePr>
              <a:graphicFrameLocks noChangeAspect="1"/>
            </p:cNvGraphicFramePr>
            <p:nvPr/>
          </p:nvGraphicFramePr>
          <p:xfrm>
            <a:off x="2976" y="1777"/>
            <a:ext cx="203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0" name="Equation" r:id="rId15" imgW="165028" imgH="228501" progId="Equation.3">
                    <p:embed/>
                  </p:oleObj>
                </mc:Choice>
                <mc:Fallback>
                  <p:oleObj name="Equation" r:id="rId15" imgW="165028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777"/>
                          <a:ext cx="203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65" name="Object 6"/>
            <p:cNvGraphicFramePr>
              <a:graphicFrameLocks noChangeAspect="1"/>
            </p:cNvGraphicFramePr>
            <p:nvPr/>
          </p:nvGraphicFramePr>
          <p:xfrm>
            <a:off x="2991" y="2410"/>
            <a:ext cx="173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1" name="Equation" r:id="rId17" imgW="139579" imgH="215713" progId="Equation.3">
                    <p:embed/>
                  </p:oleObj>
                </mc:Choice>
                <mc:Fallback>
                  <p:oleObj name="Equation" r:id="rId17" imgW="13957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1" y="2410"/>
                          <a:ext cx="173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66" name="Object 7"/>
            <p:cNvGraphicFramePr>
              <a:graphicFrameLocks noChangeAspect="1"/>
            </p:cNvGraphicFramePr>
            <p:nvPr/>
          </p:nvGraphicFramePr>
          <p:xfrm>
            <a:off x="2976" y="2985"/>
            <a:ext cx="203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2" name="Equation" r:id="rId19" imgW="164885" imgH="215619" progId="Equation.3">
                    <p:embed/>
                  </p:oleObj>
                </mc:Choice>
                <mc:Fallback>
                  <p:oleObj name="Equation" r:id="rId19" imgW="164885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2985"/>
                          <a:ext cx="203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92"/>
          <p:cNvGrpSpPr>
            <a:grpSpLocks/>
          </p:cNvGrpSpPr>
          <p:nvPr/>
        </p:nvGrpSpPr>
        <p:grpSpPr bwMode="auto">
          <a:xfrm>
            <a:off x="7010400" y="3124200"/>
            <a:ext cx="347663" cy="2341563"/>
            <a:chOff x="4416" y="1824"/>
            <a:chExt cx="219" cy="1475"/>
          </a:xfrm>
        </p:grpSpPr>
        <p:graphicFrame>
          <p:nvGraphicFramePr>
            <p:cNvPr id="49161" name="Object 2"/>
            <p:cNvGraphicFramePr>
              <a:graphicFrameLocks noChangeAspect="1"/>
            </p:cNvGraphicFramePr>
            <p:nvPr/>
          </p:nvGraphicFramePr>
          <p:xfrm>
            <a:off x="4416" y="1824"/>
            <a:ext cx="219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3" name="Equation" r:id="rId21" imgW="177646" imgH="228402" progId="Equation.3">
                    <p:embed/>
                  </p:oleObj>
                </mc:Choice>
                <mc:Fallback>
                  <p:oleObj name="Equation" r:id="rId21" imgW="177646" imgH="22840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1824"/>
                          <a:ext cx="219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62" name="Object 3"/>
            <p:cNvGraphicFramePr>
              <a:graphicFrameLocks noChangeAspect="1"/>
            </p:cNvGraphicFramePr>
            <p:nvPr/>
          </p:nvGraphicFramePr>
          <p:xfrm>
            <a:off x="4424" y="2457"/>
            <a:ext cx="203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4" name="Equation" r:id="rId23" imgW="164885" imgH="215619" progId="Equation.3">
                    <p:embed/>
                  </p:oleObj>
                </mc:Choice>
                <mc:Fallback>
                  <p:oleObj name="Equation" r:id="rId23" imgW="164885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4" y="2457"/>
                          <a:ext cx="203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163" name="Object 4"/>
            <p:cNvGraphicFramePr>
              <a:graphicFrameLocks noChangeAspect="1"/>
            </p:cNvGraphicFramePr>
            <p:nvPr/>
          </p:nvGraphicFramePr>
          <p:xfrm>
            <a:off x="4416" y="3032"/>
            <a:ext cx="21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05" name="Equation" r:id="rId25" imgW="177569" imgH="215619" progId="Equation.3">
                    <p:embed/>
                  </p:oleObj>
                </mc:Choice>
                <mc:Fallback>
                  <p:oleObj name="Equation" r:id="rId25" imgW="177569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3032"/>
                          <a:ext cx="21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93" name="Text Box 93"/>
          <p:cNvSpPr txBox="1">
            <a:spLocks noChangeArrowheads="1"/>
          </p:cNvSpPr>
          <p:nvPr/>
        </p:nvSpPr>
        <p:spPr bwMode="auto">
          <a:xfrm>
            <a:off x="1752600" y="2057400"/>
            <a:ext cx="928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Given</a:t>
            </a:r>
          </a:p>
        </p:txBody>
      </p:sp>
    </p:spTree>
    <p:extLst>
      <p:ext uri="{BB962C8B-B14F-4D97-AF65-F5344CB8AC3E}">
        <p14:creationId xmlns:p14="http://schemas.microsoft.com/office/powerpoint/2010/main" val="264756251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3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447800" y="2057400"/>
            <a:ext cx="5383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For a monotonically increasing function </a:t>
            </a:r>
            <a:r>
              <a:rPr lang="en-US" sz="2400" i="1">
                <a:solidFill>
                  <a:srgbClr val="006600"/>
                </a:solidFill>
              </a:rPr>
              <a:t>f, </a:t>
            </a:r>
            <a:endParaRPr lang="en-US" sz="2400">
              <a:solidFill>
                <a:srgbClr val="006600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74788" y="3067050"/>
            <a:ext cx="811212" cy="2343150"/>
            <a:chOff x="929" y="1788"/>
            <a:chExt cx="511" cy="1476"/>
          </a:xfrm>
        </p:grpSpPr>
        <p:graphicFrame>
          <p:nvGraphicFramePr>
            <p:cNvPr id="50206" name="Object 11"/>
            <p:cNvGraphicFramePr>
              <a:graphicFrameLocks noChangeAspect="1"/>
            </p:cNvGraphicFramePr>
            <p:nvPr/>
          </p:nvGraphicFramePr>
          <p:xfrm>
            <a:off x="929" y="1788"/>
            <a:ext cx="487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18" name="Equation" r:id="rId3" imgW="393529" imgH="228501" progId="Equation.3">
                    <p:embed/>
                  </p:oleObj>
                </mc:Choice>
                <mc:Fallback>
                  <p:oleObj name="Equation" r:id="rId3" imgW="393529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9" y="1788"/>
                          <a:ext cx="487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07" name="Object 12"/>
            <p:cNvGraphicFramePr>
              <a:graphicFrameLocks noChangeAspect="1"/>
            </p:cNvGraphicFramePr>
            <p:nvPr/>
          </p:nvGraphicFramePr>
          <p:xfrm>
            <a:off x="942" y="2421"/>
            <a:ext cx="472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19" name="Equation" r:id="rId5" imgW="380835" imgH="215806" progId="Equation.3">
                    <p:embed/>
                  </p:oleObj>
                </mc:Choice>
                <mc:Fallback>
                  <p:oleObj name="Equation" r:id="rId5" imgW="380835" imgH="2158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2" y="2421"/>
                          <a:ext cx="472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08" name="Object 13"/>
            <p:cNvGraphicFramePr>
              <a:graphicFrameLocks noChangeAspect="1"/>
            </p:cNvGraphicFramePr>
            <p:nvPr/>
          </p:nvGraphicFramePr>
          <p:xfrm>
            <a:off x="937" y="2997"/>
            <a:ext cx="503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0" name="Equation" r:id="rId7" imgW="406048" imgH="215713" progId="Equation.3">
                    <p:embed/>
                  </p:oleObj>
                </mc:Choice>
                <mc:Fallback>
                  <p:oleObj name="Equation" r:id="rId7" imgW="40604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7" y="2997"/>
                          <a:ext cx="503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0180" name="Line 8"/>
          <p:cNvSpPr>
            <a:spLocks noChangeShapeType="1"/>
          </p:cNvSpPr>
          <p:nvPr/>
        </p:nvSpPr>
        <p:spPr bwMode="auto">
          <a:xfrm>
            <a:off x="2782888" y="352425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0181" name="Oval 9"/>
          <p:cNvSpPr>
            <a:spLocks noChangeArrowheads="1"/>
          </p:cNvSpPr>
          <p:nvPr/>
        </p:nvSpPr>
        <p:spPr bwMode="auto">
          <a:xfrm>
            <a:off x="2698750" y="4410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82" name="Oval 10"/>
          <p:cNvSpPr>
            <a:spLocks noChangeArrowheads="1"/>
          </p:cNvSpPr>
          <p:nvPr/>
        </p:nvSpPr>
        <p:spPr bwMode="auto">
          <a:xfrm>
            <a:off x="2706688" y="3429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83" name="Oval 11"/>
          <p:cNvSpPr>
            <a:spLocks noChangeArrowheads="1"/>
          </p:cNvSpPr>
          <p:nvPr/>
        </p:nvSpPr>
        <p:spPr bwMode="auto">
          <a:xfrm>
            <a:off x="4267200" y="5324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84" name="Oval 12"/>
          <p:cNvSpPr>
            <a:spLocks noChangeArrowheads="1"/>
          </p:cNvSpPr>
          <p:nvPr/>
        </p:nvSpPr>
        <p:spPr bwMode="auto">
          <a:xfrm>
            <a:off x="4267200" y="3429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85" name="Oval 13"/>
          <p:cNvSpPr>
            <a:spLocks noChangeArrowheads="1"/>
          </p:cNvSpPr>
          <p:nvPr/>
        </p:nvSpPr>
        <p:spPr bwMode="auto">
          <a:xfrm>
            <a:off x="5943600" y="5324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86" name="Oval 14"/>
          <p:cNvSpPr>
            <a:spLocks noChangeArrowheads="1"/>
          </p:cNvSpPr>
          <p:nvPr/>
        </p:nvSpPr>
        <p:spPr bwMode="auto">
          <a:xfrm>
            <a:off x="5943600" y="44053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0187" name="Line 15"/>
          <p:cNvSpPr>
            <a:spLocks noChangeShapeType="1"/>
          </p:cNvSpPr>
          <p:nvPr/>
        </p:nvSpPr>
        <p:spPr bwMode="auto">
          <a:xfrm>
            <a:off x="6030913" y="4464050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0188" name="Line 16"/>
          <p:cNvSpPr>
            <a:spLocks noChangeShapeType="1"/>
          </p:cNvSpPr>
          <p:nvPr/>
        </p:nvSpPr>
        <p:spPr bwMode="auto">
          <a:xfrm>
            <a:off x="4349750" y="354965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0189" name="Line 17"/>
          <p:cNvSpPr>
            <a:spLocks noChangeShapeType="1"/>
          </p:cNvSpPr>
          <p:nvPr/>
        </p:nvSpPr>
        <p:spPr bwMode="auto">
          <a:xfrm flipV="1">
            <a:off x="2209800" y="54102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0190" name="Line 18"/>
          <p:cNvSpPr>
            <a:spLocks noChangeShapeType="1"/>
          </p:cNvSpPr>
          <p:nvPr/>
        </p:nvSpPr>
        <p:spPr bwMode="auto">
          <a:xfrm flipV="1">
            <a:off x="2209800" y="44958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0191" name="Line 19"/>
          <p:cNvSpPr>
            <a:spLocks noChangeShapeType="1"/>
          </p:cNvSpPr>
          <p:nvPr/>
        </p:nvSpPr>
        <p:spPr bwMode="auto">
          <a:xfrm flipV="1">
            <a:off x="2209800" y="35052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898775" y="3048000"/>
            <a:ext cx="773113" cy="2343150"/>
            <a:chOff x="1826" y="1776"/>
            <a:chExt cx="487" cy="1476"/>
          </a:xfrm>
        </p:grpSpPr>
        <p:graphicFrame>
          <p:nvGraphicFramePr>
            <p:cNvPr id="50203" name="Object 8"/>
            <p:cNvGraphicFramePr>
              <a:graphicFrameLocks noChangeAspect="1"/>
            </p:cNvGraphicFramePr>
            <p:nvPr/>
          </p:nvGraphicFramePr>
          <p:xfrm>
            <a:off x="1826" y="1776"/>
            <a:ext cx="487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1" name="Equation" r:id="rId9" imgW="393529" imgH="228501" progId="Equation.3">
                    <p:embed/>
                  </p:oleObj>
                </mc:Choice>
                <mc:Fallback>
                  <p:oleObj name="Equation" r:id="rId9" imgW="393529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6" y="1776"/>
                          <a:ext cx="487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04" name="Object 9"/>
            <p:cNvGraphicFramePr>
              <a:graphicFrameLocks noChangeAspect="1"/>
            </p:cNvGraphicFramePr>
            <p:nvPr/>
          </p:nvGraphicFramePr>
          <p:xfrm>
            <a:off x="1840" y="2409"/>
            <a:ext cx="459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2" name="Equation" r:id="rId11" imgW="368140" imgH="215806" progId="Equation.3">
                    <p:embed/>
                  </p:oleObj>
                </mc:Choice>
                <mc:Fallback>
                  <p:oleObj name="Equation" r:id="rId11" imgW="368140" imgH="2158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40" y="2409"/>
                          <a:ext cx="459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05" name="Object 10"/>
            <p:cNvGraphicFramePr>
              <a:graphicFrameLocks noChangeAspect="1"/>
            </p:cNvGraphicFramePr>
            <p:nvPr/>
          </p:nvGraphicFramePr>
          <p:xfrm>
            <a:off x="1826" y="2985"/>
            <a:ext cx="487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3" name="Equation" r:id="rId13" imgW="393359" imgH="215713" progId="Equation.3">
                    <p:embed/>
                  </p:oleObj>
                </mc:Choice>
                <mc:Fallback>
                  <p:oleObj name="Equation" r:id="rId13" imgW="39335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6" y="2985"/>
                          <a:ext cx="487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4500563" y="3049588"/>
            <a:ext cx="771525" cy="2341562"/>
            <a:chOff x="2835" y="1777"/>
            <a:chExt cx="486" cy="1475"/>
          </a:xfrm>
        </p:grpSpPr>
        <p:graphicFrame>
          <p:nvGraphicFramePr>
            <p:cNvPr id="50200" name="Object 5"/>
            <p:cNvGraphicFramePr>
              <a:graphicFrameLocks noChangeAspect="1"/>
            </p:cNvGraphicFramePr>
            <p:nvPr/>
          </p:nvGraphicFramePr>
          <p:xfrm>
            <a:off x="2835" y="1777"/>
            <a:ext cx="486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4" name="Equation" r:id="rId15" imgW="393529" imgH="228501" progId="Equation.3">
                    <p:embed/>
                  </p:oleObj>
                </mc:Choice>
                <mc:Fallback>
                  <p:oleObj name="Equation" r:id="rId15" imgW="393529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1777"/>
                          <a:ext cx="486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01" name="Object 6"/>
            <p:cNvGraphicFramePr>
              <a:graphicFrameLocks noChangeAspect="1"/>
            </p:cNvGraphicFramePr>
            <p:nvPr/>
          </p:nvGraphicFramePr>
          <p:xfrm>
            <a:off x="2850" y="2410"/>
            <a:ext cx="456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5" name="Equation" r:id="rId17" imgW="368140" imgH="215806" progId="Equation.3">
                    <p:embed/>
                  </p:oleObj>
                </mc:Choice>
                <mc:Fallback>
                  <p:oleObj name="Equation" r:id="rId17" imgW="368140" imgH="215806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0" y="2410"/>
                          <a:ext cx="456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02" name="Object 7"/>
            <p:cNvGraphicFramePr>
              <a:graphicFrameLocks noChangeAspect="1"/>
            </p:cNvGraphicFramePr>
            <p:nvPr/>
          </p:nvGraphicFramePr>
          <p:xfrm>
            <a:off x="2835" y="2985"/>
            <a:ext cx="486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6" name="Equation" r:id="rId19" imgW="393359" imgH="215713" progId="Equation.3">
                    <p:embed/>
                  </p:oleObj>
                </mc:Choice>
                <mc:Fallback>
                  <p:oleObj name="Equation" r:id="rId19" imgW="39335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5" y="2985"/>
                          <a:ext cx="486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6858000" y="3068638"/>
            <a:ext cx="798513" cy="2341562"/>
            <a:chOff x="4320" y="1789"/>
            <a:chExt cx="503" cy="1475"/>
          </a:xfrm>
        </p:grpSpPr>
        <p:graphicFrame>
          <p:nvGraphicFramePr>
            <p:cNvPr id="50197" name="Object 2"/>
            <p:cNvGraphicFramePr>
              <a:graphicFrameLocks noChangeAspect="1"/>
            </p:cNvGraphicFramePr>
            <p:nvPr/>
          </p:nvGraphicFramePr>
          <p:xfrm>
            <a:off x="4320" y="1789"/>
            <a:ext cx="503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7" name="Equation" r:id="rId21" imgW="406224" imgH="228501" progId="Equation.3">
                    <p:embed/>
                  </p:oleObj>
                </mc:Choice>
                <mc:Fallback>
                  <p:oleObj name="Equation" r:id="rId21" imgW="406224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1789"/>
                          <a:ext cx="503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98" name="Object 3"/>
            <p:cNvGraphicFramePr>
              <a:graphicFrameLocks noChangeAspect="1"/>
            </p:cNvGraphicFramePr>
            <p:nvPr/>
          </p:nvGraphicFramePr>
          <p:xfrm>
            <a:off x="4328" y="2422"/>
            <a:ext cx="487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8" name="Equation" r:id="rId23" imgW="393359" imgH="215713" progId="Equation.3">
                    <p:embed/>
                  </p:oleObj>
                </mc:Choice>
                <mc:Fallback>
                  <p:oleObj name="Equation" r:id="rId23" imgW="393359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8" y="2422"/>
                          <a:ext cx="487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199" name="Object 4"/>
            <p:cNvGraphicFramePr>
              <a:graphicFrameLocks noChangeAspect="1"/>
            </p:cNvGraphicFramePr>
            <p:nvPr/>
          </p:nvGraphicFramePr>
          <p:xfrm>
            <a:off x="4320" y="2997"/>
            <a:ext cx="503" cy="2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629" name="Equation" r:id="rId25" imgW="406048" imgH="215713" progId="Equation.3">
                    <p:embed/>
                  </p:oleObj>
                </mc:Choice>
                <mc:Fallback>
                  <p:oleObj name="Equation" r:id="rId25" imgW="40604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2997"/>
                          <a:ext cx="503" cy="2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0195" name="Rectangle 4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Generalization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1524000" y="5867400"/>
            <a:ext cx="191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(by induction)</a:t>
            </a:r>
          </a:p>
        </p:txBody>
      </p:sp>
    </p:spTree>
    <p:extLst>
      <p:ext uri="{BB962C8B-B14F-4D97-AF65-F5344CB8AC3E}">
        <p14:creationId xmlns:p14="http://schemas.microsoft.com/office/powerpoint/2010/main" val="1828010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5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  <p:bldP spid="55338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Zero-One Principle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838200" y="1905000"/>
            <a:ext cx="7891463" cy="2455863"/>
            <a:chOff x="528" y="1200"/>
            <a:chExt cx="4971" cy="1547"/>
          </a:xfrm>
        </p:grpSpPr>
        <p:sp>
          <p:nvSpPr>
            <p:cNvPr id="51211" name="Text Box 3"/>
            <p:cNvSpPr txBox="1">
              <a:spLocks noChangeArrowheads="1"/>
            </p:cNvSpPr>
            <p:nvPr/>
          </p:nvSpPr>
          <p:spPr bwMode="auto">
            <a:xfrm>
              <a:off x="528" y="1200"/>
              <a:ext cx="8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>
                  <a:solidFill>
                    <a:srgbClr val="006600"/>
                  </a:solidFill>
                </a:rPr>
                <a:t>Suppose</a:t>
              </a:r>
              <a:r>
                <a:rPr lang="en-US" sz="240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51212" name="Text Box 4"/>
            <p:cNvSpPr txBox="1">
              <a:spLocks noChangeArrowheads="1"/>
            </p:cNvSpPr>
            <p:nvPr/>
          </p:nvSpPr>
          <p:spPr bwMode="auto">
            <a:xfrm>
              <a:off x="551" y="1824"/>
              <a:ext cx="49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b) there exists a sequence                      that it </a:t>
              </a:r>
              <a:r>
                <a:rPr lang="en-US" sz="2400">
                  <a:solidFill>
                    <a:srgbClr val="FF0000"/>
                  </a:solidFill>
                </a:rPr>
                <a:t>doesn’t sort</a:t>
              </a:r>
              <a:r>
                <a:rPr lang="en-US" sz="2400">
                  <a:solidFill>
                    <a:srgbClr val="000000"/>
                  </a:solidFill>
                </a:rPr>
                <a:t>, i.e., </a:t>
              </a:r>
            </a:p>
          </p:txBody>
        </p:sp>
        <p:graphicFrame>
          <p:nvGraphicFramePr>
            <p:cNvPr id="51213" name="Object 3"/>
            <p:cNvGraphicFramePr>
              <a:graphicFrameLocks noChangeAspect="1"/>
            </p:cNvGraphicFramePr>
            <p:nvPr/>
          </p:nvGraphicFramePr>
          <p:xfrm>
            <a:off x="2623" y="1848"/>
            <a:ext cx="977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42" name="Equation" r:id="rId3" imgW="787400" imgH="228600" progId="Equation.3">
                    <p:embed/>
                  </p:oleObj>
                </mc:Choice>
                <mc:Fallback>
                  <p:oleObj name="Equation" r:id="rId3" imgW="787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3" y="1848"/>
                          <a:ext cx="977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1214" name="Group 40"/>
            <p:cNvGrpSpPr>
              <a:grpSpLocks/>
            </p:cNvGrpSpPr>
            <p:nvPr/>
          </p:nvGrpSpPr>
          <p:grpSpPr bwMode="auto">
            <a:xfrm>
              <a:off x="816" y="2142"/>
              <a:ext cx="1920" cy="321"/>
              <a:chOff x="816" y="2142"/>
              <a:chExt cx="1920" cy="321"/>
            </a:xfrm>
          </p:grpSpPr>
          <p:graphicFrame>
            <p:nvGraphicFramePr>
              <p:cNvPr id="51219" name="Object 6"/>
              <p:cNvGraphicFramePr>
                <a:graphicFrameLocks noChangeAspect="1"/>
              </p:cNvGraphicFramePr>
              <p:nvPr/>
            </p:nvGraphicFramePr>
            <p:xfrm>
              <a:off x="960" y="2164"/>
              <a:ext cx="424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643" name="Equation" r:id="rId5" imgW="342751" imgH="241195" progId="Equation.3">
                      <p:embed/>
                    </p:oleObj>
                  </mc:Choice>
                  <mc:Fallback>
                    <p:oleObj name="Equation" r:id="rId5" imgW="342751" imgH="24119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60" y="2164"/>
                            <a:ext cx="424" cy="2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220" name="Object 7"/>
              <p:cNvGraphicFramePr>
                <a:graphicFrameLocks noChangeAspect="1"/>
              </p:cNvGraphicFramePr>
              <p:nvPr/>
            </p:nvGraphicFramePr>
            <p:xfrm>
              <a:off x="816" y="2196"/>
              <a:ext cx="156" cy="1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644" name="Equation" r:id="rId7" imgW="126835" imgH="152202" progId="Equation.3">
                      <p:embed/>
                    </p:oleObj>
                  </mc:Choice>
                  <mc:Fallback>
                    <p:oleObj name="Equation" r:id="rId7" imgW="126835" imgH="15220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16" y="2196"/>
                            <a:ext cx="156" cy="1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221" name="Text Box 13"/>
              <p:cNvSpPr txBox="1">
                <a:spLocks noChangeArrowheads="1"/>
              </p:cNvSpPr>
              <p:nvPr/>
            </p:nvSpPr>
            <p:spPr bwMode="auto">
              <a:xfrm>
                <a:off x="1392" y="2142"/>
                <a:ext cx="80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such that</a:t>
                </a:r>
              </a:p>
            </p:txBody>
          </p:sp>
          <p:graphicFrame>
            <p:nvGraphicFramePr>
              <p:cNvPr id="51222" name="Object 8"/>
              <p:cNvGraphicFramePr>
                <a:graphicFrameLocks noChangeAspect="1"/>
              </p:cNvGraphicFramePr>
              <p:nvPr/>
            </p:nvGraphicFramePr>
            <p:xfrm>
              <a:off x="2185" y="2164"/>
              <a:ext cx="551" cy="2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645" name="Equation" r:id="rId9" imgW="444307" imgH="241195" progId="Equation.3">
                      <p:embed/>
                    </p:oleObj>
                  </mc:Choice>
                  <mc:Fallback>
                    <p:oleObj name="Equation" r:id="rId9" imgW="444307" imgH="241195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85" y="2164"/>
                            <a:ext cx="551" cy="29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1215" name="Text Box 15"/>
            <p:cNvSpPr txBox="1">
              <a:spLocks noChangeArrowheads="1"/>
            </p:cNvSpPr>
            <p:nvPr/>
          </p:nvSpPr>
          <p:spPr bwMode="auto">
            <a:xfrm>
              <a:off x="810" y="2415"/>
              <a:ext cx="31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but      is placed before     in the output.</a:t>
              </a:r>
            </a:p>
          </p:txBody>
        </p:sp>
        <p:graphicFrame>
          <p:nvGraphicFramePr>
            <p:cNvPr id="51216" name="Object 4"/>
            <p:cNvGraphicFramePr>
              <a:graphicFrameLocks noChangeAspect="1"/>
            </p:cNvGraphicFramePr>
            <p:nvPr/>
          </p:nvGraphicFramePr>
          <p:xfrm>
            <a:off x="1152" y="2448"/>
            <a:ext cx="220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46" name="Equation" r:id="rId11" imgW="177646" imgH="241091" progId="Equation.3">
                    <p:embed/>
                  </p:oleObj>
                </mc:Choice>
                <mc:Fallback>
                  <p:oleObj name="Equation" r:id="rId11" imgW="177646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2448"/>
                          <a:ext cx="220" cy="2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17" name="Object 5"/>
            <p:cNvGraphicFramePr>
              <a:graphicFrameLocks noChangeAspect="1"/>
            </p:cNvGraphicFramePr>
            <p:nvPr/>
          </p:nvGraphicFramePr>
          <p:xfrm>
            <a:off x="2643" y="2437"/>
            <a:ext cx="188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47" name="Equation" r:id="rId13" imgW="152334" imgH="228501" progId="Equation.3">
                    <p:embed/>
                  </p:oleObj>
                </mc:Choice>
                <mc:Fallback>
                  <p:oleObj name="Equation" r:id="rId13" imgW="152334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3" y="2437"/>
                          <a:ext cx="188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18" name="Text Box 21"/>
            <p:cNvSpPr txBox="1">
              <a:spLocks noChangeArrowheads="1"/>
            </p:cNvSpPr>
            <p:nvPr/>
          </p:nvSpPr>
          <p:spPr bwMode="auto">
            <a:xfrm>
              <a:off x="553" y="1536"/>
              <a:ext cx="38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a) the network </a:t>
              </a:r>
              <a:r>
                <a:rPr lang="en-US" sz="2400">
                  <a:solidFill>
                    <a:srgbClr val="FF0000"/>
                  </a:solidFill>
                </a:rPr>
                <a:t>sorts</a:t>
              </a:r>
              <a:r>
                <a:rPr lang="en-US" sz="2400">
                  <a:solidFill>
                    <a:srgbClr val="000000"/>
                  </a:solidFill>
                </a:rPr>
                <a:t> all sequences of 0’s and 1’s,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914400" y="4572000"/>
            <a:ext cx="3657600" cy="1371600"/>
            <a:chOff x="576" y="2880"/>
            <a:chExt cx="2304" cy="864"/>
          </a:xfrm>
        </p:grpSpPr>
        <p:sp>
          <p:nvSpPr>
            <p:cNvPr id="51205" name="Text Box 23"/>
            <p:cNvSpPr txBox="1">
              <a:spLocks noChangeArrowheads="1"/>
            </p:cNvSpPr>
            <p:nvPr/>
          </p:nvSpPr>
          <p:spPr bwMode="auto">
            <a:xfrm>
              <a:off x="576" y="2880"/>
              <a:ext cx="6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>
                  <a:solidFill>
                    <a:srgbClr val="006600"/>
                  </a:solidFill>
                </a:rPr>
                <a:t>Define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206" name="Text Box 27"/>
            <p:cNvSpPr txBox="1">
              <a:spLocks noChangeArrowheads="1"/>
            </p:cNvSpPr>
            <p:nvPr/>
          </p:nvSpPr>
          <p:spPr bwMode="auto">
            <a:xfrm>
              <a:off x="1008" y="3312"/>
              <a:ext cx="6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>
                  <a:solidFill>
                    <a:srgbClr val="000000"/>
                  </a:solidFill>
                </a:rPr>
                <a:t>f </a:t>
              </a:r>
              <a:r>
                <a:rPr lang="en-US" sz="2400">
                  <a:solidFill>
                    <a:srgbClr val="000000"/>
                  </a:solidFill>
                </a:rPr>
                <a:t>(</a:t>
              </a:r>
              <a:r>
                <a:rPr lang="en-US" sz="2400" i="1">
                  <a:solidFill>
                    <a:srgbClr val="000000"/>
                  </a:solidFill>
                </a:rPr>
                <a:t>x</a:t>
              </a:r>
              <a:r>
                <a:rPr lang="en-US" sz="2400">
                  <a:solidFill>
                    <a:srgbClr val="000000"/>
                  </a:solidFill>
                </a:rPr>
                <a:t>)  =</a:t>
              </a:r>
            </a:p>
          </p:txBody>
        </p:sp>
        <p:sp>
          <p:nvSpPr>
            <p:cNvPr id="51207" name="AutoShape 28"/>
            <p:cNvSpPr>
              <a:spLocks/>
            </p:cNvSpPr>
            <p:nvPr/>
          </p:nvSpPr>
          <p:spPr bwMode="auto">
            <a:xfrm>
              <a:off x="1682" y="3216"/>
              <a:ext cx="144" cy="480"/>
            </a:xfrm>
            <a:prstGeom prst="leftBrace">
              <a:avLst>
                <a:gd name="adj1" fmla="val 27778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208" name="Text Box 29"/>
            <p:cNvSpPr txBox="1">
              <a:spLocks noChangeArrowheads="1"/>
            </p:cNvSpPr>
            <p:nvPr/>
          </p:nvSpPr>
          <p:spPr bwMode="auto">
            <a:xfrm>
              <a:off x="1826" y="3168"/>
              <a:ext cx="42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0  if</a:t>
              </a:r>
            </a:p>
          </p:txBody>
        </p:sp>
        <p:sp>
          <p:nvSpPr>
            <p:cNvPr id="51209" name="Text Box 30"/>
            <p:cNvSpPr txBox="1">
              <a:spLocks noChangeArrowheads="1"/>
            </p:cNvSpPr>
            <p:nvPr/>
          </p:nvSpPr>
          <p:spPr bwMode="auto">
            <a:xfrm>
              <a:off x="1826" y="3456"/>
              <a:ext cx="10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1  otherwise</a:t>
              </a:r>
            </a:p>
          </p:txBody>
        </p:sp>
        <p:graphicFrame>
          <p:nvGraphicFramePr>
            <p:cNvPr id="51210" name="Object 2"/>
            <p:cNvGraphicFramePr>
              <a:graphicFrameLocks noChangeAspect="1"/>
            </p:cNvGraphicFramePr>
            <p:nvPr/>
          </p:nvGraphicFramePr>
          <p:xfrm>
            <a:off x="2241" y="3198"/>
            <a:ext cx="474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48" name="Equation" r:id="rId15" imgW="381000" imgH="228600" progId="Equation.3">
                    <p:embed/>
                  </p:oleObj>
                </mc:Choice>
                <mc:Fallback>
                  <p:oleObj name="Equation" r:id="rId15" imgW="381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1" y="3198"/>
                          <a:ext cx="474" cy="2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7406779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Zero-One Principle</a:t>
            </a:r>
          </a:p>
        </p:txBody>
      </p:sp>
      <p:graphicFrame>
        <p:nvGraphicFramePr>
          <p:cNvPr id="63554" name="Object 2"/>
          <p:cNvGraphicFramePr>
            <a:graphicFrameLocks noChangeAspect="1"/>
          </p:cNvGraphicFramePr>
          <p:nvPr/>
        </p:nvGraphicFramePr>
        <p:xfrm>
          <a:off x="2474913" y="23923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6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23923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55" name="Object 3"/>
          <p:cNvGraphicFramePr>
            <a:graphicFrameLocks noChangeAspect="1"/>
          </p:cNvGraphicFramePr>
          <p:nvPr/>
        </p:nvGraphicFramePr>
        <p:xfrm>
          <a:off x="2474913" y="28194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7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28194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56" name="Object 4"/>
          <p:cNvGraphicFramePr>
            <a:graphicFrameLocks noChangeAspect="1"/>
          </p:cNvGraphicFramePr>
          <p:nvPr/>
        </p:nvGraphicFramePr>
        <p:xfrm>
          <a:off x="2474913" y="5049838"/>
          <a:ext cx="4968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8" name="Equation" r:id="rId7" imgW="253890" imgH="228501" progId="Equation.3">
                  <p:embed/>
                </p:oleObj>
              </mc:Choice>
              <mc:Fallback>
                <p:oleObj name="Equation" r:id="rId7" imgW="25389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4913" y="5049838"/>
                        <a:ext cx="4968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57" name="Object 5"/>
          <p:cNvGraphicFramePr>
            <a:graphicFrameLocks noChangeAspect="1"/>
          </p:cNvGraphicFramePr>
          <p:nvPr/>
        </p:nvGraphicFramePr>
        <p:xfrm>
          <a:off x="6324600" y="2393950"/>
          <a:ext cx="3222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9" name="Equation" r:id="rId9" imgW="165028" imgH="228501" progId="Equation.3">
                  <p:embed/>
                </p:oleObj>
              </mc:Choice>
              <mc:Fallback>
                <p:oleObj name="Equation" r:id="rId9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393950"/>
                        <a:ext cx="3222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58" name="Object 6"/>
          <p:cNvGraphicFramePr>
            <a:graphicFrameLocks noChangeAspect="1"/>
          </p:cNvGraphicFramePr>
          <p:nvPr/>
        </p:nvGraphicFramePr>
        <p:xfrm>
          <a:off x="6311900" y="28194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0" name="Equation" r:id="rId11" imgW="164885" imgH="215619" progId="Equation.3">
                  <p:embed/>
                </p:oleObj>
              </mc:Choice>
              <mc:Fallback>
                <p:oleObj name="Equation" r:id="rId11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28194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59" name="Object 7"/>
          <p:cNvGraphicFramePr>
            <a:graphicFrameLocks noChangeAspect="1"/>
          </p:cNvGraphicFramePr>
          <p:nvPr/>
        </p:nvGraphicFramePr>
        <p:xfrm>
          <a:off x="6324600" y="5105400"/>
          <a:ext cx="49688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1" name="Equation" r:id="rId13" imgW="253890" imgH="228501" progId="Equation.3">
                  <p:embed/>
                </p:oleObj>
              </mc:Choice>
              <mc:Fallback>
                <p:oleObj name="Equation" r:id="rId13" imgW="25389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105400"/>
                        <a:ext cx="496888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60" name="Object 8"/>
          <p:cNvGraphicFramePr>
            <a:graphicFrameLocks noChangeAspect="1"/>
          </p:cNvGraphicFramePr>
          <p:nvPr/>
        </p:nvGraphicFramePr>
        <p:xfrm>
          <a:off x="6296025" y="3810000"/>
          <a:ext cx="3460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2" name="Equation" r:id="rId15" imgW="177646" imgH="241091" progId="Equation.3">
                  <p:embed/>
                </p:oleObj>
              </mc:Choice>
              <mc:Fallback>
                <p:oleObj name="Equation" r:id="rId15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6025" y="3810000"/>
                        <a:ext cx="3460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61" name="Object 9"/>
          <p:cNvGraphicFramePr>
            <a:graphicFrameLocks noChangeAspect="1"/>
          </p:cNvGraphicFramePr>
          <p:nvPr/>
        </p:nvGraphicFramePr>
        <p:xfrm>
          <a:off x="6307138" y="4219575"/>
          <a:ext cx="2968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3" name="Equation" r:id="rId17" imgW="152334" imgH="228501" progId="Equation.3">
                  <p:embed/>
                </p:oleObj>
              </mc:Choice>
              <mc:Fallback>
                <p:oleObj name="Equation" r:id="rId17" imgW="15233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7138" y="4219575"/>
                        <a:ext cx="2968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2825750" y="2362200"/>
            <a:ext cx="3498850" cy="3276600"/>
            <a:chOff x="1780" y="1488"/>
            <a:chExt cx="2204" cy="2064"/>
          </a:xfrm>
        </p:grpSpPr>
        <p:sp>
          <p:nvSpPr>
            <p:cNvPr id="63519" name="Rectangle 31"/>
            <p:cNvSpPr>
              <a:spLocks noChangeArrowheads="1"/>
            </p:cNvSpPr>
            <p:nvPr/>
          </p:nvSpPr>
          <p:spPr bwMode="auto">
            <a:xfrm>
              <a:off x="2064" y="1488"/>
              <a:ext cx="1632" cy="206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189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52237" name="Line 32"/>
            <p:cNvSpPr>
              <a:spLocks noChangeShapeType="1"/>
            </p:cNvSpPr>
            <p:nvPr/>
          </p:nvSpPr>
          <p:spPr bwMode="auto">
            <a:xfrm>
              <a:off x="1872" y="168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38" name="Line 34"/>
            <p:cNvSpPr>
              <a:spLocks noChangeShapeType="1"/>
            </p:cNvSpPr>
            <p:nvPr/>
          </p:nvSpPr>
          <p:spPr bwMode="auto">
            <a:xfrm>
              <a:off x="1872" y="192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39" name="Line 39"/>
            <p:cNvSpPr>
              <a:spLocks noChangeShapeType="1"/>
            </p:cNvSpPr>
            <p:nvPr/>
          </p:nvSpPr>
          <p:spPr bwMode="auto">
            <a:xfrm>
              <a:off x="1872" y="336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40" name="Line 40"/>
            <p:cNvSpPr>
              <a:spLocks noChangeShapeType="1"/>
            </p:cNvSpPr>
            <p:nvPr/>
          </p:nvSpPr>
          <p:spPr bwMode="auto">
            <a:xfrm>
              <a:off x="3696" y="168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41" name="Line 42"/>
            <p:cNvSpPr>
              <a:spLocks noChangeShapeType="1"/>
            </p:cNvSpPr>
            <p:nvPr/>
          </p:nvSpPr>
          <p:spPr bwMode="auto">
            <a:xfrm>
              <a:off x="3696" y="192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42" name="Line 44"/>
            <p:cNvSpPr>
              <a:spLocks noChangeShapeType="1"/>
            </p:cNvSpPr>
            <p:nvPr/>
          </p:nvSpPr>
          <p:spPr bwMode="auto">
            <a:xfrm>
              <a:off x="3696" y="2559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43" name="Line 45"/>
            <p:cNvSpPr>
              <a:spLocks noChangeShapeType="1"/>
            </p:cNvSpPr>
            <p:nvPr/>
          </p:nvSpPr>
          <p:spPr bwMode="auto">
            <a:xfrm>
              <a:off x="3696" y="2811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44" name="Line 47"/>
            <p:cNvSpPr>
              <a:spLocks noChangeShapeType="1"/>
            </p:cNvSpPr>
            <p:nvPr/>
          </p:nvSpPr>
          <p:spPr bwMode="auto">
            <a:xfrm>
              <a:off x="3696" y="336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245" name="Oval 48"/>
            <p:cNvSpPr>
              <a:spLocks noChangeArrowheads="1"/>
            </p:cNvSpPr>
            <p:nvPr/>
          </p:nvSpPr>
          <p:spPr bwMode="auto">
            <a:xfrm>
              <a:off x="2352" y="2112"/>
              <a:ext cx="1008" cy="76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Sorting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Network</a:t>
              </a:r>
            </a:p>
          </p:txBody>
        </p:sp>
        <p:grpSp>
          <p:nvGrpSpPr>
            <p:cNvPr id="52246" name="Group 92"/>
            <p:cNvGrpSpPr>
              <a:grpSpLocks/>
            </p:cNvGrpSpPr>
            <p:nvPr/>
          </p:nvGrpSpPr>
          <p:grpSpPr bwMode="auto">
            <a:xfrm>
              <a:off x="3796" y="1872"/>
              <a:ext cx="188" cy="596"/>
              <a:chOff x="3796" y="1852"/>
              <a:chExt cx="188" cy="596"/>
            </a:xfrm>
          </p:grpSpPr>
          <p:sp>
            <p:nvSpPr>
              <p:cNvPr id="52254" name="Text Box 83"/>
              <p:cNvSpPr txBox="1">
                <a:spLocks noChangeArrowheads="1"/>
              </p:cNvSpPr>
              <p:nvPr/>
            </p:nvSpPr>
            <p:spPr bwMode="auto">
              <a:xfrm>
                <a:off x="3796" y="185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>
                    <a:solidFill>
                      <a:srgbClr val="000000"/>
                    </a:solidFill>
                  </a:rPr>
                  <a:t>.</a:t>
                </a:r>
              </a:p>
            </p:txBody>
          </p:sp>
          <p:sp>
            <p:nvSpPr>
              <p:cNvPr id="52255" name="Text Box 84"/>
              <p:cNvSpPr txBox="1">
                <a:spLocks noChangeArrowheads="1"/>
              </p:cNvSpPr>
              <p:nvPr/>
            </p:nvSpPr>
            <p:spPr bwMode="auto">
              <a:xfrm>
                <a:off x="3796" y="19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>
                    <a:solidFill>
                      <a:srgbClr val="000000"/>
                    </a:solidFill>
                  </a:rPr>
                  <a:t>.</a:t>
                </a:r>
              </a:p>
            </p:txBody>
          </p:sp>
          <p:sp>
            <p:nvSpPr>
              <p:cNvPr id="52256" name="Text Box 85"/>
              <p:cNvSpPr txBox="1">
                <a:spLocks noChangeArrowheads="1"/>
              </p:cNvSpPr>
              <p:nvPr/>
            </p:nvSpPr>
            <p:spPr bwMode="auto">
              <a:xfrm>
                <a:off x="3796" y="204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>
                    <a:solidFill>
                      <a:srgbClr val="000000"/>
                    </a:solidFill>
                  </a:rPr>
                  <a:t>.</a:t>
                </a:r>
              </a:p>
            </p:txBody>
          </p:sp>
        </p:grpSp>
        <p:sp>
          <p:nvSpPr>
            <p:cNvPr id="52247" name="Text Box 89"/>
            <p:cNvSpPr txBox="1">
              <a:spLocks noChangeArrowheads="1"/>
            </p:cNvSpPr>
            <p:nvPr/>
          </p:nvSpPr>
          <p:spPr bwMode="auto">
            <a:xfrm>
              <a:off x="1780" y="2160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2248" name="Text Box 90"/>
            <p:cNvSpPr txBox="1">
              <a:spLocks noChangeArrowheads="1"/>
            </p:cNvSpPr>
            <p:nvPr/>
          </p:nvSpPr>
          <p:spPr bwMode="auto">
            <a:xfrm>
              <a:off x="1780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2249" name="Text Box 91"/>
            <p:cNvSpPr txBox="1">
              <a:spLocks noChangeArrowheads="1"/>
            </p:cNvSpPr>
            <p:nvPr/>
          </p:nvSpPr>
          <p:spPr bwMode="auto">
            <a:xfrm>
              <a:off x="1780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grpSp>
          <p:nvGrpSpPr>
            <p:cNvPr id="52250" name="Group 93"/>
            <p:cNvGrpSpPr>
              <a:grpSpLocks/>
            </p:cNvGrpSpPr>
            <p:nvPr/>
          </p:nvGrpSpPr>
          <p:grpSpPr bwMode="auto">
            <a:xfrm>
              <a:off x="3792" y="2688"/>
              <a:ext cx="188" cy="596"/>
              <a:chOff x="3796" y="1852"/>
              <a:chExt cx="188" cy="596"/>
            </a:xfrm>
          </p:grpSpPr>
          <p:sp>
            <p:nvSpPr>
              <p:cNvPr id="52251" name="Text Box 94"/>
              <p:cNvSpPr txBox="1">
                <a:spLocks noChangeArrowheads="1"/>
              </p:cNvSpPr>
              <p:nvPr/>
            </p:nvSpPr>
            <p:spPr bwMode="auto">
              <a:xfrm>
                <a:off x="3796" y="185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>
                    <a:solidFill>
                      <a:srgbClr val="000000"/>
                    </a:solidFill>
                  </a:rPr>
                  <a:t>.</a:t>
                </a:r>
              </a:p>
            </p:txBody>
          </p:sp>
          <p:sp>
            <p:nvSpPr>
              <p:cNvPr id="52252" name="Text Box 95"/>
              <p:cNvSpPr txBox="1">
                <a:spLocks noChangeArrowheads="1"/>
              </p:cNvSpPr>
              <p:nvPr/>
            </p:nvSpPr>
            <p:spPr bwMode="auto">
              <a:xfrm>
                <a:off x="3796" y="19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>
                    <a:solidFill>
                      <a:srgbClr val="000000"/>
                    </a:solidFill>
                  </a:rPr>
                  <a:t>.</a:t>
                </a:r>
              </a:p>
            </p:txBody>
          </p:sp>
          <p:sp>
            <p:nvSpPr>
              <p:cNvPr id="52253" name="Text Box 96"/>
              <p:cNvSpPr txBox="1">
                <a:spLocks noChangeArrowheads="1"/>
              </p:cNvSpPr>
              <p:nvPr/>
            </p:nvSpPr>
            <p:spPr bwMode="auto">
              <a:xfrm>
                <a:off x="3796" y="204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>
                    <a:solidFill>
                      <a:srgbClr val="000000"/>
                    </a:solidFill>
                  </a:rPr>
                  <a:t>.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0177124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Comparator (2-sorter)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470275" y="3200400"/>
            <a:ext cx="1663700" cy="1371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3165475" y="3571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3165475" y="42195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5133975" y="35718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5133975" y="4219575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784475" y="334327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2784475" y="399097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486400" y="3341688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min(</a:t>
            </a: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)</a:t>
            </a:r>
            <a:endParaRPr 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5473700" y="3989388"/>
            <a:ext cx="133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max(</a:t>
            </a: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)</a:t>
            </a:r>
            <a:endParaRPr lang="en-US" sz="240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2514600" y="2514600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5410200" y="2498725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7182" name="Oval 16"/>
          <p:cNvSpPr>
            <a:spLocks noChangeArrowheads="1"/>
          </p:cNvSpPr>
          <p:nvPr/>
        </p:nvSpPr>
        <p:spPr bwMode="auto">
          <a:xfrm>
            <a:off x="3733800" y="3505200"/>
            <a:ext cx="1143000" cy="7620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51313304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utoUpdateAnimBg="0"/>
      <p:bldP spid="5131" grpId="0" autoUpdateAnimBg="0"/>
      <p:bldP spid="5132" grpId="0" autoUpdateAnimBg="0"/>
      <p:bldP spid="5133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Zero-One Principle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276600" y="2362200"/>
            <a:ext cx="25908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29718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29718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2971800" y="533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58674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58674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867400" y="4062413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867400" y="4462463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867400" y="533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260" name="Oval 12"/>
          <p:cNvSpPr>
            <a:spLocks noChangeArrowheads="1"/>
          </p:cNvSpPr>
          <p:nvPr/>
        </p:nvSpPr>
        <p:spPr bwMode="auto">
          <a:xfrm>
            <a:off x="3733800" y="33528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Sorting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Network</a:t>
            </a:r>
          </a:p>
        </p:txBody>
      </p:sp>
      <p:graphicFrame>
        <p:nvGraphicFramePr>
          <p:cNvPr id="65549" name="Object 2"/>
          <p:cNvGraphicFramePr>
            <a:graphicFrameLocks noChangeAspect="1"/>
          </p:cNvGraphicFramePr>
          <p:nvPr/>
        </p:nvGraphicFramePr>
        <p:xfrm>
          <a:off x="1982788" y="2392363"/>
          <a:ext cx="7715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0" name="Equation" r:id="rId3" imgW="393529" imgH="228501" progId="Equation.3">
                  <p:embed/>
                </p:oleObj>
              </mc:Choice>
              <mc:Fallback>
                <p:oleObj name="Equation" r:id="rId3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2392363"/>
                        <a:ext cx="7715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0" name="Object 3"/>
          <p:cNvGraphicFramePr>
            <a:graphicFrameLocks noChangeAspect="1"/>
          </p:cNvGraphicFramePr>
          <p:nvPr/>
        </p:nvGraphicFramePr>
        <p:xfrm>
          <a:off x="1981200" y="2819400"/>
          <a:ext cx="7493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1" name="Equation" r:id="rId5" imgW="380835" imgH="215806" progId="Equation.3">
                  <p:embed/>
                </p:oleObj>
              </mc:Choice>
              <mc:Fallback>
                <p:oleObj name="Equation" r:id="rId5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19400"/>
                        <a:ext cx="7493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1" name="Object 4"/>
          <p:cNvGraphicFramePr>
            <a:graphicFrameLocks noChangeAspect="1"/>
          </p:cNvGraphicFramePr>
          <p:nvPr/>
        </p:nvGraphicFramePr>
        <p:xfrm>
          <a:off x="1982788" y="5049838"/>
          <a:ext cx="9461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2" name="Equation" r:id="rId7" imgW="482391" imgH="228501" progId="Equation.3">
                  <p:embed/>
                </p:oleObj>
              </mc:Choice>
              <mc:Fallback>
                <p:oleObj name="Equation" r:id="rId7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5049838"/>
                        <a:ext cx="94615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2" name="Object 5"/>
          <p:cNvGraphicFramePr>
            <a:graphicFrameLocks noChangeAspect="1"/>
          </p:cNvGraphicFramePr>
          <p:nvPr/>
        </p:nvGraphicFramePr>
        <p:xfrm>
          <a:off x="6291263" y="2393950"/>
          <a:ext cx="77311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3" name="Equation" r:id="rId9" imgW="393529" imgH="228501" progId="Equation.3">
                  <p:embed/>
                </p:oleObj>
              </mc:Choice>
              <mc:Fallback>
                <p:oleObj name="Equation" r:id="rId9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2393950"/>
                        <a:ext cx="77311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3" name="Object 6"/>
          <p:cNvGraphicFramePr>
            <a:graphicFrameLocks noChangeAspect="1"/>
          </p:cNvGraphicFramePr>
          <p:nvPr/>
        </p:nvGraphicFramePr>
        <p:xfrm>
          <a:off x="6289675" y="2819400"/>
          <a:ext cx="75088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4" name="Equation" r:id="rId11" imgW="380835" imgH="215806" progId="Equation.3">
                  <p:embed/>
                </p:oleObj>
              </mc:Choice>
              <mc:Fallback>
                <p:oleObj name="Equation" r:id="rId11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675" y="2819400"/>
                        <a:ext cx="75088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4" name="Object 7"/>
          <p:cNvGraphicFramePr>
            <a:graphicFrameLocks noChangeAspect="1"/>
          </p:cNvGraphicFramePr>
          <p:nvPr/>
        </p:nvGraphicFramePr>
        <p:xfrm>
          <a:off x="6291263" y="5105400"/>
          <a:ext cx="94773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5" name="Equation" r:id="rId13" imgW="482391" imgH="228501" progId="Equation.3">
                  <p:embed/>
                </p:oleObj>
              </mc:Choice>
              <mc:Fallback>
                <p:oleObj name="Equation" r:id="rId13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5105400"/>
                        <a:ext cx="94773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5" name="Object 8"/>
          <p:cNvGraphicFramePr>
            <a:graphicFrameLocks noChangeAspect="1"/>
          </p:cNvGraphicFramePr>
          <p:nvPr/>
        </p:nvGraphicFramePr>
        <p:xfrm>
          <a:off x="6264275" y="3810000"/>
          <a:ext cx="795338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6" name="Equation" r:id="rId15" imgW="406224" imgH="241195" progId="Equation.3">
                  <p:embed/>
                </p:oleObj>
              </mc:Choice>
              <mc:Fallback>
                <p:oleObj name="Equation" r:id="rId15" imgW="40622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4275" y="3810000"/>
                        <a:ext cx="795338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56" name="Object 9"/>
          <p:cNvGraphicFramePr>
            <a:graphicFrameLocks noChangeAspect="1"/>
          </p:cNvGraphicFramePr>
          <p:nvPr/>
        </p:nvGraphicFramePr>
        <p:xfrm>
          <a:off x="6273800" y="4219575"/>
          <a:ext cx="7493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97" name="Equation" r:id="rId17" imgW="381000" imgH="228600" progId="Equation.3">
                  <p:embed/>
                </p:oleObj>
              </mc:Choice>
              <mc:Fallback>
                <p:oleObj name="Equation" r:id="rId17" imgW="381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4219575"/>
                        <a:ext cx="7493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269" name="Group 21"/>
          <p:cNvGrpSpPr>
            <a:grpSpLocks/>
          </p:cNvGrpSpPr>
          <p:nvPr/>
        </p:nvGrpSpPr>
        <p:grpSpPr bwMode="auto">
          <a:xfrm>
            <a:off x="6026150" y="2971800"/>
            <a:ext cx="298450" cy="946150"/>
            <a:chOff x="3796" y="1852"/>
            <a:chExt cx="188" cy="596"/>
          </a:xfrm>
        </p:grpSpPr>
        <p:sp>
          <p:nvSpPr>
            <p:cNvPr id="53277" name="Text Box 22"/>
            <p:cNvSpPr txBox="1">
              <a:spLocks noChangeArrowheads="1"/>
            </p:cNvSpPr>
            <p:nvPr/>
          </p:nvSpPr>
          <p:spPr bwMode="auto">
            <a:xfrm>
              <a:off x="3796" y="185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3278" name="Text Box 23"/>
            <p:cNvSpPr txBox="1">
              <a:spLocks noChangeArrowheads="1"/>
            </p:cNvSpPr>
            <p:nvPr/>
          </p:nvSpPr>
          <p:spPr bwMode="auto">
            <a:xfrm>
              <a:off x="3796" y="19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3279" name="Text Box 24"/>
            <p:cNvSpPr txBox="1">
              <a:spLocks noChangeArrowheads="1"/>
            </p:cNvSpPr>
            <p:nvPr/>
          </p:nvSpPr>
          <p:spPr bwMode="auto">
            <a:xfrm>
              <a:off x="3796" y="204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</p:grpSp>
      <p:sp>
        <p:nvSpPr>
          <p:cNvPr id="53270" name="Text Box 25"/>
          <p:cNvSpPr txBox="1">
            <a:spLocks noChangeArrowheads="1"/>
          </p:cNvSpPr>
          <p:nvPr/>
        </p:nvSpPr>
        <p:spPr bwMode="auto">
          <a:xfrm>
            <a:off x="2825750" y="3429000"/>
            <a:ext cx="29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3271" name="Text Box 26"/>
          <p:cNvSpPr txBox="1">
            <a:spLocks noChangeArrowheads="1"/>
          </p:cNvSpPr>
          <p:nvPr/>
        </p:nvSpPr>
        <p:spPr bwMode="auto">
          <a:xfrm>
            <a:off x="2825750" y="3657600"/>
            <a:ext cx="29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3272" name="Text Box 27"/>
          <p:cNvSpPr txBox="1">
            <a:spLocks noChangeArrowheads="1"/>
          </p:cNvSpPr>
          <p:nvPr/>
        </p:nvSpPr>
        <p:spPr bwMode="auto">
          <a:xfrm>
            <a:off x="2825750" y="3886200"/>
            <a:ext cx="29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53273" name="Group 28"/>
          <p:cNvGrpSpPr>
            <a:grpSpLocks/>
          </p:cNvGrpSpPr>
          <p:nvPr/>
        </p:nvGrpSpPr>
        <p:grpSpPr bwMode="auto">
          <a:xfrm>
            <a:off x="6019800" y="4267200"/>
            <a:ext cx="298450" cy="946150"/>
            <a:chOff x="3796" y="1852"/>
            <a:chExt cx="188" cy="596"/>
          </a:xfrm>
        </p:grpSpPr>
        <p:sp>
          <p:nvSpPr>
            <p:cNvPr id="53274" name="Text Box 29"/>
            <p:cNvSpPr txBox="1">
              <a:spLocks noChangeArrowheads="1"/>
            </p:cNvSpPr>
            <p:nvPr/>
          </p:nvSpPr>
          <p:spPr bwMode="auto">
            <a:xfrm>
              <a:off x="3796" y="185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3275" name="Text Box 30"/>
            <p:cNvSpPr txBox="1">
              <a:spLocks noChangeArrowheads="1"/>
            </p:cNvSpPr>
            <p:nvPr/>
          </p:nvSpPr>
          <p:spPr bwMode="auto">
            <a:xfrm>
              <a:off x="3796" y="19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3276" name="Text Box 31"/>
            <p:cNvSpPr txBox="1">
              <a:spLocks noChangeArrowheads="1"/>
            </p:cNvSpPr>
            <p:nvPr/>
          </p:nvSpPr>
          <p:spPr bwMode="auto">
            <a:xfrm>
              <a:off x="3796" y="204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650903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5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5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Proof: Zero-One Principle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276600" y="2362200"/>
            <a:ext cx="25908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29718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29718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2971800" y="533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58674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80" name="Line 8"/>
          <p:cNvSpPr>
            <a:spLocks noChangeShapeType="1"/>
          </p:cNvSpPr>
          <p:nvPr/>
        </p:nvSpPr>
        <p:spPr bwMode="auto">
          <a:xfrm>
            <a:off x="5867400" y="3048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867400" y="4062413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867400" y="4462463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867400" y="533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4284" name="Oval 12"/>
          <p:cNvSpPr>
            <a:spLocks noChangeArrowheads="1"/>
          </p:cNvSpPr>
          <p:nvPr/>
        </p:nvSpPr>
        <p:spPr bwMode="auto">
          <a:xfrm>
            <a:off x="3733800" y="33528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Sorting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Network</a:t>
            </a:r>
          </a:p>
        </p:txBody>
      </p:sp>
      <p:graphicFrame>
        <p:nvGraphicFramePr>
          <p:cNvPr id="54285" name="Object 2"/>
          <p:cNvGraphicFramePr>
            <a:graphicFrameLocks noChangeAspect="1"/>
          </p:cNvGraphicFramePr>
          <p:nvPr/>
        </p:nvGraphicFramePr>
        <p:xfrm>
          <a:off x="1982788" y="2392363"/>
          <a:ext cx="7715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4" name="Equation" r:id="rId3" imgW="393529" imgH="228501" progId="Equation.3">
                  <p:embed/>
                </p:oleObj>
              </mc:Choice>
              <mc:Fallback>
                <p:oleObj name="Equation" r:id="rId3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2392363"/>
                        <a:ext cx="771525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6" name="Object 3"/>
          <p:cNvGraphicFramePr>
            <a:graphicFrameLocks noChangeAspect="1"/>
          </p:cNvGraphicFramePr>
          <p:nvPr/>
        </p:nvGraphicFramePr>
        <p:xfrm>
          <a:off x="1981200" y="2819400"/>
          <a:ext cx="7493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5" name="Equation" r:id="rId5" imgW="380835" imgH="215806" progId="Equation.3">
                  <p:embed/>
                </p:oleObj>
              </mc:Choice>
              <mc:Fallback>
                <p:oleObj name="Equation" r:id="rId5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19400"/>
                        <a:ext cx="7493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7" name="Object 4"/>
          <p:cNvGraphicFramePr>
            <a:graphicFrameLocks noChangeAspect="1"/>
          </p:cNvGraphicFramePr>
          <p:nvPr/>
        </p:nvGraphicFramePr>
        <p:xfrm>
          <a:off x="1982788" y="5049838"/>
          <a:ext cx="94615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6" name="Equation" r:id="rId7" imgW="482391" imgH="228501" progId="Equation.3">
                  <p:embed/>
                </p:oleObj>
              </mc:Choice>
              <mc:Fallback>
                <p:oleObj name="Equation" r:id="rId7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2788" y="5049838"/>
                        <a:ext cx="94615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8" name="Object 5"/>
          <p:cNvGraphicFramePr>
            <a:graphicFrameLocks noChangeAspect="1"/>
          </p:cNvGraphicFramePr>
          <p:nvPr/>
        </p:nvGraphicFramePr>
        <p:xfrm>
          <a:off x="6291263" y="2393950"/>
          <a:ext cx="77311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7" name="Equation" r:id="rId9" imgW="393529" imgH="228501" progId="Equation.3">
                  <p:embed/>
                </p:oleObj>
              </mc:Choice>
              <mc:Fallback>
                <p:oleObj name="Equation" r:id="rId9" imgW="39352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2393950"/>
                        <a:ext cx="77311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9" name="Object 6"/>
          <p:cNvGraphicFramePr>
            <a:graphicFrameLocks noChangeAspect="1"/>
          </p:cNvGraphicFramePr>
          <p:nvPr/>
        </p:nvGraphicFramePr>
        <p:xfrm>
          <a:off x="6289675" y="2819400"/>
          <a:ext cx="75088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8" name="Equation" r:id="rId11" imgW="380835" imgH="215806" progId="Equation.3">
                  <p:embed/>
                </p:oleObj>
              </mc:Choice>
              <mc:Fallback>
                <p:oleObj name="Equation" r:id="rId11" imgW="38083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675" y="2819400"/>
                        <a:ext cx="750888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0" name="Object 7"/>
          <p:cNvGraphicFramePr>
            <a:graphicFrameLocks noChangeAspect="1"/>
          </p:cNvGraphicFramePr>
          <p:nvPr/>
        </p:nvGraphicFramePr>
        <p:xfrm>
          <a:off x="6291263" y="5105400"/>
          <a:ext cx="94773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9" name="Equation" r:id="rId13" imgW="482391" imgH="228501" progId="Equation.3">
                  <p:embed/>
                </p:oleObj>
              </mc:Choice>
              <mc:Fallback>
                <p:oleObj name="Equation" r:id="rId13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5105400"/>
                        <a:ext cx="94773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291" name="Group 21"/>
          <p:cNvGrpSpPr>
            <a:grpSpLocks/>
          </p:cNvGrpSpPr>
          <p:nvPr/>
        </p:nvGrpSpPr>
        <p:grpSpPr bwMode="auto">
          <a:xfrm>
            <a:off x="6026150" y="2971800"/>
            <a:ext cx="298450" cy="946150"/>
            <a:chOff x="3796" y="1852"/>
            <a:chExt cx="188" cy="596"/>
          </a:xfrm>
        </p:grpSpPr>
        <p:sp>
          <p:nvSpPr>
            <p:cNvPr id="54305" name="Text Box 22"/>
            <p:cNvSpPr txBox="1">
              <a:spLocks noChangeArrowheads="1"/>
            </p:cNvSpPr>
            <p:nvPr/>
          </p:nvSpPr>
          <p:spPr bwMode="auto">
            <a:xfrm>
              <a:off x="3796" y="185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4306" name="Text Box 23"/>
            <p:cNvSpPr txBox="1">
              <a:spLocks noChangeArrowheads="1"/>
            </p:cNvSpPr>
            <p:nvPr/>
          </p:nvSpPr>
          <p:spPr bwMode="auto">
            <a:xfrm>
              <a:off x="3796" y="19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4307" name="Text Box 24"/>
            <p:cNvSpPr txBox="1">
              <a:spLocks noChangeArrowheads="1"/>
            </p:cNvSpPr>
            <p:nvPr/>
          </p:nvSpPr>
          <p:spPr bwMode="auto">
            <a:xfrm>
              <a:off x="3796" y="204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</p:grpSp>
      <p:sp>
        <p:nvSpPr>
          <p:cNvPr id="54292" name="Text Box 25"/>
          <p:cNvSpPr txBox="1">
            <a:spLocks noChangeArrowheads="1"/>
          </p:cNvSpPr>
          <p:nvPr/>
        </p:nvSpPr>
        <p:spPr bwMode="auto">
          <a:xfrm>
            <a:off x="2825750" y="3429000"/>
            <a:ext cx="29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4293" name="Text Box 26"/>
          <p:cNvSpPr txBox="1">
            <a:spLocks noChangeArrowheads="1"/>
          </p:cNvSpPr>
          <p:nvPr/>
        </p:nvSpPr>
        <p:spPr bwMode="auto">
          <a:xfrm>
            <a:off x="2825750" y="3657600"/>
            <a:ext cx="29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54294" name="Text Box 27"/>
          <p:cNvSpPr txBox="1">
            <a:spLocks noChangeArrowheads="1"/>
          </p:cNvSpPr>
          <p:nvPr/>
        </p:nvSpPr>
        <p:spPr bwMode="auto">
          <a:xfrm>
            <a:off x="2825750" y="3886200"/>
            <a:ext cx="298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54295" name="Group 28"/>
          <p:cNvGrpSpPr>
            <a:grpSpLocks/>
          </p:cNvGrpSpPr>
          <p:nvPr/>
        </p:nvGrpSpPr>
        <p:grpSpPr bwMode="auto">
          <a:xfrm>
            <a:off x="6019800" y="4267200"/>
            <a:ext cx="298450" cy="946150"/>
            <a:chOff x="3796" y="1852"/>
            <a:chExt cx="188" cy="596"/>
          </a:xfrm>
        </p:grpSpPr>
        <p:sp>
          <p:nvSpPr>
            <p:cNvPr id="54302" name="Text Box 29"/>
            <p:cNvSpPr txBox="1">
              <a:spLocks noChangeArrowheads="1"/>
            </p:cNvSpPr>
            <p:nvPr/>
          </p:nvSpPr>
          <p:spPr bwMode="auto">
            <a:xfrm>
              <a:off x="3796" y="185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4303" name="Text Box 30"/>
            <p:cNvSpPr txBox="1">
              <a:spLocks noChangeArrowheads="1"/>
            </p:cNvSpPr>
            <p:nvPr/>
          </p:nvSpPr>
          <p:spPr bwMode="auto">
            <a:xfrm>
              <a:off x="3796" y="19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54304" name="Text Box 31"/>
            <p:cNvSpPr txBox="1">
              <a:spLocks noChangeArrowheads="1"/>
            </p:cNvSpPr>
            <p:nvPr/>
          </p:nvSpPr>
          <p:spPr bwMode="auto">
            <a:xfrm>
              <a:off x="3796" y="204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>
                  <a:solidFill>
                    <a:srgbClr val="000000"/>
                  </a:solidFill>
                </a:rPr>
                <a:t>.</a:t>
              </a:r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6308725" y="3775075"/>
            <a:ext cx="2708275" cy="873125"/>
            <a:chOff x="3974" y="2378"/>
            <a:chExt cx="1706" cy="550"/>
          </a:xfrm>
        </p:grpSpPr>
        <p:grpSp>
          <p:nvGrpSpPr>
            <p:cNvPr id="54297" name="Group 37"/>
            <p:cNvGrpSpPr>
              <a:grpSpLocks/>
            </p:cNvGrpSpPr>
            <p:nvPr/>
          </p:nvGrpSpPr>
          <p:grpSpPr bwMode="auto">
            <a:xfrm>
              <a:off x="3974" y="2378"/>
              <a:ext cx="222" cy="550"/>
              <a:chOff x="3974" y="2378"/>
              <a:chExt cx="222" cy="550"/>
            </a:xfrm>
          </p:grpSpPr>
          <p:sp>
            <p:nvSpPr>
              <p:cNvPr id="54300" name="Text Box 32"/>
              <p:cNvSpPr txBox="1">
                <a:spLocks noChangeArrowheads="1"/>
              </p:cNvSpPr>
              <p:nvPr/>
            </p:nvSpPr>
            <p:spPr bwMode="auto">
              <a:xfrm>
                <a:off x="3974" y="2378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54301" name="Text Box 33"/>
              <p:cNvSpPr txBox="1">
                <a:spLocks noChangeArrowheads="1"/>
              </p:cNvSpPr>
              <p:nvPr/>
            </p:nvSpPr>
            <p:spPr bwMode="auto">
              <a:xfrm>
                <a:off x="3984" y="2640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FF0000"/>
                    </a:solidFill>
                  </a:rPr>
                  <a:t>0</a:t>
                </a:r>
              </a:p>
            </p:txBody>
          </p:sp>
        </p:grpSp>
        <p:sp>
          <p:nvSpPr>
            <p:cNvPr id="54298" name="AutoShape 35"/>
            <p:cNvSpPr>
              <a:spLocks/>
            </p:cNvSpPr>
            <p:nvPr/>
          </p:nvSpPr>
          <p:spPr bwMode="auto">
            <a:xfrm>
              <a:off x="4272" y="2448"/>
              <a:ext cx="192" cy="432"/>
            </a:xfrm>
            <a:prstGeom prst="rightBrace">
              <a:avLst>
                <a:gd name="adj1" fmla="val 1875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4299" name="Text Box 36"/>
            <p:cNvSpPr txBox="1">
              <a:spLocks noChangeArrowheads="1"/>
            </p:cNvSpPr>
            <p:nvPr/>
          </p:nvSpPr>
          <p:spPr bwMode="auto">
            <a:xfrm>
              <a:off x="4489" y="2496"/>
              <a:ext cx="1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6600"/>
                  </a:solidFill>
                </a:rPr>
                <a:t>contradiction</a:t>
              </a:r>
              <a:r>
                <a:rPr lang="en-US" sz="2400">
                  <a:solidFill>
                    <a:srgbClr val="000000"/>
                  </a:solidFill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250396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752600" y="2387600"/>
            <a:ext cx="5638800" cy="3022600"/>
            <a:chOff x="1008" y="1520"/>
            <a:chExt cx="3552" cy="1904"/>
          </a:xfrm>
        </p:grpSpPr>
        <p:sp>
          <p:nvSpPr>
            <p:cNvPr id="4100" name="Line 3"/>
            <p:cNvSpPr>
              <a:spLocks noChangeShapeType="1"/>
            </p:cNvSpPr>
            <p:nvPr/>
          </p:nvSpPr>
          <p:spPr bwMode="auto">
            <a:xfrm>
              <a:off x="1680" y="1568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01" name="Oval 4"/>
            <p:cNvSpPr>
              <a:spLocks noChangeArrowheads="1"/>
            </p:cNvSpPr>
            <p:nvPr/>
          </p:nvSpPr>
          <p:spPr bwMode="auto">
            <a:xfrm>
              <a:off x="1627" y="210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02" name="Oval 5"/>
            <p:cNvSpPr>
              <a:spLocks noChangeArrowheads="1"/>
            </p:cNvSpPr>
            <p:nvPr/>
          </p:nvSpPr>
          <p:spPr bwMode="auto">
            <a:xfrm>
              <a:off x="1632" y="15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03" name="Line 6"/>
            <p:cNvSpPr>
              <a:spLocks noChangeShapeType="1"/>
            </p:cNvSpPr>
            <p:nvPr/>
          </p:nvSpPr>
          <p:spPr bwMode="auto">
            <a:xfrm flipV="1">
              <a:off x="1008" y="1568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04" name="Line 7"/>
            <p:cNvSpPr>
              <a:spLocks noChangeShapeType="1"/>
            </p:cNvSpPr>
            <p:nvPr/>
          </p:nvSpPr>
          <p:spPr bwMode="auto">
            <a:xfrm>
              <a:off x="1680" y="2771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05" name="Oval 8"/>
            <p:cNvSpPr>
              <a:spLocks noChangeArrowheads="1"/>
            </p:cNvSpPr>
            <p:nvPr/>
          </p:nvSpPr>
          <p:spPr bwMode="auto">
            <a:xfrm>
              <a:off x="1627" y="331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06" name="Oval 9"/>
            <p:cNvSpPr>
              <a:spLocks noChangeArrowheads="1"/>
            </p:cNvSpPr>
            <p:nvPr/>
          </p:nvSpPr>
          <p:spPr bwMode="auto">
            <a:xfrm>
              <a:off x="1632" y="273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07" name="Line 10"/>
            <p:cNvSpPr>
              <a:spLocks noChangeShapeType="1"/>
            </p:cNvSpPr>
            <p:nvPr/>
          </p:nvSpPr>
          <p:spPr bwMode="auto">
            <a:xfrm flipV="1">
              <a:off x="1008" y="2783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08" name="Line 11"/>
            <p:cNvSpPr>
              <a:spLocks noChangeShapeType="1"/>
            </p:cNvSpPr>
            <p:nvPr/>
          </p:nvSpPr>
          <p:spPr bwMode="auto">
            <a:xfrm flipV="1">
              <a:off x="1008" y="2158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09" name="Line 12"/>
            <p:cNvSpPr>
              <a:spLocks noChangeShapeType="1"/>
            </p:cNvSpPr>
            <p:nvPr/>
          </p:nvSpPr>
          <p:spPr bwMode="auto">
            <a:xfrm flipV="1">
              <a:off x="1008" y="3368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10" name="Line 13"/>
            <p:cNvSpPr>
              <a:spLocks noChangeShapeType="1"/>
            </p:cNvSpPr>
            <p:nvPr/>
          </p:nvSpPr>
          <p:spPr bwMode="auto">
            <a:xfrm>
              <a:off x="3840" y="1571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11" name="Oval 14"/>
            <p:cNvSpPr>
              <a:spLocks noChangeArrowheads="1"/>
            </p:cNvSpPr>
            <p:nvPr/>
          </p:nvSpPr>
          <p:spPr bwMode="auto">
            <a:xfrm>
              <a:off x="3787" y="210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12" name="Oval 15"/>
            <p:cNvSpPr>
              <a:spLocks noChangeArrowheads="1"/>
            </p:cNvSpPr>
            <p:nvPr/>
          </p:nvSpPr>
          <p:spPr bwMode="auto">
            <a:xfrm>
              <a:off x="3792" y="152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13" name="Line 16"/>
            <p:cNvSpPr>
              <a:spLocks noChangeShapeType="1"/>
            </p:cNvSpPr>
            <p:nvPr/>
          </p:nvSpPr>
          <p:spPr bwMode="auto">
            <a:xfrm>
              <a:off x="3840" y="277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14" name="Oval 17"/>
            <p:cNvSpPr>
              <a:spLocks noChangeArrowheads="1"/>
            </p:cNvSpPr>
            <p:nvPr/>
          </p:nvSpPr>
          <p:spPr bwMode="auto">
            <a:xfrm>
              <a:off x="3787" y="33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15" name="Oval 18"/>
            <p:cNvSpPr>
              <a:spLocks noChangeArrowheads="1"/>
            </p:cNvSpPr>
            <p:nvPr/>
          </p:nvSpPr>
          <p:spPr bwMode="auto">
            <a:xfrm>
              <a:off x="3792" y="273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16" name="Line 19"/>
            <p:cNvSpPr>
              <a:spLocks noChangeShapeType="1"/>
            </p:cNvSpPr>
            <p:nvPr/>
          </p:nvSpPr>
          <p:spPr bwMode="auto">
            <a:xfrm>
              <a:off x="2592" y="1571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117" name="Oval 20"/>
            <p:cNvSpPr>
              <a:spLocks noChangeArrowheads="1"/>
            </p:cNvSpPr>
            <p:nvPr/>
          </p:nvSpPr>
          <p:spPr bwMode="auto">
            <a:xfrm>
              <a:off x="2544" y="152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18" name="Oval 21"/>
            <p:cNvSpPr>
              <a:spLocks noChangeArrowheads="1"/>
            </p:cNvSpPr>
            <p:nvPr/>
          </p:nvSpPr>
          <p:spPr bwMode="auto">
            <a:xfrm>
              <a:off x="2539" y="33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19" name="Oval 37"/>
            <p:cNvSpPr>
              <a:spLocks noChangeArrowheads="1"/>
            </p:cNvSpPr>
            <p:nvPr/>
          </p:nvSpPr>
          <p:spPr bwMode="auto">
            <a:xfrm>
              <a:off x="3024" y="273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20" name="Oval 38"/>
            <p:cNvSpPr>
              <a:spLocks noChangeArrowheads="1"/>
            </p:cNvSpPr>
            <p:nvPr/>
          </p:nvSpPr>
          <p:spPr bwMode="auto">
            <a:xfrm>
              <a:off x="3024" y="210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121" name="Line 39"/>
            <p:cNvSpPr>
              <a:spLocks noChangeShapeType="1"/>
            </p:cNvSpPr>
            <p:nvPr/>
          </p:nvSpPr>
          <p:spPr bwMode="auto">
            <a:xfrm>
              <a:off x="3079" y="2146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099" name="Text Box 48"/>
          <p:cNvSpPr txBox="1">
            <a:spLocks noChangeArrowheads="1"/>
          </p:cNvSpPr>
          <p:nvPr/>
        </p:nvSpPr>
        <p:spPr bwMode="auto">
          <a:xfrm>
            <a:off x="1828800" y="914400"/>
            <a:ext cx="5311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Batcher Sorting Network,</a:t>
            </a:r>
            <a:r>
              <a:rPr lang="en-US" i="1">
                <a:solidFill>
                  <a:srgbClr val="FF0000"/>
                </a:solidFill>
              </a:rPr>
              <a:t> n </a:t>
            </a:r>
            <a:r>
              <a:rPr lang="en-US">
                <a:solidFill>
                  <a:srgbClr val="FF0000"/>
                </a:solidFill>
              </a:rPr>
              <a:t>= 4</a:t>
            </a:r>
          </a:p>
        </p:txBody>
      </p:sp>
    </p:spTree>
    <p:extLst>
      <p:ext uri="{BB962C8B-B14F-4D97-AF65-F5344CB8AC3E}">
        <p14:creationId xmlns:p14="http://schemas.microsoft.com/office/powerpoint/2010/main" val="6420595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381000" y="1282700"/>
            <a:ext cx="8305800" cy="4962525"/>
            <a:chOff x="240" y="960"/>
            <a:chExt cx="5232" cy="3126"/>
          </a:xfrm>
        </p:grpSpPr>
        <p:sp>
          <p:nvSpPr>
            <p:cNvPr id="5128" name="Line 3"/>
            <p:cNvSpPr>
              <a:spLocks noChangeShapeType="1"/>
            </p:cNvSpPr>
            <p:nvPr/>
          </p:nvSpPr>
          <p:spPr bwMode="auto">
            <a:xfrm>
              <a:off x="533" y="1008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29" name="Oval 4"/>
            <p:cNvSpPr>
              <a:spLocks noChangeArrowheads="1"/>
            </p:cNvSpPr>
            <p:nvPr/>
          </p:nvSpPr>
          <p:spPr bwMode="auto">
            <a:xfrm>
              <a:off x="480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30" name="Oval 5"/>
            <p:cNvSpPr>
              <a:spLocks noChangeArrowheads="1"/>
            </p:cNvSpPr>
            <p:nvPr/>
          </p:nvSpPr>
          <p:spPr bwMode="auto">
            <a:xfrm>
              <a:off x="485" y="9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31" name="Line 6"/>
            <p:cNvSpPr>
              <a:spLocks noChangeShapeType="1"/>
            </p:cNvSpPr>
            <p:nvPr/>
          </p:nvSpPr>
          <p:spPr bwMode="auto">
            <a:xfrm flipV="1">
              <a:off x="288" y="1008"/>
              <a:ext cx="5184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2" name="Line 7"/>
            <p:cNvSpPr>
              <a:spLocks noChangeShapeType="1"/>
            </p:cNvSpPr>
            <p:nvPr/>
          </p:nvSpPr>
          <p:spPr bwMode="auto">
            <a:xfrm>
              <a:off x="533" y="1861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3" name="Oval 8"/>
            <p:cNvSpPr>
              <a:spLocks noChangeArrowheads="1"/>
            </p:cNvSpPr>
            <p:nvPr/>
          </p:nvSpPr>
          <p:spPr bwMode="auto">
            <a:xfrm>
              <a:off x="480" y="22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34" name="Oval 9"/>
            <p:cNvSpPr>
              <a:spLocks noChangeArrowheads="1"/>
            </p:cNvSpPr>
            <p:nvPr/>
          </p:nvSpPr>
          <p:spPr bwMode="auto">
            <a:xfrm>
              <a:off x="485" y="18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35" name="Line 10"/>
            <p:cNvSpPr>
              <a:spLocks noChangeShapeType="1"/>
            </p:cNvSpPr>
            <p:nvPr/>
          </p:nvSpPr>
          <p:spPr bwMode="auto">
            <a:xfrm flipV="1">
              <a:off x="288" y="1872"/>
              <a:ext cx="51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6" name="Line 11"/>
            <p:cNvSpPr>
              <a:spLocks noChangeShapeType="1"/>
            </p:cNvSpPr>
            <p:nvPr/>
          </p:nvSpPr>
          <p:spPr bwMode="auto">
            <a:xfrm flipV="1">
              <a:off x="288" y="1440"/>
              <a:ext cx="5184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7" name="Line 12"/>
            <p:cNvSpPr>
              <a:spLocks noChangeShapeType="1"/>
            </p:cNvSpPr>
            <p:nvPr/>
          </p:nvSpPr>
          <p:spPr bwMode="auto">
            <a:xfrm flipV="1">
              <a:off x="240" y="2304"/>
              <a:ext cx="52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8" name="Line 13"/>
            <p:cNvSpPr>
              <a:spLocks noChangeShapeType="1"/>
            </p:cNvSpPr>
            <p:nvPr/>
          </p:nvSpPr>
          <p:spPr bwMode="auto">
            <a:xfrm>
              <a:off x="1877" y="1011"/>
              <a:ext cx="0" cy="4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9" name="Oval 14"/>
            <p:cNvSpPr>
              <a:spLocks noChangeArrowheads="1"/>
            </p:cNvSpPr>
            <p:nvPr/>
          </p:nvSpPr>
          <p:spPr bwMode="auto">
            <a:xfrm>
              <a:off x="1824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0" name="Oval 15"/>
            <p:cNvSpPr>
              <a:spLocks noChangeArrowheads="1"/>
            </p:cNvSpPr>
            <p:nvPr/>
          </p:nvSpPr>
          <p:spPr bwMode="auto">
            <a:xfrm>
              <a:off x="1829" y="96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1" name="Line 16"/>
            <p:cNvSpPr>
              <a:spLocks noChangeShapeType="1"/>
            </p:cNvSpPr>
            <p:nvPr/>
          </p:nvSpPr>
          <p:spPr bwMode="auto">
            <a:xfrm>
              <a:off x="1877" y="1864"/>
              <a:ext cx="0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42" name="Oval 17"/>
            <p:cNvSpPr>
              <a:spLocks noChangeArrowheads="1"/>
            </p:cNvSpPr>
            <p:nvPr/>
          </p:nvSpPr>
          <p:spPr bwMode="auto">
            <a:xfrm>
              <a:off x="1824" y="22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3" name="Oval 18"/>
            <p:cNvSpPr>
              <a:spLocks noChangeArrowheads="1"/>
            </p:cNvSpPr>
            <p:nvPr/>
          </p:nvSpPr>
          <p:spPr bwMode="auto">
            <a:xfrm>
              <a:off x="1829" y="18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4" name="Line 19"/>
            <p:cNvSpPr>
              <a:spLocks noChangeShapeType="1"/>
            </p:cNvSpPr>
            <p:nvPr/>
          </p:nvSpPr>
          <p:spPr bwMode="auto">
            <a:xfrm>
              <a:off x="1061" y="1011"/>
              <a:ext cx="0" cy="12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45" name="Oval 20"/>
            <p:cNvSpPr>
              <a:spLocks noChangeArrowheads="1"/>
            </p:cNvSpPr>
            <p:nvPr/>
          </p:nvSpPr>
          <p:spPr bwMode="auto">
            <a:xfrm>
              <a:off x="1013" y="96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6" name="Oval 21"/>
            <p:cNvSpPr>
              <a:spLocks noChangeArrowheads="1"/>
            </p:cNvSpPr>
            <p:nvPr/>
          </p:nvSpPr>
          <p:spPr bwMode="auto">
            <a:xfrm>
              <a:off x="1008" y="22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7" name="Oval 22"/>
            <p:cNvSpPr>
              <a:spLocks noChangeArrowheads="1"/>
            </p:cNvSpPr>
            <p:nvPr/>
          </p:nvSpPr>
          <p:spPr bwMode="auto">
            <a:xfrm>
              <a:off x="1344" y="18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8" name="Oval 23"/>
            <p:cNvSpPr>
              <a:spLocks noChangeArrowheads="1"/>
            </p:cNvSpPr>
            <p:nvPr/>
          </p:nvSpPr>
          <p:spPr bwMode="auto">
            <a:xfrm>
              <a:off x="1344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49" name="Line 24"/>
            <p:cNvSpPr>
              <a:spLocks noChangeShapeType="1"/>
            </p:cNvSpPr>
            <p:nvPr/>
          </p:nvSpPr>
          <p:spPr bwMode="auto">
            <a:xfrm flipH="1">
              <a:off x="1392" y="144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50" name="Line 26"/>
            <p:cNvSpPr>
              <a:spLocks noChangeShapeType="1"/>
            </p:cNvSpPr>
            <p:nvPr/>
          </p:nvSpPr>
          <p:spPr bwMode="auto">
            <a:xfrm>
              <a:off x="533" y="273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51" name="Oval 27"/>
            <p:cNvSpPr>
              <a:spLocks noChangeArrowheads="1"/>
            </p:cNvSpPr>
            <p:nvPr/>
          </p:nvSpPr>
          <p:spPr bwMode="auto">
            <a:xfrm>
              <a:off x="480" y="311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52" name="Oval 28"/>
            <p:cNvSpPr>
              <a:spLocks noChangeArrowheads="1"/>
            </p:cNvSpPr>
            <p:nvPr/>
          </p:nvSpPr>
          <p:spPr bwMode="auto">
            <a:xfrm>
              <a:off x="485" y="268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>
              <a:off x="288" y="2734"/>
              <a:ext cx="5184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>
              <a:off x="533" y="3583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55" name="Oval 31"/>
            <p:cNvSpPr>
              <a:spLocks noChangeArrowheads="1"/>
            </p:cNvSpPr>
            <p:nvPr/>
          </p:nvSpPr>
          <p:spPr bwMode="auto">
            <a:xfrm>
              <a:off x="480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56" name="Oval 32"/>
            <p:cNvSpPr>
              <a:spLocks noChangeArrowheads="1"/>
            </p:cNvSpPr>
            <p:nvPr/>
          </p:nvSpPr>
          <p:spPr bwMode="auto">
            <a:xfrm>
              <a:off x="485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57" name="Line 33"/>
            <p:cNvSpPr>
              <a:spLocks noChangeShapeType="1"/>
            </p:cNvSpPr>
            <p:nvPr/>
          </p:nvSpPr>
          <p:spPr bwMode="auto">
            <a:xfrm>
              <a:off x="288" y="3594"/>
              <a:ext cx="5184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58" name="Line 34"/>
            <p:cNvSpPr>
              <a:spLocks noChangeShapeType="1"/>
            </p:cNvSpPr>
            <p:nvPr/>
          </p:nvSpPr>
          <p:spPr bwMode="auto">
            <a:xfrm>
              <a:off x="288" y="3166"/>
              <a:ext cx="5184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59" name="Line 35"/>
            <p:cNvSpPr>
              <a:spLocks noChangeShapeType="1"/>
            </p:cNvSpPr>
            <p:nvPr/>
          </p:nvSpPr>
          <p:spPr bwMode="auto">
            <a:xfrm>
              <a:off x="288" y="4026"/>
              <a:ext cx="5184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60" name="Line 36"/>
            <p:cNvSpPr>
              <a:spLocks noChangeShapeType="1"/>
            </p:cNvSpPr>
            <p:nvPr/>
          </p:nvSpPr>
          <p:spPr bwMode="auto">
            <a:xfrm>
              <a:off x="1877" y="2733"/>
              <a:ext cx="0" cy="4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61" name="Oval 37"/>
            <p:cNvSpPr>
              <a:spLocks noChangeArrowheads="1"/>
            </p:cNvSpPr>
            <p:nvPr/>
          </p:nvSpPr>
          <p:spPr bwMode="auto">
            <a:xfrm>
              <a:off x="1824" y="311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62" name="Oval 38"/>
            <p:cNvSpPr>
              <a:spLocks noChangeArrowheads="1"/>
            </p:cNvSpPr>
            <p:nvPr/>
          </p:nvSpPr>
          <p:spPr bwMode="auto">
            <a:xfrm>
              <a:off x="1829" y="268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63" name="Line 39"/>
            <p:cNvSpPr>
              <a:spLocks noChangeShapeType="1"/>
            </p:cNvSpPr>
            <p:nvPr/>
          </p:nvSpPr>
          <p:spPr bwMode="auto">
            <a:xfrm>
              <a:off x="1877" y="3586"/>
              <a:ext cx="0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64" name="Oval 40"/>
            <p:cNvSpPr>
              <a:spLocks noChangeArrowheads="1"/>
            </p:cNvSpPr>
            <p:nvPr/>
          </p:nvSpPr>
          <p:spPr bwMode="auto">
            <a:xfrm>
              <a:off x="1824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65" name="Oval 41"/>
            <p:cNvSpPr>
              <a:spLocks noChangeArrowheads="1"/>
            </p:cNvSpPr>
            <p:nvPr/>
          </p:nvSpPr>
          <p:spPr bwMode="auto">
            <a:xfrm>
              <a:off x="1829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66" name="Line 42"/>
            <p:cNvSpPr>
              <a:spLocks noChangeShapeType="1"/>
            </p:cNvSpPr>
            <p:nvPr/>
          </p:nvSpPr>
          <p:spPr bwMode="auto">
            <a:xfrm>
              <a:off x="1061" y="2733"/>
              <a:ext cx="0" cy="12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67" name="Oval 43"/>
            <p:cNvSpPr>
              <a:spLocks noChangeArrowheads="1"/>
            </p:cNvSpPr>
            <p:nvPr/>
          </p:nvSpPr>
          <p:spPr bwMode="auto">
            <a:xfrm>
              <a:off x="1013" y="268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68" name="Oval 44"/>
            <p:cNvSpPr>
              <a:spLocks noChangeArrowheads="1"/>
            </p:cNvSpPr>
            <p:nvPr/>
          </p:nvSpPr>
          <p:spPr bwMode="auto">
            <a:xfrm>
              <a:off x="1008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69" name="Oval 45"/>
            <p:cNvSpPr>
              <a:spLocks noChangeArrowheads="1"/>
            </p:cNvSpPr>
            <p:nvPr/>
          </p:nvSpPr>
          <p:spPr bwMode="auto">
            <a:xfrm>
              <a:off x="1344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0" name="Oval 46"/>
            <p:cNvSpPr>
              <a:spLocks noChangeArrowheads="1"/>
            </p:cNvSpPr>
            <p:nvPr/>
          </p:nvSpPr>
          <p:spPr bwMode="auto">
            <a:xfrm>
              <a:off x="1344" y="311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1" name="Line 47"/>
            <p:cNvSpPr>
              <a:spLocks noChangeShapeType="1"/>
            </p:cNvSpPr>
            <p:nvPr/>
          </p:nvSpPr>
          <p:spPr bwMode="auto">
            <a:xfrm flipH="1">
              <a:off x="1392" y="3162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72" name="Line 48"/>
            <p:cNvSpPr>
              <a:spLocks noChangeShapeType="1"/>
            </p:cNvSpPr>
            <p:nvPr/>
          </p:nvSpPr>
          <p:spPr bwMode="auto">
            <a:xfrm flipH="1">
              <a:off x="2640" y="1008"/>
              <a:ext cx="0" cy="3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73" name="Oval 49"/>
            <p:cNvSpPr>
              <a:spLocks noChangeArrowheads="1"/>
            </p:cNvSpPr>
            <p:nvPr/>
          </p:nvSpPr>
          <p:spPr bwMode="auto">
            <a:xfrm>
              <a:off x="2597" y="9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4" name="Oval 50"/>
            <p:cNvSpPr>
              <a:spLocks noChangeArrowheads="1"/>
            </p:cNvSpPr>
            <p:nvPr/>
          </p:nvSpPr>
          <p:spPr bwMode="auto">
            <a:xfrm>
              <a:off x="2592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5" name="Oval 52"/>
            <p:cNvSpPr>
              <a:spLocks noChangeArrowheads="1"/>
            </p:cNvSpPr>
            <p:nvPr/>
          </p:nvSpPr>
          <p:spPr bwMode="auto">
            <a:xfrm>
              <a:off x="2924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6" name="Oval 53"/>
            <p:cNvSpPr>
              <a:spLocks noChangeArrowheads="1"/>
            </p:cNvSpPr>
            <p:nvPr/>
          </p:nvSpPr>
          <p:spPr bwMode="auto">
            <a:xfrm>
              <a:off x="2924" y="355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7" name="Oval 55"/>
            <p:cNvSpPr>
              <a:spLocks noChangeArrowheads="1"/>
            </p:cNvSpPr>
            <p:nvPr/>
          </p:nvSpPr>
          <p:spPr bwMode="auto">
            <a:xfrm>
              <a:off x="3252" y="18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8" name="Oval 56"/>
            <p:cNvSpPr>
              <a:spLocks noChangeArrowheads="1"/>
            </p:cNvSpPr>
            <p:nvPr/>
          </p:nvSpPr>
          <p:spPr bwMode="auto">
            <a:xfrm>
              <a:off x="3252" y="31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79" name="Oval 58"/>
            <p:cNvSpPr>
              <a:spLocks noChangeArrowheads="1"/>
            </p:cNvSpPr>
            <p:nvPr/>
          </p:nvSpPr>
          <p:spPr bwMode="auto">
            <a:xfrm>
              <a:off x="3552" y="22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80" name="Oval 59"/>
            <p:cNvSpPr>
              <a:spLocks noChangeArrowheads="1"/>
            </p:cNvSpPr>
            <p:nvPr/>
          </p:nvSpPr>
          <p:spPr bwMode="auto">
            <a:xfrm>
              <a:off x="3552" y="268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81" name="Line 61"/>
            <p:cNvSpPr>
              <a:spLocks noChangeShapeType="1"/>
            </p:cNvSpPr>
            <p:nvPr/>
          </p:nvSpPr>
          <p:spPr bwMode="auto">
            <a:xfrm>
              <a:off x="3604" y="23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82" name="Line 62"/>
            <p:cNvSpPr>
              <a:spLocks noChangeShapeType="1"/>
            </p:cNvSpPr>
            <p:nvPr/>
          </p:nvSpPr>
          <p:spPr bwMode="auto">
            <a:xfrm>
              <a:off x="3304" y="1872"/>
              <a:ext cx="0" cy="1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83" name="Line 63"/>
            <p:cNvSpPr>
              <a:spLocks noChangeShapeType="1"/>
            </p:cNvSpPr>
            <p:nvPr/>
          </p:nvSpPr>
          <p:spPr bwMode="auto">
            <a:xfrm>
              <a:off x="2976" y="1440"/>
              <a:ext cx="0" cy="22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84" name="Oval 64"/>
            <p:cNvSpPr>
              <a:spLocks noChangeArrowheads="1"/>
            </p:cNvSpPr>
            <p:nvPr/>
          </p:nvSpPr>
          <p:spPr bwMode="auto">
            <a:xfrm>
              <a:off x="4076" y="9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85" name="Oval 65"/>
            <p:cNvSpPr>
              <a:spLocks noChangeArrowheads="1"/>
            </p:cNvSpPr>
            <p:nvPr/>
          </p:nvSpPr>
          <p:spPr bwMode="auto">
            <a:xfrm>
              <a:off x="4076" y="18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86" name="Line 66"/>
            <p:cNvSpPr>
              <a:spLocks noChangeShapeType="1"/>
            </p:cNvSpPr>
            <p:nvPr/>
          </p:nvSpPr>
          <p:spPr bwMode="auto">
            <a:xfrm>
              <a:off x="4128" y="1008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87" name="Oval 67"/>
            <p:cNvSpPr>
              <a:spLocks noChangeArrowheads="1"/>
            </p:cNvSpPr>
            <p:nvPr/>
          </p:nvSpPr>
          <p:spPr bwMode="auto">
            <a:xfrm>
              <a:off x="4368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88" name="Oval 68"/>
            <p:cNvSpPr>
              <a:spLocks noChangeArrowheads="1"/>
            </p:cNvSpPr>
            <p:nvPr/>
          </p:nvSpPr>
          <p:spPr bwMode="auto">
            <a:xfrm>
              <a:off x="4368" y="225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89" name="Line 69"/>
            <p:cNvSpPr>
              <a:spLocks noChangeShapeType="1"/>
            </p:cNvSpPr>
            <p:nvPr/>
          </p:nvSpPr>
          <p:spPr bwMode="auto">
            <a:xfrm>
              <a:off x="4420" y="1440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90" name="Oval 70"/>
            <p:cNvSpPr>
              <a:spLocks noChangeArrowheads="1"/>
            </p:cNvSpPr>
            <p:nvPr/>
          </p:nvSpPr>
          <p:spPr bwMode="auto">
            <a:xfrm>
              <a:off x="4080" y="268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91" name="Oval 71"/>
            <p:cNvSpPr>
              <a:spLocks noChangeArrowheads="1"/>
            </p:cNvSpPr>
            <p:nvPr/>
          </p:nvSpPr>
          <p:spPr bwMode="auto">
            <a:xfrm>
              <a:off x="4080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92" name="Line 72"/>
            <p:cNvSpPr>
              <a:spLocks noChangeShapeType="1"/>
            </p:cNvSpPr>
            <p:nvPr/>
          </p:nvSpPr>
          <p:spPr bwMode="auto">
            <a:xfrm>
              <a:off x="4132" y="2736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93" name="Oval 73"/>
            <p:cNvSpPr>
              <a:spLocks noChangeArrowheads="1"/>
            </p:cNvSpPr>
            <p:nvPr/>
          </p:nvSpPr>
          <p:spPr bwMode="auto">
            <a:xfrm>
              <a:off x="4372" y="31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94" name="Oval 74"/>
            <p:cNvSpPr>
              <a:spLocks noChangeArrowheads="1"/>
            </p:cNvSpPr>
            <p:nvPr/>
          </p:nvSpPr>
          <p:spPr bwMode="auto">
            <a:xfrm>
              <a:off x="4372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95" name="Line 75"/>
            <p:cNvSpPr>
              <a:spLocks noChangeShapeType="1"/>
            </p:cNvSpPr>
            <p:nvPr/>
          </p:nvSpPr>
          <p:spPr bwMode="auto">
            <a:xfrm>
              <a:off x="4424" y="3168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96" name="Line 76"/>
            <p:cNvSpPr>
              <a:spLocks noChangeShapeType="1"/>
            </p:cNvSpPr>
            <p:nvPr/>
          </p:nvSpPr>
          <p:spPr bwMode="auto">
            <a:xfrm>
              <a:off x="4936" y="101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97" name="Oval 77"/>
            <p:cNvSpPr>
              <a:spLocks noChangeArrowheads="1"/>
            </p:cNvSpPr>
            <p:nvPr/>
          </p:nvSpPr>
          <p:spPr bwMode="auto">
            <a:xfrm>
              <a:off x="4883" y="139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98" name="Oval 78"/>
            <p:cNvSpPr>
              <a:spLocks noChangeArrowheads="1"/>
            </p:cNvSpPr>
            <p:nvPr/>
          </p:nvSpPr>
          <p:spPr bwMode="auto">
            <a:xfrm>
              <a:off x="4888" y="96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199" name="Line 79"/>
            <p:cNvSpPr>
              <a:spLocks noChangeShapeType="1"/>
            </p:cNvSpPr>
            <p:nvPr/>
          </p:nvSpPr>
          <p:spPr bwMode="auto">
            <a:xfrm>
              <a:off x="4936" y="1867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00" name="Oval 80"/>
            <p:cNvSpPr>
              <a:spLocks noChangeArrowheads="1"/>
            </p:cNvSpPr>
            <p:nvPr/>
          </p:nvSpPr>
          <p:spPr bwMode="auto">
            <a:xfrm>
              <a:off x="4883" y="226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01" name="Oval 81"/>
            <p:cNvSpPr>
              <a:spLocks noChangeArrowheads="1"/>
            </p:cNvSpPr>
            <p:nvPr/>
          </p:nvSpPr>
          <p:spPr bwMode="auto">
            <a:xfrm>
              <a:off x="4888" y="183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02" name="Line 82"/>
            <p:cNvSpPr>
              <a:spLocks noChangeShapeType="1"/>
            </p:cNvSpPr>
            <p:nvPr/>
          </p:nvSpPr>
          <p:spPr bwMode="auto">
            <a:xfrm>
              <a:off x="4936" y="273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03" name="Oval 83"/>
            <p:cNvSpPr>
              <a:spLocks noChangeArrowheads="1"/>
            </p:cNvSpPr>
            <p:nvPr/>
          </p:nvSpPr>
          <p:spPr bwMode="auto">
            <a:xfrm>
              <a:off x="4883" y="31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04" name="Oval 84"/>
            <p:cNvSpPr>
              <a:spLocks noChangeArrowheads="1"/>
            </p:cNvSpPr>
            <p:nvPr/>
          </p:nvSpPr>
          <p:spPr bwMode="auto">
            <a:xfrm>
              <a:off x="4888" y="268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05" name="Line 85"/>
            <p:cNvSpPr>
              <a:spLocks noChangeShapeType="1"/>
            </p:cNvSpPr>
            <p:nvPr/>
          </p:nvSpPr>
          <p:spPr bwMode="auto">
            <a:xfrm>
              <a:off x="4936" y="3589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206" name="Oval 86"/>
            <p:cNvSpPr>
              <a:spLocks noChangeArrowheads="1"/>
            </p:cNvSpPr>
            <p:nvPr/>
          </p:nvSpPr>
          <p:spPr bwMode="auto">
            <a:xfrm>
              <a:off x="4883" y="398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5207" name="Oval 87"/>
            <p:cNvSpPr>
              <a:spLocks noChangeArrowheads="1"/>
            </p:cNvSpPr>
            <p:nvPr/>
          </p:nvSpPr>
          <p:spPr bwMode="auto">
            <a:xfrm>
              <a:off x="4888" y="355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86104" name="Oval 88"/>
          <p:cNvSpPr>
            <a:spLocks noChangeArrowheads="1"/>
          </p:cNvSpPr>
          <p:nvPr/>
        </p:nvSpPr>
        <p:spPr bwMode="auto">
          <a:xfrm>
            <a:off x="152400" y="901700"/>
            <a:ext cx="3505200" cy="2971800"/>
          </a:xfrm>
          <a:prstGeom prst="ellips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6105" name="Oval 89"/>
          <p:cNvSpPr>
            <a:spLocks noChangeArrowheads="1"/>
          </p:cNvSpPr>
          <p:nvPr/>
        </p:nvSpPr>
        <p:spPr bwMode="auto">
          <a:xfrm>
            <a:off x="152400" y="3644900"/>
            <a:ext cx="3505200" cy="2971800"/>
          </a:xfrm>
          <a:prstGeom prst="ellips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6106" name="Text Box 90"/>
          <p:cNvSpPr txBox="1">
            <a:spLocks noChangeArrowheads="1"/>
          </p:cNvSpPr>
          <p:nvPr/>
        </p:nvSpPr>
        <p:spPr bwMode="auto">
          <a:xfrm>
            <a:off x="152400" y="657225"/>
            <a:ext cx="708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n </a:t>
            </a:r>
            <a:r>
              <a:rPr lang="en-US" sz="2000">
                <a:solidFill>
                  <a:srgbClr val="006600"/>
                </a:solidFill>
              </a:rPr>
              <a:t>= 4</a:t>
            </a:r>
          </a:p>
        </p:txBody>
      </p:sp>
      <p:sp>
        <p:nvSpPr>
          <p:cNvPr id="86107" name="Text Box 91"/>
          <p:cNvSpPr txBox="1">
            <a:spLocks noChangeArrowheads="1"/>
          </p:cNvSpPr>
          <p:nvPr/>
        </p:nvSpPr>
        <p:spPr bwMode="auto">
          <a:xfrm>
            <a:off x="228600" y="6448425"/>
            <a:ext cx="708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n </a:t>
            </a:r>
            <a:r>
              <a:rPr lang="en-US" sz="2000">
                <a:solidFill>
                  <a:srgbClr val="006600"/>
                </a:solidFill>
              </a:rPr>
              <a:t>= 4</a:t>
            </a:r>
          </a:p>
        </p:txBody>
      </p:sp>
      <p:sp>
        <p:nvSpPr>
          <p:cNvPr id="5127" name="Text Box 98"/>
          <p:cNvSpPr txBox="1">
            <a:spLocks noChangeArrowheads="1"/>
          </p:cNvSpPr>
          <p:nvPr/>
        </p:nvSpPr>
        <p:spPr bwMode="auto">
          <a:xfrm>
            <a:off x="1828800" y="182563"/>
            <a:ext cx="5311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Batcher Sorting Network,</a:t>
            </a:r>
            <a:r>
              <a:rPr lang="en-US" i="1">
                <a:solidFill>
                  <a:srgbClr val="FF0000"/>
                </a:solidFill>
              </a:rPr>
              <a:t> n </a:t>
            </a:r>
            <a:r>
              <a:rPr lang="en-US">
                <a:solidFill>
                  <a:srgbClr val="FF0000"/>
                </a:solidFill>
              </a:rPr>
              <a:t>= 8</a:t>
            </a:r>
          </a:p>
        </p:txBody>
      </p:sp>
    </p:spTree>
    <p:extLst>
      <p:ext uri="{BB962C8B-B14F-4D97-AF65-F5344CB8AC3E}">
        <p14:creationId xmlns:p14="http://schemas.microsoft.com/office/powerpoint/2010/main" val="375829511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6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6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6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6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6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04" grpId="0" animBg="1"/>
      <p:bldP spid="86105" grpId="0" animBg="1"/>
      <p:bldP spid="86106" grpId="0" autoUpdateAnimBg="0"/>
      <p:bldP spid="86107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Lemma 1</a:t>
            </a:r>
          </a:p>
        </p:txBody>
      </p:sp>
      <p:sp>
        <p:nvSpPr>
          <p:cNvPr id="6147" name="Text Box 26"/>
          <p:cNvSpPr txBox="1">
            <a:spLocks noChangeArrowheads="1"/>
          </p:cNvSpPr>
          <p:nvPr/>
        </p:nvSpPr>
        <p:spPr bwMode="auto">
          <a:xfrm>
            <a:off x="609600" y="2133600"/>
            <a:ext cx="7459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Any subsequence of a sorted sequence is a sorted sequence.</a:t>
            </a:r>
          </a:p>
        </p:txBody>
      </p:sp>
      <p:sp>
        <p:nvSpPr>
          <p:cNvPr id="85027" name="Text Box 35"/>
          <p:cNvSpPr txBox="1">
            <a:spLocks noChangeArrowheads="1"/>
          </p:cNvSpPr>
          <p:nvPr/>
        </p:nvSpPr>
        <p:spPr bwMode="auto">
          <a:xfrm>
            <a:off x="3200400" y="3276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5028" name="Text Box 36"/>
          <p:cNvSpPr txBox="1">
            <a:spLocks noChangeArrowheads="1"/>
          </p:cNvSpPr>
          <p:nvPr/>
        </p:nvSpPr>
        <p:spPr bwMode="auto">
          <a:xfrm>
            <a:off x="3200400" y="3657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5029" name="Text Box 37"/>
          <p:cNvSpPr txBox="1">
            <a:spLocks noChangeArrowheads="1"/>
          </p:cNvSpPr>
          <p:nvPr/>
        </p:nvSpPr>
        <p:spPr bwMode="auto">
          <a:xfrm>
            <a:off x="3200400" y="4038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5030" name="Text Box 38"/>
          <p:cNvSpPr txBox="1">
            <a:spLocks noChangeArrowheads="1"/>
          </p:cNvSpPr>
          <p:nvPr/>
        </p:nvSpPr>
        <p:spPr bwMode="auto">
          <a:xfrm>
            <a:off x="3200400" y="4419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5031" name="Text Box 39"/>
          <p:cNvSpPr txBox="1">
            <a:spLocks noChangeArrowheads="1"/>
          </p:cNvSpPr>
          <p:nvPr/>
        </p:nvSpPr>
        <p:spPr bwMode="auto">
          <a:xfrm>
            <a:off x="3200400" y="4800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5032" name="Text Box 40"/>
          <p:cNvSpPr txBox="1">
            <a:spLocks noChangeArrowheads="1"/>
          </p:cNvSpPr>
          <p:nvPr/>
        </p:nvSpPr>
        <p:spPr bwMode="auto">
          <a:xfrm>
            <a:off x="3200400" y="5181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5033" name="Text Box 41"/>
          <p:cNvSpPr txBox="1">
            <a:spLocks noChangeArrowheads="1"/>
          </p:cNvSpPr>
          <p:nvPr/>
        </p:nvSpPr>
        <p:spPr bwMode="auto">
          <a:xfrm>
            <a:off x="3200400" y="5562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5034" name="Text Box 42"/>
          <p:cNvSpPr txBox="1">
            <a:spLocks noChangeArrowheads="1"/>
          </p:cNvSpPr>
          <p:nvPr/>
        </p:nvSpPr>
        <p:spPr bwMode="auto">
          <a:xfrm>
            <a:off x="3200400" y="59436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5035" name="Text Box 43"/>
          <p:cNvSpPr txBox="1">
            <a:spLocks noChangeArrowheads="1"/>
          </p:cNvSpPr>
          <p:nvPr/>
        </p:nvSpPr>
        <p:spPr bwMode="auto">
          <a:xfrm>
            <a:off x="5195888" y="3276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5036" name="Text Box 44"/>
          <p:cNvSpPr txBox="1">
            <a:spLocks noChangeArrowheads="1"/>
          </p:cNvSpPr>
          <p:nvPr/>
        </p:nvSpPr>
        <p:spPr bwMode="auto">
          <a:xfrm>
            <a:off x="5195888" y="3657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5037" name="Text Box 45"/>
          <p:cNvSpPr txBox="1">
            <a:spLocks noChangeArrowheads="1"/>
          </p:cNvSpPr>
          <p:nvPr/>
        </p:nvSpPr>
        <p:spPr bwMode="auto">
          <a:xfrm>
            <a:off x="5195888" y="4038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5038" name="Text Box 46"/>
          <p:cNvSpPr txBox="1">
            <a:spLocks noChangeArrowheads="1"/>
          </p:cNvSpPr>
          <p:nvPr/>
        </p:nvSpPr>
        <p:spPr bwMode="auto">
          <a:xfrm>
            <a:off x="5195888" y="4419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5039" name="Text Box 47"/>
          <p:cNvSpPr txBox="1">
            <a:spLocks noChangeArrowheads="1"/>
          </p:cNvSpPr>
          <p:nvPr/>
        </p:nvSpPr>
        <p:spPr bwMode="auto">
          <a:xfrm>
            <a:off x="5195888" y="48006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grpSp>
        <p:nvGrpSpPr>
          <p:cNvPr id="2" name="Group 66"/>
          <p:cNvGrpSpPr>
            <a:grpSpLocks/>
          </p:cNvGrpSpPr>
          <p:nvPr/>
        </p:nvGrpSpPr>
        <p:grpSpPr bwMode="auto">
          <a:xfrm>
            <a:off x="3581400" y="3505200"/>
            <a:ext cx="1600200" cy="2667000"/>
            <a:chOff x="2256" y="2016"/>
            <a:chExt cx="1008" cy="1680"/>
          </a:xfrm>
        </p:grpSpPr>
        <p:sp>
          <p:nvSpPr>
            <p:cNvPr id="6172" name="Line 27"/>
            <p:cNvSpPr>
              <a:spLocks noChangeShapeType="1"/>
            </p:cNvSpPr>
            <p:nvPr/>
          </p:nvSpPr>
          <p:spPr bwMode="auto">
            <a:xfrm>
              <a:off x="2256" y="2016"/>
              <a:ext cx="100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6173" name="Group 62"/>
            <p:cNvGrpSpPr>
              <a:grpSpLocks/>
            </p:cNvGrpSpPr>
            <p:nvPr/>
          </p:nvGrpSpPr>
          <p:grpSpPr bwMode="auto">
            <a:xfrm>
              <a:off x="2256" y="2256"/>
              <a:ext cx="1008" cy="240"/>
              <a:chOff x="2256" y="2256"/>
              <a:chExt cx="1008" cy="240"/>
            </a:xfrm>
          </p:grpSpPr>
          <p:sp>
            <p:nvSpPr>
              <p:cNvPr id="6186" name="Line 29"/>
              <p:cNvSpPr>
                <a:spLocks noChangeShapeType="1"/>
              </p:cNvSpPr>
              <p:nvPr/>
            </p:nvSpPr>
            <p:spPr bwMode="auto">
              <a:xfrm>
                <a:off x="2256" y="249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7" name="Line 51"/>
              <p:cNvSpPr>
                <a:spLocks noChangeShapeType="1"/>
              </p:cNvSpPr>
              <p:nvPr/>
            </p:nvSpPr>
            <p:spPr bwMode="auto">
              <a:xfrm flipV="1">
                <a:off x="2448" y="2256"/>
                <a:ext cx="624" cy="24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8" name="Line 52"/>
              <p:cNvSpPr>
                <a:spLocks noChangeShapeType="1"/>
              </p:cNvSpPr>
              <p:nvPr/>
            </p:nvSpPr>
            <p:spPr bwMode="auto">
              <a:xfrm>
                <a:off x="3072" y="225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74" name="Group 63"/>
            <p:cNvGrpSpPr>
              <a:grpSpLocks/>
            </p:cNvGrpSpPr>
            <p:nvPr/>
          </p:nvGrpSpPr>
          <p:grpSpPr bwMode="auto">
            <a:xfrm>
              <a:off x="2256" y="2496"/>
              <a:ext cx="1008" cy="480"/>
              <a:chOff x="2256" y="2496"/>
              <a:chExt cx="1008" cy="480"/>
            </a:xfrm>
          </p:grpSpPr>
          <p:sp>
            <p:nvSpPr>
              <p:cNvPr id="6183" name="Line 31"/>
              <p:cNvSpPr>
                <a:spLocks noChangeShapeType="1"/>
              </p:cNvSpPr>
              <p:nvPr/>
            </p:nvSpPr>
            <p:spPr bwMode="auto">
              <a:xfrm>
                <a:off x="2256" y="297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4" name="Line 53"/>
              <p:cNvSpPr>
                <a:spLocks noChangeShapeType="1"/>
              </p:cNvSpPr>
              <p:nvPr/>
            </p:nvSpPr>
            <p:spPr bwMode="auto">
              <a:xfrm>
                <a:off x="3072" y="249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5" name="Line 59"/>
              <p:cNvSpPr>
                <a:spLocks noChangeShapeType="1"/>
              </p:cNvSpPr>
              <p:nvPr/>
            </p:nvSpPr>
            <p:spPr bwMode="auto">
              <a:xfrm flipV="1">
                <a:off x="2448" y="2496"/>
                <a:ext cx="624" cy="48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75" name="Group 65"/>
            <p:cNvGrpSpPr>
              <a:grpSpLocks/>
            </p:cNvGrpSpPr>
            <p:nvPr/>
          </p:nvGrpSpPr>
          <p:grpSpPr bwMode="auto">
            <a:xfrm>
              <a:off x="2256" y="2976"/>
              <a:ext cx="1008" cy="720"/>
              <a:chOff x="2256" y="2976"/>
              <a:chExt cx="1008" cy="720"/>
            </a:xfrm>
          </p:grpSpPr>
          <p:sp>
            <p:nvSpPr>
              <p:cNvPr id="6180" name="Line 34"/>
              <p:cNvSpPr>
                <a:spLocks noChangeShapeType="1"/>
              </p:cNvSpPr>
              <p:nvPr/>
            </p:nvSpPr>
            <p:spPr bwMode="auto">
              <a:xfrm>
                <a:off x="2256" y="369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1" name="Line 55"/>
              <p:cNvSpPr>
                <a:spLocks noChangeShapeType="1"/>
              </p:cNvSpPr>
              <p:nvPr/>
            </p:nvSpPr>
            <p:spPr bwMode="auto">
              <a:xfrm>
                <a:off x="3072" y="297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82" name="Line 60"/>
              <p:cNvSpPr>
                <a:spLocks noChangeShapeType="1"/>
              </p:cNvSpPr>
              <p:nvPr/>
            </p:nvSpPr>
            <p:spPr bwMode="auto">
              <a:xfrm flipV="1">
                <a:off x="2448" y="2976"/>
                <a:ext cx="624" cy="72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176" name="Group 64"/>
            <p:cNvGrpSpPr>
              <a:grpSpLocks/>
            </p:cNvGrpSpPr>
            <p:nvPr/>
          </p:nvGrpSpPr>
          <p:grpSpPr bwMode="auto">
            <a:xfrm>
              <a:off x="2256" y="2736"/>
              <a:ext cx="1008" cy="480"/>
              <a:chOff x="2256" y="2736"/>
              <a:chExt cx="1008" cy="480"/>
            </a:xfrm>
          </p:grpSpPr>
          <p:sp>
            <p:nvSpPr>
              <p:cNvPr id="6177" name="Line 32"/>
              <p:cNvSpPr>
                <a:spLocks noChangeShapeType="1"/>
              </p:cNvSpPr>
              <p:nvPr/>
            </p:nvSpPr>
            <p:spPr bwMode="auto">
              <a:xfrm>
                <a:off x="2256" y="321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78" name="Line 54"/>
              <p:cNvSpPr>
                <a:spLocks noChangeShapeType="1"/>
              </p:cNvSpPr>
              <p:nvPr/>
            </p:nvSpPr>
            <p:spPr bwMode="auto">
              <a:xfrm>
                <a:off x="3072" y="2736"/>
                <a:ext cx="192" cy="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6179" name="Line 61"/>
              <p:cNvSpPr>
                <a:spLocks noChangeShapeType="1"/>
              </p:cNvSpPr>
              <p:nvPr/>
            </p:nvSpPr>
            <p:spPr bwMode="auto">
              <a:xfrm flipV="1">
                <a:off x="2448" y="2736"/>
                <a:ext cx="624" cy="480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5562600" y="3352800"/>
            <a:ext cx="1385888" cy="1828800"/>
            <a:chOff x="3504" y="2112"/>
            <a:chExt cx="873" cy="1152"/>
          </a:xfrm>
        </p:grpSpPr>
        <p:sp>
          <p:nvSpPr>
            <p:cNvPr id="6170" name="AutoShape 68"/>
            <p:cNvSpPr>
              <a:spLocks/>
            </p:cNvSpPr>
            <p:nvPr/>
          </p:nvSpPr>
          <p:spPr bwMode="auto">
            <a:xfrm>
              <a:off x="3504" y="2112"/>
              <a:ext cx="240" cy="1152"/>
            </a:xfrm>
            <a:prstGeom prst="rightBrace">
              <a:avLst>
                <a:gd name="adj1" fmla="val 40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6171" name="Text Box 69"/>
            <p:cNvSpPr txBox="1">
              <a:spLocks noChangeArrowheads="1"/>
            </p:cNvSpPr>
            <p:nvPr/>
          </p:nvSpPr>
          <p:spPr bwMode="auto">
            <a:xfrm>
              <a:off x="3792" y="2496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1752600" y="3352800"/>
            <a:ext cx="1447800" cy="2971800"/>
            <a:chOff x="1104" y="2112"/>
            <a:chExt cx="912" cy="1872"/>
          </a:xfrm>
        </p:grpSpPr>
        <p:sp>
          <p:nvSpPr>
            <p:cNvPr id="6168" name="AutoShape 70"/>
            <p:cNvSpPr>
              <a:spLocks/>
            </p:cNvSpPr>
            <p:nvPr/>
          </p:nvSpPr>
          <p:spPr bwMode="auto">
            <a:xfrm flipH="1">
              <a:off x="1728" y="2112"/>
              <a:ext cx="288" cy="1872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6169" name="Text Box 71"/>
            <p:cNvSpPr txBox="1">
              <a:spLocks noChangeArrowheads="1"/>
            </p:cNvSpPr>
            <p:nvPr/>
          </p:nvSpPr>
          <p:spPr bwMode="auto">
            <a:xfrm flipH="1">
              <a:off x="1104" y="2880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sp>
        <p:nvSpPr>
          <p:cNvPr id="85065" name="Rectangle 73"/>
          <p:cNvSpPr>
            <a:spLocks noChangeArrowheads="1"/>
          </p:cNvSpPr>
          <p:nvPr/>
        </p:nvSpPr>
        <p:spPr bwMode="auto">
          <a:xfrm>
            <a:off x="533400" y="1828800"/>
            <a:ext cx="79248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5066" name="Rectangle 74"/>
          <p:cNvSpPr>
            <a:spLocks noChangeArrowheads="1"/>
          </p:cNvSpPr>
          <p:nvPr/>
        </p:nvSpPr>
        <p:spPr bwMode="auto">
          <a:xfrm>
            <a:off x="609600" y="2819400"/>
            <a:ext cx="7772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5067" name="Rectangle 75"/>
          <p:cNvSpPr>
            <a:spLocks noChangeArrowheads="1"/>
          </p:cNvSpPr>
          <p:nvPr/>
        </p:nvSpPr>
        <p:spPr bwMode="auto">
          <a:xfrm>
            <a:off x="533400" y="1828800"/>
            <a:ext cx="76200" cy="1066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5068" name="Rectangle 76"/>
          <p:cNvSpPr>
            <a:spLocks noChangeArrowheads="1"/>
          </p:cNvSpPr>
          <p:nvPr/>
        </p:nvSpPr>
        <p:spPr bwMode="auto">
          <a:xfrm>
            <a:off x="8382000" y="1828800"/>
            <a:ext cx="76200" cy="10668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42945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5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5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5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5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5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5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5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5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5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5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5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5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5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5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5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5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5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5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5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5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5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5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5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7" grpId="0" autoUpdateAnimBg="0"/>
      <p:bldP spid="85028" grpId="0" autoUpdateAnimBg="0"/>
      <p:bldP spid="85029" grpId="0" autoUpdateAnimBg="0"/>
      <p:bldP spid="85030" grpId="0" autoUpdateAnimBg="0"/>
      <p:bldP spid="85031" grpId="0" autoUpdateAnimBg="0"/>
      <p:bldP spid="85032" grpId="0" autoUpdateAnimBg="0"/>
      <p:bldP spid="85033" grpId="0" autoUpdateAnimBg="0"/>
      <p:bldP spid="85034" grpId="0" autoUpdateAnimBg="0"/>
      <p:bldP spid="85035" grpId="0" autoUpdateAnimBg="0"/>
      <p:bldP spid="85036" grpId="0" autoUpdateAnimBg="0"/>
      <p:bldP spid="85037" grpId="0" autoUpdateAnimBg="0"/>
      <p:bldP spid="85038" grpId="0" autoUpdateAnimBg="0"/>
      <p:bldP spid="85039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Lemma 2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8001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For a sorted sequence, the number of </a:t>
            </a:r>
            <a:r>
              <a:rPr lang="en-US" sz="2400">
                <a:solidFill>
                  <a:srgbClr val="006600"/>
                </a:solidFill>
              </a:rPr>
              <a:t>0’s</a:t>
            </a:r>
            <a:r>
              <a:rPr lang="en-US" sz="2400">
                <a:solidFill>
                  <a:srgbClr val="000000"/>
                </a:solidFill>
              </a:rPr>
              <a:t> in the </a:t>
            </a:r>
            <a:r>
              <a:rPr lang="en-US" sz="2400">
                <a:solidFill>
                  <a:srgbClr val="FF0000"/>
                </a:solidFill>
              </a:rPr>
              <a:t>even subsequence</a:t>
            </a:r>
            <a:r>
              <a:rPr lang="en-US" sz="2400">
                <a:solidFill>
                  <a:srgbClr val="000000"/>
                </a:solidFill>
              </a:rPr>
              <a:t> is either equal to, or one greater than, the number of </a:t>
            </a:r>
            <a:r>
              <a:rPr lang="en-US" sz="2400">
                <a:solidFill>
                  <a:srgbClr val="006600"/>
                </a:solidFill>
              </a:rPr>
              <a:t>0’s</a:t>
            </a:r>
            <a:r>
              <a:rPr lang="en-US" sz="2400">
                <a:solidFill>
                  <a:srgbClr val="000000"/>
                </a:solidFill>
              </a:rPr>
              <a:t> in the </a:t>
            </a:r>
            <a:r>
              <a:rPr lang="en-US" sz="2400">
                <a:solidFill>
                  <a:srgbClr val="FF0000"/>
                </a:solidFill>
              </a:rPr>
              <a:t>odd subsequence</a:t>
            </a:r>
            <a:r>
              <a:rPr lang="en-US" sz="24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88112" name="Rectangle 48"/>
          <p:cNvSpPr>
            <a:spLocks noChangeArrowheads="1"/>
          </p:cNvSpPr>
          <p:nvPr/>
        </p:nvSpPr>
        <p:spPr bwMode="auto">
          <a:xfrm>
            <a:off x="685800" y="1295400"/>
            <a:ext cx="80010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8113" name="Rectangle 49"/>
          <p:cNvSpPr>
            <a:spLocks noChangeArrowheads="1"/>
          </p:cNvSpPr>
          <p:nvPr/>
        </p:nvSpPr>
        <p:spPr bwMode="auto">
          <a:xfrm>
            <a:off x="609600" y="2743200"/>
            <a:ext cx="80010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auto">
          <a:xfrm>
            <a:off x="609600" y="1295400"/>
            <a:ext cx="76200" cy="1524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8115" name="Rectangle 51"/>
          <p:cNvSpPr>
            <a:spLocks noChangeArrowheads="1"/>
          </p:cNvSpPr>
          <p:nvPr/>
        </p:nvSpPr>
        <p:spPr bwMode="auto">
          <a:xfrm>
            <a:off x="8610600" y="1295400"/>
            <a:ext cx="76200" cy="1524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8116" name="Text Box 52"/>
          <p:cNvSpPr txBox="1">
            <a:spLocks noChangeArrowheads="1"/>
          </p:cNvSpPr>
          <p:nvPr/>
        </p:nvSpPr>
        <p:spPr bwMode="auto">
          <a:xfrm>
            <a:off x="3200400" y="3124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17" name="Text Box 53"/>
          <p:cNvSpPr txBox="1">
            <a:spLocks noChangeArrowheads="1"/>
          </p:cNvSpPr>
          <p:nvPr/>
        </p:nvSpPr>
        <p:spPr bwMode="auto">
          <a:xfrm>
            <a:off x="3200400" y="3505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18" name="Text Box 54"/>
          <p:cNvSpPr txBox="1">
            <a:spLocks noChangeArrowheads="1"/>
          </p:cNvSpPr>
          <p:nvPr/>
        </p:nvSpPr>
        <p:spPr bwMode="auto">
          <a:xfrm>
            <a:off x="3200400" y="3886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19" name="Text Box 55"/>
          <p:cNvSpPr txBox="1">
            <a:spLocks noChangeArrowheads="1"/>
          </p:cNvSpPr>
          <p:nvPr/>
        </p:nvSpPr>
        <p:spPr bwMode="auto">
          <a:xfrm>
            <a:off x="3200400" y="4267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20" name="Text Box 56"/>
          <p:cNvSpPr txBox="1">
            <a:spLocks noChangeArrowheads="1"/>
          </p:cNvSpPr>
          <p:nvPr/>
        </p:nvSpPr>
        <p:spPr bwMode="auto">
          <a:xfrm>
            <a:off x="3200400" y="4648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21" name="Text Box 57"/>
          <p:cNvSpPr txBox="1">
            <a:spLocks noChangeArrowheads="1"/>
          </p:cNvSpPr>
          <p:nvPr/>
        </p:nvSpPr>
        <p:spPr bwMode="auto">
          <a:xfrm>
            <a:off x="3200400" y="5029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8122" name="Text Box 58"/>
          <p:cNvSpPr txBox="1">
            <a:spLocks noChangeArrowheads="1"/>
          </p:cNvSpPr>
          <p:nvPr/>
        </p:nvSpPr>
        <p:spPr bwMode="auto">
          <a:xfrm>
            <a:off x="3200400" y="5410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8123" name="Text Box 59"/>
          <p:cNvSpPr txBox="1">
            <a:spLocks noChangeArrowheads="1"/>
          </p:cNvSpPr>
          <p:nvPr/>
        </p:nvSpPr>
        <p:spPr bwMode="auto">
          <a:xfrm>
            <a:off x="3200400" y="5791200"/>
            <a:ext cx="366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8124" name="Text Box 60"/>
          <p:cNvSpPr txBox="1">
            <a:spLocks noChangeArrowheads="1"/>
          </p:cNvSpPr>
          <p:nvPr/>
        </p:nvSpPr>
        <p:spPr bwMode="auto">
          <a:xfrm>
            <a:off x="4814888" y="3124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25" name="Text Box 61"/>
          <p:cNvSpPr txBox="1">
            <a:spLocks noChangeArrowheads="1"/>
          </p:cNvSpPr>
          <p:nvPr/>
        </p:nvSpPr>
        <p:spPr bwMode="auto">
          <a:xfrm>
            <a:off x="4814888" y="3886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26" name="Text Box 62"/>
          <p:cNvSpPr txBox="1">
            <a:spLocks noChangeArrowheads="1"/>
          </p:cNvSpPr>
          <p:nvPr/>
        </p:nvSpPr>
        <p:spPr bwMode="auto">
          <a:xfrm>
            <a:off x="4814888" y="4648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3581400" y="3352800"/>
            <a:ext cx="1219200" cy="2286000"/>
            <a:chOff x="1872" y="2352"/>
            <a:chExt cx="768" cy="1440"/>
          </a:xfrm>
        </p:grpSpPr>
        <p:sp>
          <p:nvSpPr>
            <p:cNvPr id="7203" name="Line 64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4" name="Line 65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5" name="Line 66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6" name="Line 67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8132" name="Text Box 68"/>
          <p:cNvSpPr txBox="1">
            <a:spLocks noChangeArrowheads="1"/>
          </p:cNvSpPr>
          <p:nvPr/>
        </p:nvSpPr>
        <p:spPr bwMode="auto">
          <a:xfrm>
            <a:off x="4814888" y="5410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88134" name="Text Box 70"/>
          <p:cNvSpPr txBox="1">
            <a:spLocks noChangeArrowheads="1"/>
          </p:cNvSpPr>
          <p:nvPr/>
        </p:nvSpPr>
        <p:spPr bwMode="auto">
          <a:xfrm>
            <a:off x="6186488" y="3505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35" name="Text Box 71"/>
          <p:cNvSpPr txBox="1">
            <a:spLocks noChangeArrowheads="1"/>
          </p:cNvSpPr>
          <p:nvPr/>
        </p:nvSpPr>
        <p:spPr bwMode="auto">
          <a:xfrm>
            <a:off x="6186488" y="4267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88136" name="Text Box 72"/>
          <p:cNvSpPr txBox="1">
            <a:spLocks noChangeArrowheads="1"/>
          </p:cNvSpPr>
          <p:nvPr/>
        </p:nvSpPr>
        <p:spPr bwMode="auto">
          <a:xfrm>
            <a:off x="6186488" y="5029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grpSp>
        <p:nvGrpSpPr>
          <p:cNvPr id="3" name="Group 73"/>
          <p:cNvGrpSpPr>
            <a:grpSpLocks/>
          </p:cNvGrpSpPr>
          <p:nvPr/>
        </p:nvGrpSpPr>
        <p:grpSpPr bwMode="auto">
          <a:xfrm>
            <a:off x="4953000" y="3733800"/>
            <a:ext cx="1219200" cy="2286000"/>
            <a:chOff x="2736" y="2592"/>
            <a:chExt cx="768" cy="1440"/>
          </a:xfrm>
        </p:grpSpPr>
        <p:sp>
          <p:nvSpPr>
            <p:cNvPr id="7199" name="Line 74"/>
            <p:cNvSpPr>
              <a:spLocks noChangeShapeType="1"/>
            </p:cNvSpPr>
            <p:nvPr/>
          </p:nvSpPr>
          <p:spPr bwMode="auto">
            <a:xfrm>
              <a:off x="2736" y="25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0" name="Line 75"/>
            <p:cNvSpPr>
              <a:spLocks noChangeShapeType="1"/>
            </p:cNvSpPr>
            <p:nvPr/>
          </p:nvSpPr>
          <p:spPr bwMode="auto">
            <a:xfrm>
              <a:off x="2736" y="307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1" name="Line 76"/>
            <p:cNvSpPr>
              <a:spLocks noChangeShapeType="1"/>
            </p:cNvSpPr>
            <p:nvPr/>
          </p:nvSpPr>
          <p:spPr bwMode="auto">
            <a:xfrm>
              <a:off x="2736" y="35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7202" name="Line 77"/>
            <p:cNvSpPr>
              <a:spLocks noChangeShapeType="1"/>
            </p:cNvSpPr>
            <p:nvPr/>
          </p:nvSpPr>
          <p:spPr bwMode="auto">
            <a:xfrm>
              <a:off x="2736" y="40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8142" name="Text Box 78"/>
          <p:cNvSpPr txBox="1">
            <a:spLocks noChangeArrowheads="1"/>
          </p:cNvSpPr>
          <p:nvPr/>
        </p:nvSpPr>
        <p:spPr bwMode="auto">
          <a:xfrm>
            <a:off x="6186488" y="5791200"/>
            <a:ext cx="366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</a:rPr>
              <a:t>1</a:t>
            </a:r>
          </a:p>
        </p:txBody>
      </p:sp>
      <p:grpSp>
        <p:nvGrpSpPr>
          <p:cNvPr id="4" name="Group 80"/>
          <p:cNvGrpSpPr>
            <a:grpSpLocks/>
          </p:cNvGrpSpPr>
          <p:nvPr/>
        </p:nvGrpSpPr>
        <p:grpSpPr bwMode="auto">
          <a:xfrm>
            <a:off x="1828800" y="3200400"/>
            <a:ext cx="1447800" cy="2971800"/>
            <a:chOff x="1152" y="1680"/>
            <a:chExt cx="912" cy="1872"/>
          </a:xfrm>
        </p:grpSpPr>
        <p:sp>
          <p:nvSpPr>
            <p:cNvPr id="7197" name="AutoShape 81"/>
            <p:cNvSpPr>
              <a:spLocks/>
            </p:cNvSpPr>
            <p:nvPr/>
          </p:nvSpPr>
          <p:spPr bwMode="auto">
            <a:xfrm flipH="1">
              <a:off x="1776" y="1680"/>
              <a:ext cx="288" cy="1872"/>
            </a:xfrm>
            <a:prstGeom prst="rightBrace">
              <a:avLst>
                <a:gd name="adj1" fmla="val 54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7198" name="Text Box 82"/>
            <p:cNvSpPr txBox="1">
              <a:spLocks noChangeArrowheads="1"/>
            </p:cNvSpPr>
            <p:nvPr/>
          </p:nvSpPr>
          <p:spPr bwMode="auto">
            <a:xfrm flipH="1">
              <a:off x="1152" y="2448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sp>
        <p:nvSpPr>
          <p:cNvPr id="88147" name="Text Box 83"/>
          <p:cNvSpPr txBox="1">
            <a:spLocks noChangeArrowheads="1"/>
          </p:cNvSpPr>
          <p:nvPr/>
        </p:nvSpPr>
        <p:spPr bwMode="auto">
          <a:xfrm>
            <a:off x="4640263" y="6248400"/>
            <a:ext cx="649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even</a:t>
            </a:r>
          </a:p>
        </p:txBody>
      </p:sp>
      <p:sp>
        <p:nvSpPr>
          <p:cNvPr id="88148" name="Text Box 84"/>
          <p:cNvSpPr txBox="1">
            <a:spLocks noChangeArrowheads="1"/>
          </p:cNvSpPr>
          <p:nvPr/>
        </p:nvSpPr>
        <p:spPr bwMode="auto">
          <a:xfrm>
            <a:off x="6064250" y="6248400"/>
            <a:ext cx="56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6600"/>
                </a:solidFill>
              </a:rPr>
              <a:t>odd</a:t>
            </a:r>
          </a:p>
        </p:txBody>
      </p:sp>
    </p:spTree>
    <p:extLst>
      <p:ext uri="{BB962C8B-B14F-4D97-AF65-F5344CB8AC3E}">
        <p14:creationId xmlns:p14="http://schemas.microsoft.com/office/powerpoint/2010/main" val="760921674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8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8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8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8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8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8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8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8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8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8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8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8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8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8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8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8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8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88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88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16" grpId="0" autoUpdateAnimBg="0"/>
      <p:bldP spid="88117" grpId="0" autoUpdateAnimBg="0"/>
      <p:bldP spid="88118" grpId="0" autoUpdateAnimBg="0"/>
      <p:bldP spid="88119" grpId="0" autoUpdateAnimBg="0"/>
      <p:bldP spid="88120" grpId="0" autoUpdateAnimBg="0"/>
      <p:bldP spid="88121" grpId="0" autoUpdateAnimBg="0"/>
      <p:bldP spid="88122" grpId="0" autoUpdateAnimBg="0"/>
      <p:bldP spid="88123" grpId="0" autoUpdateAnimBg="0"/>
      <p:bldP spid="88124" grpId="0" autoUpdateAnimBg="0"/>
      <p:bldP spid="88125" grpId="0" autoUpdateAnimBg="0"/>
      <p:bldP spid="88126" grpId="0" autoUpdateAnimBg="0"/>
      <p:bldP spid="88132" grpId="0" autoUpdateAnimBg="0"/>
      <p:bldP spid="88134" grpId="0" autoUpdateAnimBg="0"/>
      <p:bldP spid="88135" grpId="0" autoUpdateAnimBg="0"/>
      <p:bldP spid="88136" grpId="0" autoUpdateAnimBg="0"/>
      <p:bldP spid="88142" grpId="0" autoUpdateAnimBg="0"/>
      <p:bldP spid="88147" grpId="0" autoUpdateAnimBg="0"/>
      <p:bldP spid="88148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032000" y="3670300"/>
            <a:ext cx="548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A50021"/>
                </a:solidFill>
              </a:rPr>
              <a:t>      denotes the the number of 0’s in            </a:t>
            </a:r>
          </a:p>
        </p:txBody>
      </p:sp>
      <p:graphicFrame>
        <p:nvGraphicFramePr>
          <p:cNvPr id="8195" name="Object 2"/>
          <p:cNvGraphicFramePr>
            <a:graphicFrameLocks noChangeAspect="1"/>
          </p:cNvGraphicFramePr>
          <p:nvPr/>
        </p:nvGraphicFramePr>
        <p:xfrm>
          <a:off x="2152650" y="3670300"/>
          <a:ext cx="3460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8" name="Equation" r:id="rId3" imgW="177569" imgH="253670" progId="Equation.3">
                  <p:embed/>
                </p:oleObj>
              </mc:Choice>
              <mc:Fallback>
                <p:oleObj name="Equation" r:id="rId3" imgW="177569" imgH="25367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670300"/>
                        <a:ext cx="346075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3"/>
          <p:cNvGraphicFramePr>
            <a:graphicFrameLocks noChangeAspect="1"/>
          </p:cNvGraphicFramePr>
          <p:nvPr/>
        </p:nvGraphicFramePr>
        <p:xfrm>
          <a:off x="6532563" y="3805238"/>
          <a:ext cx="274637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39" name="Equation" r:id="rId5" imgW="139579" imgH="164957" progId="Equation.3">
                  <p:embed/>
                </p:oleObj>
              </mc:Choice>
              <mc:Fallback>
                <p:oleObj name="Equation" r:id="rId5" imgW="13957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3805238"/>
                        <a:ext cx="274637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10"/>
          <p:cNvSpPr txBox="1">
            <a:spLocks noChangeArrowheads="1"/>
          </p:cNvSpPr>
          <p:nvPr/>
        </p:nvSpPr>
        <p:spPr bwMode="auto">
          <a:xfrm>
            <a:off x="2286000" y="2222500"/>
            <a:ext cx="4864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For two </a:t>
            </a:r>
            <a:r>
              <a:rPr lang="en-US" sz="2400">
                <a:solidFill>
                  <a:srgbClr val="FF0000"/>
                </a:solidFill>
              </a:rPr>
              <a:t>sorted sequences</a:t>
            </a:r>
            <a:r>
              <a:rPr lang="en-US" sz="2400">
                <a:solidFill>
                  <a:srgbClr val="000000"/>
                </a:solidFill>
              </a:rPr>
              <a:t>    and    :      </a:t>
            </a:r>
          </a:p>
        </p:txBody>
      </p:sp>
      <p:graphicFrame>
        <p:nvGraphicFramePr>
          <p:cNvPr id="8198" name="Object 4"/>
          <p:cNvGraphicFramePr>
            <a:graphicFrameLocks noChangeAspect="1"/>
          </p:cNvGraphicFramePr>
          <p:nvPr/>
        </p:nvGraphicFramePr>
        <p:xfrm>
          <a:off x="5486400" y="2355850"/>
          <a:ext cx="246063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0" name="Equation" r:id="rId7" imgW="126835" imgH="139518" progId="Equation.3">
                  <p:embed/>
                </p:oleObj>
              </mc:Choice>
              <mc:Fallback>
                <p:oleObj name="Equation" r:id="rId7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55850"/>
                        <a:ext cx="246063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5"/>
          <p:cNvGraphicFramePr>
            <a:graphicFrameLocks noChangeAspect="1"/>
          </p:cNvGraphicFramePr>
          <p:nvPr/>
        </p:nvGraphicFramePr>
        <p:xfrm>
          <a:off x="6232525" y="2282825"/>
          <a:ext cx="32067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1" name="Equation" r:id="rId9" imgW="164814" imgH="177492" progId="Equation.3">
                  <p:embed/>
                </p:oleObj>
              </mc:Choice>
              <mc:Fallback>
                <p:oleObj name="Equation" r:id="rId9" imgW="164814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2525" y="2282825"/>
                        <a:ext cx="32067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6"/>
          <p:cNvGraphicFramePr>
            <a:graphicFrameLocks noChangeAspect="1"/>
          </p:cNvGraphicFramePr>
          <p:nvPr/>
        </p:nvGraphicFramePr>
        <p:xfrm>
          <a:off x="2401888" y="2755900"/>
          <a:ext cx="3770312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2" name="Equation" r:id="rId11" imgW="1916868" imgH="253890" progId="Equation.3">
                  <p:embed/>
                </p:oleObj>
              </mc:Choice>
              <mc:Fallback>
                <p:oleObj name="Equation" r:id="rId11" imgW="1916868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88" y="2755900"/>
                        <a:ext cx="3770312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2057400" y="2070100"/>
            <a:ext cx="4724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2057400" y="3289300"/>
            <a:ext cx="4724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2057400" y="2146300"/>
            <a:ext cx="76200" cy="1219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6781800" y="2070100"/>
            <a:ext cx="76200" cy="12954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8205" name="Text Box 19"/>
          <p:cNvSpPr txBox="1">
            <a:spLocks noChangeArrowheads="1"/>
          </p:cNvSpPr>
          <p:nvPr/>
        </p:nvSpPr>
        <p:spPr bwMode="auto">
          <a:xfrm>
            <a:off x="2032000" y="4159250"/>
            <a:ext cx="5454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A50021"/>
                </a:solidFill>
              </a:rPr>
              <a:t>      denotes the even subsequence of           </a:t>
            </a:r>
          </a:p>
        </p:txBody>
      </p:sp>
      <p:graphicFrame>
        <p:nvGraphicFramePr>
          <p:cNvPr id="8206" name="Object 7"/>
          <p:cNvGraphicFramePr>
            <a:graphicFrameLocks noChangeAspect="1"/>
          </p:cNvGraphicFramePr>
          <p:nvPr/>
        </p:nvGraphicFramePr>
        <p:xfrm>
          <a:off x="2152650" y="4191000"/>
          <a:ext cx="39687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3" name="Equation" r:id="rId13" imgW="203024" imgH="215713" progId="Equation.3">
                  <p:embed/>
                </p:oleObj>
              </mc:Choice>
              <mc:Fallback>
                <p:oleObj name="Equation" r:id="rId1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4191000"/>
                        <a:ext cx="396875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8"/>
          <p:cNvGraphicFramePr>
            <a:graphicFrameLocks noChangeAspect="1"/>
          </p:cNvGraphicFramePr>
          <p:nvPr/>
        </p:nvGraphicFramePr>
        <p:xfrm>
          <a:off x="6629400" y="4289425"/>
          <a:ext cx="27463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4" name="Equation" r:id="rId15" imgW="139579" imgH="164957" progId="Equation.3">
                  <p:embed/>
                </p:oleObj>
              </mc:Choice>
              <mc:Fallback>
                <p:oleObj name="Equation" r:id="rId15" imgW="13957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289425"/>
                        <a:ext cx="27463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23"/>
          <p:cNvSpPr txBox="1">
            <a:spLocks noChangeArrowheads="1"/>
          </p:cNvSpPr>
          <p:nvPr/>
        </p:nvSpPr>
        <p:spPr bwMode="auto">
          <a:xfrm>
            <a:off x="2032000" y="4648200"/>
            <a:ext cx="5337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A50021"/>
                </a:solidFill>
              </a:rPr>
              <a:t>      denotes the odd subsequence of           </a:t>
            </a:r>
          </a:p>
        </p:txBody>
      </p:sp>
      <p:graphicFrame>
        <p:nvGraphicFramePr>
          <p:cNvPr id="8209" name="Object 9"/>
          <p:cNvGraphicFramePr>
            <a:graphicFrameLocks noChangeAspect="1"/>
          </p:cNvGraphicFramePr>
          <p:nvPr/>
        </p:nvGraphicFramePr>
        <p:xfrm>
          <a:off x="2152650" y="4648200"/>
          <a:ext cx="39687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5" name="Equation" r:id="rId16" imgW="203112" imgH="228501" progId="Equation.3">
                  <p:embed/>
                </p:oleObj>
              </mc:Choice>
              <mc:Fallback>
                <p:oleObj name="Equation" r:id="rId16" imgW="203112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4648200"/>
                        <a:ext cx="39687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10" name="Object 10"/>
          <p:cNvGraphicFramePr>
            <a:graphicFrameLocks noChangeAspect="1"/>
          </p:cNvGraphicFramePr>
          <p:nvPr/>
        </p:nvGraphicFramePr>
        <p:xfrm>
          <a:off x="6494463" y="4775200"/>
          <a:ext cx="274637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6" name="Equation" r:id="rId18" imgW="139579" imgH="164957" progId="Equation.3">
                  <p:embed/>
                </p:oleObj>
              </mc:Choice>
              <mc:Fallback>
                <p:oleObj name="Equation" r:id="rId18" imgW="139579" imgH="1649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463" y="4775200"/>
                        <a:ext cx="274637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1" name="Rectangle 30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4400">
                <a:solidFill>
                  <a:srgbClr val="FF0000"/>
                </a:solidFill>
              </a:rPr>
              <a:t>Lemma 3</a:t>
            </a:r>
          </a:p>
        </p:txBody>
      </p:sp>
    </p:spTree>
    <p:extLst>
      <p:ext uri="{BB962C8B-B14F-4D97-AF65-F5344CB8AC3E}">
        <p14:creationId xmlns:p14="http://schemas.microsoft.com/office/powerpoint/2010/main" val="15588721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Lemma 3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09800" y="2571750"/>
            <a:ext cx="609600" cy="2286000"/>
            <a:chOff x="1872" y="2352"/>
            <a:chExt cx="768" cy="1440"/>
          </a:xfrm>
        </p:grpSpPr>
        <p:sp>
          <p:nvSpPr>
            <p:cNvPr id="9292" name="Line 26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3" name="Line 27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4" name="Line 28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5" name="Line 29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887663" y="2952750"/>
            <a:ext cx="609600" cy="2286000"/>
            <a:chOff x="2736" y="2592"/>
            <a:chExt cx="768" cy="1440"/>
          </a:xfrm>
        </p:grpSpPr>
        <p:sp>
          <p:nvSpPr>
            <p:cNvPr id="9288" name="Line 36"/>
            <p:cNvSpPr>
              <a:spLocks noChangeShapeType="1"/>
            </p:cNvSpPr>
            <p:nvPr/>
          </p:nvSpPr>
          <p:spPr bwMode="auto">
            <a:xfrm>
              <a:off x="2736" y="25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9" name="Line 37"/>
            <p:cNvSpPr>
              <a:spLocks noChangeShapeType="1"/>
            </p:cNvSpPr>
            <p:nvPr/>
          </p:nvSpPr>
          <p:spPr bwMode="auto">
            <a:xfrm>
              <a:off x="2736" y="307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0" name="Line 38"/>
            <p:cNvSpPr>
              <a:spLocks noChangeShapeType="1"/>
            </p:cNvSpPr>
            <p:nvPr/>
          </p:nvSpPr>
          <p:spPr bwMode="auto">
            <a:xfrm>
              <a:off x="2736" y="35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91" name="Line 39"/>
            <p:cNvSpPr>
              <a:spLocks noChangeShapeType="1"/>
            </p:cNvSpPr>
            <p:nvPr/>
          </p:nvSpPr>
          <p:spPr bwMode="auto">
            <a:xfrm>
              <a:off x="2736" y="40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5707063" y="2571750"/>
            <a:ext cx="609600" cy="2286000"/>
            <a:chOff x="1872" y="2352"/>
            <a:chExt cx="768" cy="1440"/>
          </a:xfrm>
        </p:grpSpPr>
        <p:sp>
          <p:nvSpPr>
            <p:cNvPr id="9284" name="Line 57"/>
            <p:cNvSpPr>
              <a:spLocks noChangeShapeType="1"/>
            </p:cNvSpPr>
            <p:nvPr/>
          </p:nvSpPr>
          <p:spPr bwMode="auto">
            <a:xfrm>
              <a:off x="1872" y="23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5" name="Line 58"/>
            <p:cNvSpPr>
              <a:spLocks noChangeShapeType="1"/>
            </p:cNvSpPr>
            <p:nvPr/>
          </p:nvSpPr>
          <p:spPr bwMode="auto">
            <a:xfrm>
              <a:off x="1872" y="28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6" name="Line 59"/>
            <p:cNvSpPr>
              <a:spLocks noChangeShapeType="1"/>
            </p:cNvSpPr>
            <p:nvPr/>
          </p:nvSpPr>
          <p:spPr bwMode="auto">
            <a:xfrm>
              <a:off x="1872" y="331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7" name="Line 60"/>
            <p:cNvSpPr>
              <a:spLocks noChangeShapeType="1"/>
            </p:cNvSpPr>
            <p:nvPr/>
          </p:nvSpPr>
          <p:spPr bwMode="auto">
            <a:xfrm>
              <a:off x="1872" y="37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66"/>
          <p:cNvGrpSpPr>
            <a:grpSpLocks/>
          </p:cNvGrpSpPr>
          <p:nvPr/>
        </p:nvGrpSpPr>
        <p:grpSpPr bwMode="auto">
          <a:xfrm>
            <a:off x="6456363" y="2952750"/>
            <a:ext cx="609600" cy="2286000"/>
            <a:chOff x="2736" y="2592"/>
            <a:chExt cx="768" cy="1440"/>
          </a:xfrm>
        </p:grpSpPr>
        <p:sp>
          <p:nvSpPr>
            <p:cNvPr id="9280" name="Line 67"/>
            <p:cNvSpPr>
              <a:spLocks noChangeShapeType="1"/>
            </p:cNvSpPr>
            <p:nvPr/>
          </p:nvSpPr>
          <p:spPr bwMode="auto">
            <a:xfrm>
              <a:off x="2736" y="259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1" name="Line 68"/>
            <p:cNvSpPr>
              <a:spLocks noChangeShapeType="1"/>
            </p:cNvSpPr>
            <p:nvPr/>
          </p:nvSpPr>
          <p:spPr bwMode="auto">
            <a:xfrm>
              <a:off x="2736" y="307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2" name="Line 69"/>
            <p:cNvSpPr>
              <a:spLocks noChangeShapeType="1"/>
            </p:cNvSpPr>
            <p:nvPr/>
          </p:nvSpPr>
          <p:spPr bwMode="auto">
            <a:xfrm>
              <a:off x="2736" y="355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83" name="Line 70"/>
            <p:cNvSpPr>
              <a:spLocks noChangeShapeType="1"/>
            </p:cNvSpPr>
            <p:nvPr/>
          </p:nvSpPr>
          <p:spPr bwMode="auto">
            <a:xfrm>
              <a:off x="2736" y="4032"/>
              <a:ext cx="76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1828800" y="2343150"/>
            <a:ext cx="366713" cy="3521075"/>
            <a:chOff x="1013" y="1632"/>
            <a:chExt cx="231" cy="2218"/>
          </a:xfrm>
        </p:grpSpPr>
        <p:grpSp>
          <p:nvGrpSpPr>
            <p:cNvPr id="9270" name="Group 79"/>
            <p:cNvGrpSpPr>
              <a:grpSpLocks/>
            </p:cNvGrpSpPr>
            <p:nvPr/>
          </p:nvGrpSpPr>
          <p:grpSpPr bwMode="auto">
            <a:xfrm>
              <a:off x="1013" y="1632"/>
              <a:ext cx="231" cy="1968"/>
              <a:chOff x="1013" y="1632"/>
              <a:chExt cx="231" cy="1968"/>
            </a:xfrm>
          </p:grpSpPr>
          <p:sp>
            <p:nvSpPr>
              <p:cNvPr id="9272" name="Text Box 14"/>
              <p:cNvSpPr txBox="1">
                <a:spLocks noChangeArrowheads="1"/>
              </p:cNvSpPr>
              <p:nvPr/>
            </p:nvSpPr>
            <p:spPr bwMode="auto">
              <a:xfrm>
                <a:off x="1013" y="163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73" name="Text Box 15"/>
              <p:cNvSpPr txBox="1">
                <a:spLocks noChangeArrowheads="1"/>
              </p:cNvSpPr>
              <p:nvPr/>
            </p:nvSpPr>
            <p:spPr bwMode="auto">
              <a:xfrm>
                <a:off x="1013" y="187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74" name="Text Box 16"/>
              <p:cNvSpPr txBox="1">
                <a:spLocks noChangeArrowheads="1"/>
              </p:cNvSpPr>
              <p:nvPr/>
            </p:nvSpPr>
            <p:spPr bwMode="auto">
              <a:xfrm>
                <a:off x="1013" y="211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75" name="Text Box 17"/>
              <p:cNvSpPr txBox="1">
                <a:spLocks noChangeArrowheads="1"/>
              </p:cNvSpPr>
              <p:nvPr/>
            </p:nvSpPr>
            <p:spPr bwMode="auto">
              <a:xfrm>
                <a:off x="1013" y="235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76" name="Text Box 18"/>
              <p:cNvSpPr txBox="1">
                <a:spLocks noChangeArrowheads="1"/>
              </p:cNvSpPr>
              <p:nvPr/>
            </p:nvSpPr>
            <p:spPr bwMode="auto">
              <a:xfrm>
                <a:off x="1013" y="259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77" name="Text Box 19"/>
              <p:cNvSpPr txBox="1">
                <a:spLocks noChangeArrowheads="1"/>
              </p:cNvSpPr>
              <p:nvPr/>
            </p:nvSpPr>
            <p:spPr bwMode="auto">
              <a:xfrm>
                <a:off x="1013" y="283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78" name="Text Box 20"/>
              <p:cNvSpPr txBox="1">
                <a:spLocks noChangeArrowheads="1"/>
              </p:cNvSpPr>
              <p:nvPr/>
            </p:nvSpPr>
            <p:spPr bwMode="auto">
              <a:xfrm>
                <a:off x="1013" y="307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79" name="Text Box 21"/>
              <p:cNvSpPr txBox="1">
                <a:spLocks noChangeArrowheads="1"/>
              </p:cNvSpPr>
              <p:nvPr/>
            </p:nvSpPr>
            <p:spPr bwMode="auto">
              <a:xfrm>
                <a:off x="1013" y="331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</p:grpSp>
        <p:graphicFrame>
          <p:nvGraphicFramePr>
            <p:cNvPr id="9271" name="Object 4"/>
            <p:cNvGraphicFramePr>
              <a:graphicFrameLocks noChangeAspect="1"/>
            </p:cNvGraphicFramePr>
            <p:nvPr/>
          </p:nvGraphicFramePr>
          <p:xfrm>
            <a:off x="1061" y="3677"/>
            <a:ext cx="155" cy="1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62" name="Equation" r:id="rId3" imgW="126835" imgH="139518" progId="Equation.3">
                    <p:embed/>
                  </p:oleObj>
                </mc:Choice>
                <mc:Fallback>
                  <p:oleObj name="Equation" r:id="rId3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1" y="3677"/>
                          <a:ext cx="155" cy="1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82"/>
          <p:cNvGrpSpPr>
            <a:grpSpLocks/>
          </p:cNvGrpSpPr>
          <p:nvPr/>
        </p:nvGrpSpPr>
        <p:grpSpPr bwMode="auto">
          <a:xfrm>
            <a:off x="2743200" y="2343150"/>
            <a:ext cx="374650" cy="3586163"/>
            <a:chOff x="1589" y="1632"/>
            <a:chExt cx="236" cy="2259"/>
          </a:xfrm>
        </p:grpSpPr>
        <p:grpSp>
          <p:nvGrpSpPr>
            <p:cNvPr id="9264" name="Group 80"/>
            <p:cNvGrpSpPr>
              <a:grpSpLocks/>
            </p:cNvGrpSpPr>
            <p:nvPr/>
          </p:nvGrpSpPr>
          <p:grpSpPr bwMode="auto">
            <a:xfrm>
              <a:off x="1590" y="1632"/>
              <a:ext cx="231" cy="1728"/>
              <a:chOff x="1590" y="1632"/>
              <a:chExt cx="231" cy="1728"/>
            </a:xfrm>
          </p:grpSpPr>
          <p:sp>
            <p:nvSpPr>
              <p:cNvPr id="9266" name="Text Box 22"/>
              <p:cNvSpPr txBox="1">
                <a:spLocks noChangeArrowheads="1"/>
              </p:cNvSpPr>
              <p:nvPr/>
            </p:nvSpPr>
            <p:spPr bwMode="auto">
              <a:xfrm>
                <a:off x="1590" y="163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67" name="Text Box 23"/>
              <p:cNvSpPr txBox="1">
                <a:spLocks noChangeArrowheads="1"/>
              </p:cNvSpPr>
              <p:nvPr/>
            </p:nvSpPr>
            <p:spPr bwMode="auto">
              <a:xfrm>
                <a:off x="1590" y="211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68" name="Text Box 24"/>
              <p:cNvSpPr txBox="1">
                <a:spLocks noChangeArrowheads="1"/>
              </p:cNvSpPr>
              <p:nvPr/>
            </p:nvSpPr>
            <p:spPr bwMode="auto">
              <a:xfrm>
                <a:off x="1590" y="259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69" name="Text Box 30"/>
              <p:cNvSpPr txBox="1">
                <a:spLocks noChangeArrowheads="1"/>
              </p:cNvSpPr>
              <p:nvPr/>
            </p:nvSpPr>
            <p:spPr bwMode="auto">
              <a:xfrm>
                <a:off x="1590" y="3072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</p:grpSp>
        <p:graphicFrame>
          <p:nvGraphicFramePr>
            <p:cNvPr id="9265" name="Object 3"/>
            <p:cNvGraphicFramePr>
              <a:graphicFrameLocks noChangeAspect="1"/>
            </p:cNvGraphicFramePr>
            <p:nvPr/>
          </p:nvGraphicFramePr>
          <p:xfrm>
            <a:off x="1589" y="3626"/>
            <a:ext cx="236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63" name="Equation" r:id="rId5" imgW="190335" imgH="215713" progId="Equation.3">
                    <p:embed/>
                  </p:oleObj>
                </mc:Choice>
                <mc:Fallback>
                  <p:oleObj name="Equation" r:id="rId5" imgW="190335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9" y="3626"/>
                          <a:ext cx="236" cy="2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3581400" y="2724150"/>
            <a:ext cx="373063" cy="3219450"/>
            <a:chOff x="2117" y="1872"/>
            <a:chExt cx="235" cy="2028"/>
          </a:xfrm>
        </p:grpSpPr>
        <p:sp>
          <p:nvSpPr>
            <p:cNvPr id="9259" name="Text Box 32"/>
            <p:cNvSpPr txBox="1">
              <a:spLocks noChangeArrowheads="1"/>
            </p:cNvSpPr>
            <p:nvPr/>
          </p:nvSpPr>
          <p:spPr bwMode="auto">
            <a:xfrm>
              <a:off x="2118" y="187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60" name="Text Box 33"/>
            <p:cNvSpPr txBox="1">
              <a:spLocks noChangeArrowheads="1"/>
            </p:cNvSpPr>
            <p:nvPr/>
          </p:nvSpPr>
          <p:spPr bwMode="auto">
            <a:xfrm>
              <a:off x="2118" y="235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61" name="Text Box 34"/>
            <p:cNvSpPr txBox="1">
              <a:spLocks noChangeArrowheads="1"/>
            </p:cNvSpPr>
            <p:nvPr/>
          </p:nvSpPr>
          <p:spPr bwMode="auto">
            <a:xfrm>
              <a:off x="2118" y="283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9262" name="Text Box 40"/>
            <p:cNvSpPr txBox="1">
              <a:spLocks noChangeArrowheads="1"/>
            </p:cNvSpPr>
            <p:nvPr/>
          </p:nvSpPr>
          <p:spPr bwMode="auto">
            <a:xfrm>
              <a:off x="2118" y="331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graphicFrame>
          <p:nvGraphicFramePr>
            <p:cNvPr id="9263" name="Object 2"/>
            <p:cNvGraphicFramePr>
              <a:graphicFrameLocks noChangeAspect="1"/>
            </p:cNvGraphicFramePr>
            <p:nvPr/>
          </p:nvGraphicFramePr>
          <p:xfrm>
            <a:off x="2117" y="3617"/>
            <a:ext cx="235" cy="2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64" name="Equation" r:id="rId7" imgW="190500" imgH="228600" progId="Equation.3">
                    <p:embed/>
                  </p:oleObj>
                </mc:Choice>
                <mc:Fallback>
                  <p:oleObj name="Equation" r:id="rId7" imgW="1905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7" y="3617"/>
                          <a:ext cx="235" cy="2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1"/>
          <p:cNvGrpSpPr>
            <a:grpSpLocks/>
          </p:cNvGrpSpPr>
          <p:nvPr/>
        </p:nvGrpSpPr>
        <p:grpSpPr bwMode="auto">
          <a:xfrm>
            <a:off x="5326063" y="2343150"/>
            <a:ext cx="366712" cy="3579813"/>
            <a:chOff x="3355" y="1476"/>
            <a:chExt cx="231" cy="2255"/>
          </a:xfrm>
        </p:grpSpPr>
        <p:grpSp>
          <p:nvGrpSpPr>
            <p:cNvPr id="9247" name="Group 98"/>
            <p:cNvGrpSpPr>
              <a:grpSpLocks/>
            </p:cNvGrpSpPr>
            <p:nvPr/>
          </p:nvGrpSpPr>
          <p:grpSpPr bwMode="auto">
            <a:xfrm>
              <a:off x="3355" y="1476"/>
              <a:ext cx="231" cy="1968"/>
              <a:chOff x="3355" y="1476"/>
              <a:chExt cx="231" cy="1968"/>
            </a:xfrm>
          </p:grpSpPr>
          <p:sp>
            <p:nvSpPr>
              <p:cNvPr id="9251" name="Text Box 45"/>
              <p:cNvSpPr txBox="1">
                <a:spLocks noChangeArrowheads="1"/>
              </p:cNvSpPr>
              <p:nvPr/>
            </p:nvSpPr>
            <p:spPr bwMode="auto">
              <a:xfrm>
                <a:off x="3355" y="147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52" name="Text Box 46"/>
              <p:cNvSpPr txBox="1">
                <a:spLocks noChangeArrowheads="1"/>
              </p:cNvSpPr>
              <p:nvPr/>
            </p:nvSpPr>
            <p:spPr bwMode="auto">
              <a:xfrm>
                <a:off x="3355" y="171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53" name="Text Box 47"/>
              <p:cNvSpPr txBox="1">
                <a:spLocks noChangeArrowheads="1"/>
              </p:cNvSpPr>
              <p:nvPr/>
            </p:nvSpPr>
            <p:spPr bwMode="auto">
              <a:xfrm>
                <a:off x="3355" y="195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54" name="Text Box 48"/>
              <p:cNvSpPr txBox="1">
                <a:spLocks noChangeArrowheads="1"/>
              </p:cNvSpPr>
              <p:nvPr/>
            </p:nvSpPr>
            <p:spPr bwMode="auto">
              <a:xfrm>
                <a:off x="3355" y="219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55" name="Text Box 49"/>
              <p:cNvSpPr txBox="1">
                <a:spLocks noChangeArrowheads="1"/>
              </p:cNvSpPr>
              <p:nvPr/>
            </p:nvSpPr>
            <p:spPr bwMode="auto">
              <a:xfrm>
                <a:off x="3355" y="243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56" name="Text Box 50"/>
              <p:cNvSpPr txBox="1">
                <a:spLocks noChangeArrowheads="1"/>
              </p:cNvSpPr>
              <p:nvPr/>
            </p:nvSpPr>
            <p:spPr bwMode="auto">
              <a:xfrm>
                <a:off x="3355" y="267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57" name="Text Box 51"/>
              <p:cNvSpPr txBox="1">
                <a:spLocks noChangeArrowheads="1"/>
              </p:cNvSpPr>
              <p:nvPr/>
            </p:nvSpPr>
            <p:spPr bwMode="auto">
              <a:xfrm>
                <a:off x="3355" y="291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58" name="Text Box 52"/>
              <p:cNvSpPr txBox="1">
                <a:spLocks noChangeArrowheads="1"/>
              </p:cNvSpPr>
              <p:nvPr/>
            </p:nvSpPr>
            <p:spPr bwMode="auto">
              <a:xfrm>
                <a:off x="3355" y="315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</p:grpSp>
        <p:grpSp>
          <p:nvGrpSpPr>
            <p:cNvPr id="9248" name="Group 95"/>
            <p:cNvGrpSpPr>
              <a:grpSpLocks/>
            </p:cNvGrpSpPr>
            <p:nvPr/>
          </p:nvGrpSpPr>
          <p:grpSpPr bwMode="auto">
            <a:xfrm>
              <a:off x="3417" y="3468"/>
              <a:ext cx="131" cy="263"/>
              <a:chOff x="3465" y="3614"/>
              <a:chExt cx="131" cy="263"/>
            </a:xfrm>
          </p:grpSpPr>
          <p:sp>
            <p:nvSpPr>
              <p:cNvPr id="9249" name="Rectangle 93"/>
              <p:cNvSpPr>
                <a:spLocks noChangeArrowheads="1"/>
              </p:cNvSpPr>
              <p:nvPr/>
            </p:nvSpPr>
            <p:spPr bwMode="auto">
              <a:xfrm>
                <a:off x="3465" y="3647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x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50" name="Rectangle 94"/>
              <p:cNvSpPr>
                <a:spLocks noChangeArrowheads="1"/>
              </p:cNvSpPr>
              <p:nvPr/>
            </p:nvSpPr>
            <p:spPr bwMode="auto">
              <a:xfrm>
                <a:off x="3549" y="3614"/>
                <a:ext cx="4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¢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4" name="Group 102"/>
          <p:cNvGrpSpPr>
            <a:grpSpLocks/>
          </p:cNvGrpSpPr>
          <p:nvPr/>
        </p:nvGrpSpPr>
        <p:grpSpPr bwMode="auto">
          <a:xfrm>
            <a:off x="6318250" y="2343150"/>
            <a:ext cx="366713" cy="3594100"/>
            <a:chOff x="3980" y="1476"/>
            <a:chExt cx="231" cy="2264"/>
          </a:xfrm>
        </p:grpSpPr>
        <p:grpSp>
          <p:nvGrpSpPr>
            <p:cNvPr id="9238" name="Group 100"/>
            <p:cNvGrpSpPr>
              <a:grpSpLocks/>
            </p:cNvGrpSpPr>
            <p:nvPr/>
          </p:nvGrpSpPr>
          <p:grpSpPr bwMode="auto">
            <a:xfrm>
              <a:off x="3980" y="1476"/>
              <a:ext cx="231" cy="1728"/>
              <a:chOff x="3980" y="1476"/>
              <a:chExt cx="231" cy="1728"/>
            </a:xfrm>
          </p:grpSpPr>
          <p:sp>
            <p:nvSpPr>
              <p:cNvPr id="9243" name="Text Box 53"/>
              <p:cNvSpPr txBox="1">
                <a:spLocks noChangeArrowheads="1"/>
              </p:cNvSpPr>
              <p:nvPr/>
            </p:nvSpPr>
            <p:spPr bwMode="auto">
              <a:xfrm>
                <a:off x="3980" y="147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44" name="Text Box 54"/>
              <p:cNvSpPr txBox="1">
                <a:spLocks noChangeArrowheads="1"/>
              </p:cNvSpPr>
              <p:nvPr/>
            </p:nvSpPr>
            <p:spPr bwMode="auto">
              <a:xfrm>
                <a:off x="3980" y="195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45" name="Text Box 55"/>
              <p:cNvSpPr txBox="1">
                <a:spLocks noChangeArrowheads="1"/>
              </p:cNvSpPr>
              <p:nvPr/>
            </p:nvSpPr>
            <p:spPr bwMode="auto">
              <a:xfrm>
                <a:off x="3980" y="243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46" name="Text Box 61"/>
              <p:cNvSpPr txBox="1">
                <a:spLocks noChangeArrowheads="1"/>
              </p:cNvSpPr>
              <p:nvPr/>
            </p:nvSpPr>
            <p:spPr bwMode="auto">
              <a:xfrm>
                <a:off x="3980" y="291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</p:grpSp>
        <p:grpSp>
          <p:nvGrpSpPr>
            <p:cNvPr id="9239" name="Group 96"/>
            <p:cNvGrpSpPr>
              <a:grpSpLocks/>
            </p:cNvGrpSpPr>
            <p:nvPr/>
          </p:nvGrpSpPr>
          <p:grpSpPr bwMode="auto">
            <a:xfrm>
              <a:off x="4032" y="3457"/>
              <a:ext cx="156" cy="283"/>
              <a:chOff x="4016" y="3613"/>
              <a:chExt cx="156" cy="283"/>
            </a:xfrm>
          </p:grpSpPr>
          <p:sp>
            <p:nvSpPr>
              <p:cNvPr id="9240" name="Rectangle 87"/>
              <p:cNvSpPr>
                <a:spLocks noChangeArrowheads="1"/>
              </p:cNvSpPr>
              <p:nvPr/>
            </p:nvSpPr>
            <p:spPr bwMode="auto">
              <a:xfrm>
                <a:off x="4104" y="3762"/>
                <a:ext cx="68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1400" i="1">
                    <a:solidFill>
                      <a:srgbClr val="000000"/>
                    </a:solidFill>
                  </a:rPr>
                  <a:t>E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41" name="Rectangle 88"/>
              <p:cNvSpPr>
                <a:spLocks noChangeArrowheads="1"/>
              </p:cNvSpPr>
              <p:nvPr/>
            </p:nvSpPr>
            <p:spPr bwMode="auto">
              <a:xfrm>
                <a:off x="4016" y="3646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x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42" name="Rectangle 89"/>
              <p:cNvSpPr>
                <a:spLocks noChangeArrowheads="1"/>
              </p:cNvSpPr>
              <p:nvPr/>
            </p:nvSpPr>
            <p:spPr bwMode="auto">
              <a:xfrm>
                <a:off x="4102" y="3613"/>
                <a:ext cx="4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¢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7" name="Group 103"/>
          <p:cNvGrpSpPr>
            <a:grpSpLocks/>
          </p:cNvGrpSpPr>
          <p:nvPr/>
        </p:nvGrpSpPr>
        <p:grpSpPr bwMode="auto">
          <a:xfrm>
            <a:off x="7156450" y="2724150"/>
            <a:ext cx="366713" cy="3213100"/>
            <a:chOff x="4508" y="1716"/>
            <a:chExt cx="231" cy="2024"/>
          </a:xfrm>
        </p:grpSpPr>
        <p:grpSp>
          <p:nvGrpSpPr>
            <p:cNvPr id="9229" name="Group 99"/>
            <p:cNvGrpSpPr>
              <a:grpSpLocks/>
            </p:cNvGrpSpPr>
            <p:nvPr/>
          </p:nvGrpSpPr>
          <p:grpSpPr bwMode="auto">
            <a:xfrm>
              <a:off x="4508" y="1716"/>
              <a:ext cx="231" cy="1728"/>
              <a:chOff x="4508" y="1716"/>
              <a:chExt cx="231" cy="1728"/>
            </a:xfrm>
          </p:grpSpPr>
          <p:sp>
            <p:nvSpPr>
              <p:cNvPr id="9234" name="Text Box 63"/>
              <p:cNvSpPr txBox="1">
                <a:spLocks noChangeArrowheads="1"/>
              </p:cNvSpPr>
              <p:nvPr/>
            </p:nvSpPr>
            <p:spPr bwMode="auto">
              <a:xfrm>
                <a:off x="4508" y="171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9235" name="Text Box 64"/>
              <p:cNvSpPr txBox="1">
                <a:spLocks noChangeArrowheads="1"/>
              </p:cNvSpPr>
              <p:nvPr/>
            </p:nvSpPr>
            <p:spPr bwMode="auto">
              <a:xfrm>
                <a:off x="4508" y="219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36" name="Text Box 65"/>
              <p:cNvSpPr txBox="1">
                <a:spLocks noChangeArrowheads="1"/>
              </p:cNvSpPr>
              <p:nvPr/>
            </p:nvSpPr>
            <p:spPr bwMode="auto">
              <a:xfrm>
                <a:off x="4508" y="267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9237" name="Text Box 71"/>
              <p:cNvSpPr txBox="1">
                <a:spLocks noChangeArrowheads="1"/>
              </p:cNvSpPr>
              <p:nvPr/>
            </p:nvSpPr>
            <p:spPr bwMode="auto">
              <a:xfrm>
                <a:off x="4508" y="3156"/>
                <a:ext cx="23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b="1">
                    <a:solidFill>
                      <a:srgbClr val="FF0000"/>
                    </a:solidFill>
                    <a:latin typeface="Courier New" panose="02070309020205020404" pitchFamily="49" charset="0"/>
                  </a:rPr>
                  <a:t>1</a:t>
                </a:r>
              </a:p>
            </p:txBody>
          </p:sp>
        </p:grpSp>
        <p:grpSp>
          <p:nvGrpSpPr>
            <p:cNvPr id="9230" name="Group 97"/>
            <p:cNvGrpSpPr>
              <a:grpSpLocks/>
            </p:cNvGrpSpPr>
            <p:nvPr/>
          </p:nvGrpSpPr>
          <p:grpSpPr bwMode="auto">
            <a:xfrm>
              <a:off x="4576" y="3456"/>
              <a:ext cx="162" cy="284"/>
              <a:chOff x="4592" y="3604"/>
              <a:chExt cx="162" cy="284"/>
            </a:xfrm>
          </p:grpSpPr>
          <p:sp>
            <p:nvSpPr>
              <p:cNvPr id="9231" name="Rectangle 90"/>
              <p:cNvSpPr>
                <a:spLocks noChangeArrowheads="1"/>
              </p:cNvSpPr>
              <p:nvPr/>
            </p:nvSpPr>
            <p:spPr bwMode="auto">
              <a:xfrm>
                <a:off x="4673" y="3754"/>
                <a:ext cx="8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1400" i="1">
                    <a:solidFill>
                      <a:srgbClr val="000000"/>
                    </a:solidFill>
                  </a:rPr>
                  <a:t>O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32" name="Rectangle 91"/>
              <p:cNvSpPr>
                <a:spLocks noChangeArrowheads="1"/>
              </p:cNvSpPr>
              <p:nvPr/>
            </p:nvSpPr>
            <p:spPr bwMode="auto">
              <a:xfrm>
                <a:off x="4592" y="3636"/>
                <a:ext cx="85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 i="1">
                    <a:solidFill>
                      <a:srgbClr val="000000"/>
                    </a:solidFill>
                  </a:rPr>
                  <a:t>x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33" name="Rectangle 92"/>
              <p:cNvSpPr>
                <a:spLocks noChangeArrowheads="1"/>
              </p:cNvSpPr>
              <p:nvPr/>
            </p:nvSpPr>
            <p:spPr bwMode="auto">
              <a:xfrm>
                <a:off x="4677" y="3604"/>
                <a:ext cx="47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  <a:latin typeface="Symbol" panose="05050102010706020507" pitchFamily="18" charset="2"/>
                  </a:rPr>
                  <a:t>¢</a:t>
                </a:r>
                <a:endParaRPr lang="en-US" sz="240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1145084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Lemma 3</a:t>
            </a:r>
          </a:p>
        </p:txBody>
      </p:sp>
      <p:graphicFrame>
        <p:nvGraphicFramePr>
          <p:cNvPr id="94216" name="Object 2"/>
          <p:cNvGraphicFramePr>
            <a:graphicFrameLocks noChangeAspect="1"/>
          </p:cNvGraphicFramePr>
          <p:nvPr/>
        </p:nvGraphicFramePr>
        <p:xfrm>
          <a:off x="2419350" y="3070225"/>
          <a:ext cx="22225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6" name="Equation" r:id="rId3" imgW="1129810" imgH="253890" progId="Equation.3">
                  <p:embed/>
                </p:oleObj>
              </mc:Choice>
              <mc:Fallback>
                <p:oleObj name="Equation" r:id="rId3" imgW="1129810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3070225"/>
                        <a:ext cx="22225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7" name="Object 3"/>
          <p:cNvGraphicFramePr>
            <a:graphicFrameLocks noChangeAspect="1"/>
          </p:cNvGraphicFramePr>
          <p:nvPr/>
        </p:nvGraphicFramePr>
        <p:xfrm>
          <a:off x="2419350" y="3756025"/>
          <a:ext cx="22225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7" name="Equation" r:id="rId5" imgW="1129810" imgH="253890" progId="Equation.3">
                  <p:embed/>
                </p:oleObj>
              </mc:Choice>
              <mc:Fallback>
                <p:oleObj name="Equation" r:id="rId5" imgW="1129810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9350" y="3756025"/>
                        <a:ext cx="222250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11"/>
          <p:cNvSpPr txBox="1">
            <a:spLocks noChangeArrowheads="1"/>
          </p:cNvSpPr>
          <p:nvPr/>
        </p:nvSpPr>
        <p:spPr bwMode="auto">
          <a:xfrm>
            <a:off x="2336800" y="2536825"/>
            <a:ext cx="494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For two </a:t>
            </a:r>
            <a:r>
              <a:rPr lang="en-US" sz="2400">
                <a:solidFill>
                  <a:srgbClr val="FF0000"/>
                </a:solidFill>
              </a:rPr>
              <a:t>sorted sequences</a:t>
            </a:r>
            <a:r>
              <a:rPr lang="en-US" sz="2400">
                <a:solidFill>
                  <a:srgbClr val="000000"/>
                </a:solidFill>
              </a:rPr>
              <a:t>     and    :      </a:t>
            </a:r>
          </a:p>
        </p:txBody>
      </p:sp>
      <p:graphicFrame>
        <p:nvGraphicFramePr>
          <p:cNvPr id="10246" name="Object 4"/>
          <p:cNvGraphicFramePr>
            <a:graphicFrameLocks noChangeAspect="1"/>
          </p:cNvGraphicFramePr>
          <p:nvPr/>
        </p:nvGraphicFramePr>
        <p:xfrm>
          <a:off x="5578475" y="2670175"/>
          <a:ext cx="246063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8" name="Equation" r:id="rId7" imgW="126835" imgH="139518" progId="Equation.3">
                  <p:embed/>
                </p:oleObj>
              </mc:Choice>
              <mc:Fallback>
                <p:oleObj name="Equation" r:id="rId7" imgW="126835" imgH="1395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2670175"/>
                        <a:ext cx="246063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5"/>
          <p:cNvGraphicFramePr>
            <a:graphicFrameLocks noChangeAspect="1"/>
          </p:cNvGraphicFramePr>
          <p:nvPr/>
        </p:nvGraphicFramePr>
        <p:xfrm>
          <a:off x="6359525" y="2584450"/>
          <a:ext cx="32067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9" name="Equation" r:id="rId9" imgW="164814" imgH="177492" progId="Equation.3">
                  <p:embed/>
                </p:oleObj>
              </mc:Choice>
              <mc:Fallback>
                <p:oleObj name="Equation" r:id="rId9" imgW="164814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9525" y="2584450"/>
                        <a:ext cx="32067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062163" y="4365625"/>
            <a:ext cx="4160837" cy="498475"/>
            <a:chOff x="883" y="2784"/>
            <a:chExt cx="2621" cy="314"/>
          </a:xfrm>
        </p:grpSpPr>
        <p:graphicFrame>
          <p:nvGraphicFramePr>
            <p:cNvPr id="10251" name="Object 6"/>
            <p:cNvGraphicFramePr>
              <a:graphicFrameLocks noChangeAspect="1"/>
            </p:cNvGraphicFramePr>
            <p:nvPr/>
          </p:nvGraphicFramePr>
          <p:xfrm>
            <a:off x="1129" y="2784"/>
            <a:ext cx="2375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90" name="Equation" r:id="rId11" imgW="1916868" imgH="253890" progId="Equation.3">
                    <p:embed/>
                  </p:oleObj>
                </mc:Choice>
                <mc:Fallback>
                  <p:oleObj name="Equation" r:id="rId11" imgW="1916868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9" y="2784"/>
                          <a:ext cx="2375" cy="3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2" name="Object 7"/>
            <p:cNvGraphicFramePr>
              <a:graphicFrameLocks noChangeAspect="1"/>
            </p:cNvGraphicFramePr>
            <p:nvPr/>
          </p:nvGraphicFramePr>
          <p:xfrm>
            <a:off x="883" y="2858"/>
            <a:ext cx="173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91" name="Equation" r:id="rId13" imgW="139518" imgH="126835" progId="Equation.3">
                    <p:embed/>
                  </p:oleObj>
                </mc:Choice>
                <mc:Fallback>
                  <p:oleObj name="Equation" r:id="rId13" imgW="139518" imgH="1268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3" y="2858"/>
                          <a:ext cx="173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4233" name="Text Box 25"/>
          <p:cNvSpPr txBox="1">
            <a:spLocks noChangeArrowheads="1"/>
          </p:cNvSpPr>
          <p:nvPr/>
        </p:nvSpPr>
        <p:spPr bwMode="auto">
          <a:xfrm>
            <a:off x="4699000" y="3111500"/>
            <a:ext cx="1635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(by Lemma 2)</a:t>
            </a:r>
            <a:endParaRPr lang="en-US" sz="2400">
              <a:solidFill>
                <a:srgbClr val="006600"/>
              </a:solidFill>
            </a:endParaRPr>
          </a:p>
        </p:txBody>
      </p:sp>
      <p:sp>
        <p:nvSpPr>
          <p:cNvPr id="94234" name="Text Box 26"/>
          <p:cNvSpPr txBox="1">
            <a:spLocks noChangeArrowheads="1"/>
          </p:cNvSpPr>
          <p:nvPr/>
        </p:nvSpPr>
        <p:spPr bwMode="auto">
          <a:xfrm>
            <a:off x="4699000" y="3781425"/>
            <a:ext cx="1635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(by Lemma 2)</a:t>
            </a:r>
            <a:endParaRPr lang="en-US" sz="240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1225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4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33" grpId="0" autoUpdateAnimBg="0"/>
      <p:bldP spid="94234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 Network</a:t>
            </a:r>
          </a:p>
        </p:txBody>
      </p:sp>
      <p:graphicFrame>
        <p:nvGraphicFramePr>
          <p:cNvPr id="89091" name="Object 2"/>
          <p:cNvGraphicFramePr>
            <a:graphicFrameLocks noChangeAspect="1"/>
          </p:cNvGraphicFramePr>
          <p:nvPr/>
        </p:nvGraphicFramePr>
        <p:xfrm>
          <a:off x="1865313" y="21637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0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1637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2" name="Object 3"/>
          <p:cNvGraphicFramePr>
            <a:graphicFrameLocks noChangeAspect="1"/>
          </p:cNvGraphicFramePr>
          <p:nvPr/>
        </p:nvGraphicFramePr>
        <p:xfrm>
          <a:off x="1865313" y="25908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1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5908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3" name="Object 4"/>
          <p:cNvGraphicFramePr>
            <a:graphicFrameLocks noChangeAspect="1"/>
          </p:cNvGraphicFramePr>
          <p:nvPr/>
        </p:nvGraphicFramePr>
        <p:xfrm>
          <a:off x="1865313" y="3035300"/>
          <a:ext cx="3222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2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035300"/>
                        <a:ext cx="3222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4" name="Object 5"/>
          <p:cNvGraphicFramePr>
            <a:graphicFrameLocks noChangeAspect="1"/>
          </p:cNvGraphicFramePr>
          <p:nvPr/>
        </p:nvGraphicFramePr>
        <p:xfrm>
          <a:off x="1865313" y="35099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3" name="Equation" r:id="rId9" imgW="165028" imgH="228501" progId="Equation.3">
                  <p:embed/>
                </p:oleObj>
              </mc:Choice>
              <mc:Fallback>
                <p:oleObj name="Equation" r:id="rId9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5099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5" name="Object 6"/>
          <p:cNvGraphicFramePr>
            <a:graphicFrameLocks noChangeAspect="1"/>
          </p:cNvGraphicFramePr>
          <p:nvPr/>
        </p:nvGraphicFramePr>
        <p:xfrm>
          <a:off x="1905000" y="42973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4" name="Equation" r:id="rId11" imgW="165028" imgH="228501" progId="Equation.3">
                  <p:embed/>
                </p:oleObj>
              </mc:Choice>
              <mc:Fallback>
                <p:oleObj name="Equation" r:id="rId11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973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6" name="Object 7"/>
          <p:cNvGraphicFramePr>
            <a:graphicFrameLocks noChangeAspect="1"/>
          </p:cNvGraphicFramePr>
          <p:nvPr/>
        </p:nvGraphicFramePr>
        <p:xfrm>
          <a:off x="1892300" y="47244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5" name="Equation" r:id="rId13" imgW="164885" imgH="215619" progId="Equation.3">
                  <p:embed/>
                </p:oleObj>
              </mc:Choice>
              <mc:Fallback>
                <p:oleObj name="Equation" r:id="rId13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47244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7" name="Object 8"/>
          <p:cNvGraphicFramePr>
            <a:graphicFrameLocks noChangeAspect="1"/>
          </p:cNvGraphicFramePr>
          <p:nvPr/>
        </p:nvGraphicFramePr>
        <p:xfrm>
          <a:off x="1905000" y="51689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6" name="Equation" r:id="rId15" imgW="164885" imgH="215619" progId="Equation.3">
                  <p:embed/>
                </p:oleObj>
              </mc:Choice>
              <mc:Fallback>
                <p:oleObj name="Equation" r:id="rId15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689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8" name="Object 9"/>
          <p:cNvGraphicFramePr>
            <a:graphicFrameLocks noChangeAspect="1"/>
          </p:cNvGraphicFramePr>
          <p:nvPr/>
        </p:nvGraphicFramePr>
        <p:xfrm>
          <a:off x="1905000" y="56435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7" name="Equation" r:id="rId17" imgW="165028" imgH="228501" progId="Equation.3">
                  <p:embed/>
                </p:oleObj>
              </mc:Choice>
              <mc:Fallback>
                <p:oleObj name="Equation" r:id="rId17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6435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3"/>
          <p:cNvGrpSpPr>
            <a:grpSpLocks/>
          </p:cNvGrpSpPr>
          <p:nvPr/>
        </p:nvGrpSpPr>
        <p:grpSpPr bwMode="auto">
          <a:xfrm>
            <a:off x="381000" y="2286000"/>
            <a:ext cx="1447800" cy="1676400"/>
            <a:chOff x="240" y="1440"/>
            <a:chExt cx="912" cy="1056"/>
          </a:xfrm>
        </p:grpSpPr>
        <p:sp>
          <p:nvSpPr>
            <p:cNvPr id="11366" name="AutoShape 11"/>
            <p:cNvSpPr>
              <a:spLocks/>
            </p:cNvSpPr>
            <p:nvPr/>
          </p:nvSpPr>
          <p:spPr bwMode="auto">
            <a:xfrm flipH="1">
              <a:off x="864" y="1440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67" name="Text Box 12"/>
            <p:cNvSpPr txBox="1">
              <a:spLocks noChangeArrowheads="1"/>
            </p:cNvSpPr>
            <p:nvPr/>
          </p:nvSpPr>
          <p:spPr bwMode="auto">
            <a:xfrm flipH="1">
              <a:off x="240" y="1776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3" name="Group 144"/>
          <p:cNvGrpSpPr>
            <a:grpSpLocks/>
          </p:cNvGrpSpPr>
          <p:nvPr/>
        </p:nvGrpSpPr>
        <p:grpSpPr bwMode="auto">
          <a:xfrm>
            <a:off x="381000" y="4373563"/>
            <a:ext cx="1447800" cy="1676400"/>
            <a:chOff x="240" y="2755"/>
            <a:chExt cx="912" cy="1056"/>
          </a:xfrm>
        </p:grpSpPr>
        <p:sp>
          <p:nvSpPr>
            <p:cNvPr id="11364" name="AutoShape 13"/>
            <p:cNvSpPr>
              <a:spLocks/>
            </p:cNvSpPr>
            <p:nvPr/>
          </p:nvSpPr>
          <p:spPr bwMode="auto">
            <a:xfrm flipH="1">
              <a:off x="864" y="2755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65" name="Text Box 14"/>
            <p:cNvSpPr txBox="1">
              <a:spLocks noChangeArrowheads="1"/>
            </p:cNvSpPr>
            <p:nvPr/>
          </p:nvSpPr>
          <p:spPr bwMode="auto">
            <a:xfrm flipH="1">
              <a:off x="240" y="3091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4" name="Group 150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89103" name="Rectangle 15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1345" name="Oval 18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89107" name="Rectangle 19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1347" name="Line 48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8" name="Line 49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9" name="Line 50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0" name="Line 51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1" name="Line 52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2" name="Line 53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3" name="Line 54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4" name="Line 55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5" name="Line 56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6" name="Line 57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7" name="Line 58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8" name="Line 59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59" name="Line 60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0" name="Line 61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1" name="Line 62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2" name="Line 63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63" name="Oval 95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152"/>
          <p:cNvGrpSpPr>
            <a:grpSpLocks/>
          </p:cNvGrpSpPr>
          <p:nvPr/>
        </p:nvGrpSpPr>
        <p:grpSpPr bwMode="auto">
          <a:xfrm>
            <a:off x="2286000" y="2362200"/>
            <a:ext cx="1143000" cy="3581400"/>
            <a:chOff x="1440" y="1488"/>
            <a:chExt cx="720" cy="2256"/>
          </a:xfrm>
        </p:grpSpPr>
        <p:sp>
          <p:nvSpPr>
            <p:cNvPr id="11328" name="Line 106"/>
            <p:cNvSpPr>
              <a:spLocks noChangeShapeType="1"/>
            </p:cNvSpPr>
            <p:nvPr/>
          </p:nvSpPr>
          <p:spPr bwMode="auto">
            <a:xfrm>
              <a:off x="1584" y="148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9" name="Line 16"/>
            <p:cNvSpPr>
              <a:spLocks noChangeShapeType="1"/>
            </p:cNvSpPr>
            <p:nvPr/>
          </p:nvSpPr>
          <p:spPr bwMode="auto">
            <a:xfrm>
              <a:off x="1440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0" name="Line 17"/>
            <p:cNvSpPr>
              <a:spLocks noChangeShapeType="1"/>
            </p:cNvSpPr>
            <p:nvPr/>
          </p:nvSpPr>
          <p:spPr bwMode="auto">
            <a:xfrm>
              <a:off x="1440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1" name="Line 42"/>
            <p:cNvSpPr>
              <a:spLocks noChangeShapeType="1"/>
            </p:cNvSpPr>
            <p:nvPr/>
          </p:nvSpPr>
          <p:spPr bwMode="auto">
            <a:xfrm>
              <a:off x="1440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2" name="Line 43"/>
            <p:cNvSpPr>
              <a:spLocks noChangeShapeType="1"/>
            </p:cNvSpPr>
            <p:nvPr/>
          </p:nvSpPr>
          <p:spPr bwMode="auto">
            <a:xfrm>
              <a:off x="1440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3" name="Line 44"/>
            <p:cNvSpPr>
              <a:spLocks noChangeShapeType="1"/>
            </p:cNvSpPr>
            <p:nvPr/>
          </p:nvSpPr>
          <p:spPr bwMode="auto">
            <a:xfrm>
              <a:off x="1440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4" name="Line 45"/>
            <p:cNvSpPr>
              <a:spLocks noChangeShapeType="1"/>
            </p:cNvSpPr>
            <p:nvPr/>
          </p:nvSpPr>
          <p:spPr bwMode="auto">
            <a:xfrm>
              <a:off x="1440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5" name="Line 46"/>
            <p:cNvSpPr>
              <a:spLocks noChangeShapeType="1"/>
            </p:cNvSpPr>
            <p:nvPr/>
          </p:nvSpPr>
          <p:spPr bwMode="auto">
            <a:xfrm>
              <a:off x="1440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6" name="Line 47"/>
            <p:cNvSpPr>
              <a:spLocks noChangeShapeType="1"/>
            </p:cNvSpPr>
            <p:nvPr/>
          </p:nvSpPr>
          <p:spPr bwMode="auto">
            <a:xfrm>
              <a:off x="1440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7" name="Line 107"/>
            <p:cNvSpPr>
              <a:spLocks noChangeShapeType="1"/>
            </p:cNvSpPr>
            <p:nvPr/>
          </p:nvSpPr>
          <p:spPr bwMode="auto">
            <a:xfrm flipV="1">
              <a:off x="1632" y="1776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8" name="Line 108"/>
            <p:cNvSpPr>
              <a:spLocks noChangeShapeType="1"/>
            </p:cNvSpPr>
            <p:nvPr/>
          </p:nvSpPr>
          <p:spPr bwMode="auto">
            <a:xfrm flipV="1">
              <a:off x="1632" y="2064"/>
              <a:ext cx="432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39" name="Line 109"/>
            <p:cNvSpPr>
              <a:spLocks noChangeShapeType="1"/>
            </p:cNvSpPr>
            <p:nvPr/>
          </p:nvSpPr>
          <p:spPr bwMode="auto">
            <a:xfrm flipV="1">
              <a:off x="1632" y="2352"/>
              <a:ext cx="432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0" name="Line 110"/>
            <p:cNvSpPr>
              <a:spLocks noChangeShapeType="1"/>
            </p:cNvSpPr>
            <p:nvPr/>
          </p:nvSpPr>
          <p:spPr bwMode="auto">
            <a:xfrm>
              <a:off x="1632" y="1776"/>
              <a:ext cx="432" cy="1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1" name="Line 111"/>
            <p:cNvSpPr>
              <a:spLocks noChangeShapeType="1"/>
            </p:cNvSpPr>
            <p:nvPr/>
          </p:nvSpPr>
          <p:spPr bwMode="auto">
            <a:xfrm>
              <a:off x="1632" y="2352"/>
              <a:ext cx="432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2" name="Line 114"/>
            <p:cNvSpPr>
              <a:spLocks noChangeShapeType="1"/>
            </p:cNvSpPr>
            <p:nvPr/>
          </p:nvSpPr>
          <p:spPr bwMode="auto">
            <a:xfrm>
              <a:off x="1632" y="2880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43" name="Line 115"/>
            <p:cNvSpPr>
              <a:spLocks noChangeShapeType="1"/>
            </p:cNvSpPr>
            <p:nvPr/>
          </p:nvSpPr>
          <p:spPr bwMode="auto">
            <a:xfrm flipV="1">
              <a:off x="1632" y="316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163"/>
          <p:cNvGrpSpPr>
            <a:grpSpLocks/>
          </p:cNvGrpSpPr>
          <p:nvPr/>
        </p:nvGrpSpPr>
        <p:grpSpPr bwMode="auto">
          <a:xfrm>
            <a:off x="5486400" y="2362200"/>
            <a:ext cx="838200" cy="3581400"/>
            <a:chOff x="3456" y="1488"/>
            <a:chExt cx="528" cy="2256"/>
          </a:xfrm>
        </p:grpSpPr>
        <p:sp>
          <p:nvSpPr>
            <p:cNvPr id="11320" name="Line 124"/>
            <p:cNvSpPr>
              <a:spLocks noChangeShapeType="1"/>
            </p:cNvSpPr>
            <p:nvPr/>
          </p:nvSpPr>
          <p:spPr bwMode="auto">
            <a:xfrm>
              <a:off x="3456" y="1488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1" name="Line 125"/>
            <p:cNvSpPr>
              <a:spLocks noChangeShapeType="1"/>
            </p:cNvSpPr>
            <p:nvPr/>
          </p:nvSpPr>
          <p:spPr bwMode="auto">
            <a:xfrm flipV="1">
              <a:off x="3504" y="1776"/>
              <a:ext cx="432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2" name="Line 126"/>
            <p:cNvSpPr>
              <a:spLocks noChangeShapeType="1"/>
            </p:cNvSpPr>
            <p:nvPr/>
          </p:nvSpPr>
          <p:spPr bwMode="auto">
            <a:xfrm>
              <a:off x="3504" y="1776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3" name="Line 127"/>
            <p:cNvSpPr>
              <a:spLocks noChangeShapeType="1"/>
            </p:cNvSpPr>
            <p:nvPr/>
          </p:nvSpPr>
          <p:spPr bwMode="auto">
            <a:xfrm flipV="1">
              <a:off x="3504" y="2352"/>
              <a:ext cx="432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4" name="Line 128"/>
            <p:cNvSpPr>
              <a:spLocks noChangeShapeType="1"/>
            </p:cNvSpPr>
            <p:nvPr/>
          </p:nvSpPr>
          <p:spPr bwMode="auto">
            <a:xfrm>
              <a:off x="3504" y="2064"/>
              <a:ext cx="432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5" name="Line 129"/>
            <p:cNvSpPr>
              <a:spLocks noChangeShapeType="1"/>
            </p:cNvSpPr>
            <p:nvPr/>
          </p:nvSpPr>
          <p:spPr bwMode="auto">
            <a:xfrm flipV="1">
              <a:off x="3504" y="3168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6" name="Line 130"/>
            <p:cNvSpPr>
              <a:spLocks noChangeShapeType="1"/>
            </p:cNvSpPr>
            <p:nvPr/>
          </p:nvSpPr>
          <p:spPr bwMode="auto">
            <a:xfrm>
              <a:off x="3504" y="2352"/>
              <a:ext cx="432" cy="11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27" name="Line 131"/>
            <p:cNvSpPr>
              <a:spLocks noChangeShapeType="1"/>
            </p:cNvSpPr>
            <p:nvPr/>
          </p:nvSpPr>
          <p:spPr bwMode="auto">
            <a:xfrm>
              <a:off x="3504" y="3744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145"/>
          <p:cNvGrpSpPr>
            <a:grpSpLocks/>
          </p:cNvGrpSpPr>
          <p:nvPr/>
        </p:nvGrpSpPr>
        <p:grpSpPr bwMode="auto">
          <a:xfrm>
            <a:off x="7543800" y="2209800"/>
            <a:ext cx="1385888" cy="3886200"/>
            <a:chOff x="4752" y="1392"/>
            <a:chExt cx="873" cy="2448"/>
          </a:xfrm>
        </p:grpSpPr>
        <p:sp>
          <p:nvSpPr>
            <p:cNvPr id="11318" name="AutoShape 133"/>
            <p:cNvSpPr>
              <a:spLocks/>
            </p:cNvSpPr>
            <p:nvPr/>
          </p:nvSpPr>
          <p:spPr bwMode="auto">
            <a:xfrm>
              <a:off x="4752" y="1392"/>
              <a:ext cx="240" cy="2448"/>
            </a:xfrm>
            <a:prstGeom prst="rightBrace">
              <a:avLst>
                <a:gd name="adj1" fmla="val 8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19" name="Text Box 134"/>
            <p:cNvSpPr txBox="1">
              <a:spLocks noChangeArrowheads="1"/>
            </p:cNvSpPr>
            <p:nvPr/>
          </p:nvSpPr>
          <p:spPr bwMode="auto">
            <a:xfrm>
              <a:off x="5040" y="2448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aphicFrame>
        <p:nvGraphicFramePr>
          <p:cNvPr id="89223" name="Object 10"/>
          <p:cNvGraphicFramePr>
            <a:graphicFrameLocks noChangeAspect="1"/>
          </p:cNvGraphicFramePr>
          <p:nvPr/>
        </p:nvGraphicFramePr>
        <p:xfrm>
          <a:off x="7056438" y="21336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8" name="Equation" r:id="rId19" imgW="177646" imgH="228402" progId="Equation.3">
                  <p:embed/>
                </p:oleObj>
              </mc:Choice>
              <mc:Fallback>
                <p:oleObj name="Equation" r:id="rId19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1336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224" name="Object 11"/>
          <p:cNvGraphicFramePr>
            <a:graphicFrameLocks noChangeAspect="1"/>
          </p:cNvGraphicFramePr>
          <p:nvPr/>
        </p:nvGraphicFramePr>
        <p:xfrm>
          <a:off x="7056438" y="2560638"/>
          <a:ext cx="3222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9" name="Equation" r:id="rId21" imgW="164885" imgH="215619" progId="Equation.3">
                  <p:embed/>
                </p:oleObj>
              </mc:Choice>
              <mc:Fallback>
                <p:oleObj name="Equation" r:id="rId21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560638"/>
                        <a:ext cx="3222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225" name="Object 12"/>
          <p:cNvGraphicFramePr>
            <a:graphicFrameLocks noChangeAspect="1"/>
          </p:cNvGraphicFramePr>
          <p:nvPr/>
        </p:nvGraphicFramePr>
        <p:xfrm>
          <a:off x="7056438" y="3005138"/>
          <a:ext cx="3476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0" name="Equation" r:id="rId23" imgW="177569" imgH="215619" progId="Equation.3">
                  <p:embed/>
                </p:oleObj>
              </mc:Choice>
              <mc:Fallback>
                <p:oleObj name="Equation" r:id="rId23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005138"/>
                        <a:ext cx="3476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226" name="Object 13"/>
          <p:cNvGraphicFramePr>
            <a:graphicFrameLocks noChangeAspect="1"/>
          </p:cNvGraphicFramePr>
          <p:nvPr/>
        </p:nvGraphicFramePr>
        <p:xfrm>
          <a:off x="7056438" y="34798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1" name="Equation" r:id="rId25" imgW="177646" imgH="228402" progId="Equation.3">
                  <p:embed/>
                </p:oleObj>
              </mc:Choice>
              <mc:Fallback>
                <p:oleObj name="Equation" r:id="rId25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4798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227" name="Object 14"/>
          <p:cNvGraphicFramePr>
            <a:graphicFrameLocks noChangeAspect="1"/>
          </p:cNvGraphicFramePr>
          <p:nvPr/>
        </p:nvGraphicFramePr>
        <p:xfrm>
          <a:off x="7086600" y="4357688"/>
          <a:ext cx="347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2" name="Equation" r:id="rId27" imgW="177569" imgH="215619" progId="Equation.3">
                  <p:embed/>
                </p:oleObj>
              </mc:Choice>
              <mc:Fallback>
                <p:oleObj name="Equation" r:id="rId27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357688"/>
                        <a:ext cx="347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228" name="Object 15"/>
          <p:cNvGraphicFramePr>
            <a:graphicFrameLocks noChangeAspect="1"/>
          </p:cNvGraphicFramePr>
          <p:nvPr/>
        </p:nvGraphicFramePr>
        <p:xfrm>
          <a:off x="7075488" y="4756150"/>
          <a:ext cx="3460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3" name="Equation" r:id="rId29" imgW="177646" imgH="228402" progId="Equation.3">
                  <p:embed/>
                </p:oleObj>
              </mc:Choice>
              <mc:Fallback>
                <p:oleObj name="Equation" r:id="rId29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488" y="4756150"/>
                        <a:ext cx="34607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229" name="Object 16"/>
          <p:cNvGraphicFramePr>
            <a:graphicFrameLocks noChangeAspect="1"/>
          </p:cNvGraphicFramePr>
          <p:nvPr/>
        </p:nvGraphicFramePr>
        <p:xfrm>
          <a:off x="7086600" y="520065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4" name="Equation" r:id="rId31" imgW="177646" imgH="228402" progId="Equation.3">
                  <p:embed/>
                </p:oleObj>
              </mc:Choice>
              <mc:Fallback>
                <p:oleObj name="Equation" r:id="rId31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20065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230" name="Object 17"/>
          <p:cNvGraphicFramePr>
            <a:graphicFrameLocks noChangeAspect="1"/>
          </p:cNvGraphicFramePr>
          <p:nvPr/>
        </p:nvGraphicFramePr>
        <p:xfrm>
          <a:off x="7086600" y="56896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5" name="Equation" r:id="rId33" imgW="177646" imgH="228402" progId="Equation.3">
                  <p:embed/>
                </p:oleObj>
              </mc:Choice>
              <mc:Fallback>
                <p:oleObj name="Equation" r:id="rId33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6896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165"/>
          <p:cNvGrpSpPr>
            <a:grpSpLocks/>
          </p:cNvGrpSpPr>
          <p:nvPr/>
        </p:nvGrpSpPr>
        <p:grpSpPr bwMode="auto">
          <a:xfrm>
            <a:off x="6248400" y="2281238"/>
            <a:ext cx="685800" cy="3743325"/>
            <a:chOff x="3936" y="1437"/>
            <a:chExt cx="432" cy="2358"/>
          </a:xfrm>
        </p:grpSpPr>
        <p:sp>
          <p:nvSpPr>
            <p:cNvPr id="11290" name="Line 21"/>
            <p:cNvSpPr>
              <a:spLocks noChangeShapeType="1"/>
            </p:cNvSpPr>
            <p:nvPr/>
          </p:nvSpPr>
          <p:spPr bwMode="auto">
            <a:xfrm>
              <a:off x="4169" y="148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1" name="Oval 23"/>
            <p:cNvSpPr>
              <a:spLocks noChangeArrowheads="1"/>
            </p:cNvSpPr>
            <p:nvPr/>
          </p:nvSpPr>
          <p:spPr bwMode="auto">
            <a:xfrm>
              <a:off x="4128" y="1437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292" name="Line 64"/>
            <p:cNvSpPr>
              <a:spLocks noChangeShapeType="1"/>
            </p:cNvSpPr>
            <p:nvPr/>
          </p:nvSpPr>
          <p:spPr bwMode="auto">
            <a:xfrm>
              <a:off x="393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3" name="Line 65"/>
            <p:cNvSpPr>
              <a:spLocks noChangeShapeType="1"/>
            </p:cNvSpPr>
            <p:nvPr/>
          </p:nvSpPr>
          <p:spPr bwMode="auto">
            <a:xfrm>
              <a:off x="393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4" name="Line 66"/>
            <p:cNvSpPr>
              <a:spLocks noChangeShapeType="1"/>
            </p:cNvSpPr>
            <p:nvPr/>
          </p:nvSpPr>
          <p:spPr bwMode="auto">
            <a:xfrm>
              <a:off x="393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5" name="Line 67"/>
            <p:cNvSpPr>
              <a:spLocks noChangeShapeType="1"/>
            </p:cNvSpPr>
            <p:nvPr/>
          </p:nvSpPr>
          <p:spPr bwMode="auto">
            <a:xfrm>
              <a:off x="393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6" name="Line 68"/>
            <p:cNvSpPr>
              <a:spLocks noChangeShapeType="1"/>
            </p:cNvSpPr>
            <p:nvPr/>
          </p:nvSpPr>
          <p:spPr bwMode="auto">
            <a:xfrm>
              <a:off x="393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7" name="Line 69"/>
            <p:cNvSpPr>
              <a:spLocks noChangeShapeType="1"/>
            </p:cNvSpPr>
            <p:nvPr/>
          </p:nvSpPr>
          <p:spPr bwMode="auto">
            <a:xfrm>
              <a:off x="393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8" name="Line 70"/>
            <p:cNvSpPr>
              <a:spLocks noChangeShapeType="1"/>
            </p:cNvSpPr>
            <p:nvPr/>
          </p:nvSpPr>
          <p:spPr bwMode="auto">
            <a:xfrm>
              <a:off x="393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299" name="Line 71"/>
            <p:cNvSpPr>
              <a:spLocks noChangeShapeType="1"/>
            </p:cNvSpPr>
            <p:nvPr/>
          </p:nvSpPr>
          <p:spPr bwMode="auto">
            <a:xfrm>
              <a:off x="393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0" name="Line 87"/>
            <p:cNvSpPr>
              <a:spLocks noChangeShapeType="1"/>
            </p:cNvSpPr>
            <p:nvPr/>
          </p:nvSpPr>
          <p:spPr bwMode="auto">
            <a:xfrm>
              <a:off x="417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1" name="Line 88"/>
            <p:cNvSpPr>
              <a:spLocks noChangeShapeType="1"/>
            </p:cNvSpPr>
            <p:nvPr/>
          </p:nvSpPr>
          <p:spPr bwMode="auto">
            <a:xfrm>
              <a:off x="417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2" name="Line 89"/>
            <p:cNvSpPr>
              <a:spLocks noChangeShapeType="1"/>
            </p:cNvSpPr>
            <p:nvPr/>
          </p:nvSpPr>
          <p:spPr bwMode="auto">
            <a:xfrm>
              <a:off x="417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3" name="Line 90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4" name="Line 91"/>
            <p:cNvSpPr>
              <a:spLocks noChangeShapeType="1"/>
            </p:cNvSpPr>
            <p:nvPr/>
          </p:nvSpPr>
          <p:spPr bwMode="auto">
            <a:xfrm>
              <a:off x="417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5" name="Line 92"/>
            <p:cNvSpPr>
              <a:spLocks noChangeShapeType="1"/>
            </p:cNvSpPr>
            <p:nvPr/>
          </p:nvSpPr>
          <p:spPr bwMode="auto">
            <a:xfrm>
              <a:off x="417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6" name="Line 93"/>
            <p:cNvSpPr>
              <a:spLocks noChangeShapeType="1"/>
            </p:cNvSpPr>
            <p:nvPr/>
          </p:nvSpPr>
          <p:spPr bwMode="auto">
            <a:xfrm>
              <a:off x="417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7" name="Line 94"/>
            <p:cNvSpPr>
              <a:spLocks noChangeShapeType="1"/>
            </p:cNvSpPr>
            <p:nvPr/>
          </p:nvSpPr>
          <p:spPr bwMode="auto">
            <a:xfrm>
              <a:off x="417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08" name="Oval 153"/>
            <p:cNvSpPr>
              <a:spLocks noChangeArrowheads="1"/>
            </p:cNvSpPr>
            <p:nvPr/>
          </p:nvSpPr>
          <p:spPr bwMode="auto">
            <a:xfrm>
              <a:off x="4128" y="1744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09" name="Line 154"/>
            <p:cNvSpPr>
              <a:spLocks noChangeShapeType="1"/>
            </p:cNvSpPr>
            <p:nvPr/>
          </p:nvSpPr>
          <p:spPr bwMode="auto">
            <a:xfrm>
              <a:off x="4169" y="2067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0" name="Oval 155"/>
            <p:cNvSpPr>
              <a:spLocks noChangeArrowheads="1"/>
            </p:cNvSpPr>
            <p:nvPr/>
          </p:nvSpPr>
          <p:spPr bwMode="auto">
            <a:xfrm>
              <a:off x="4128" y="2016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11" name="Oval 156"/>
            <p:cNvSpPr>
              <a:spLocks noChangeArrowheads="1"/>
            </p:cNvSpPr>
            <p:nvPr/>
          </p:nvSpPr>
          <p:spPr bwMode="auto">
            <a:xfrm>
              <a:off x="4128" y="2323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12" name="Line 157"/>
            <p:cNvSpPr>
              <a:spLocks noChangeShapeType="1"/>
            </p:cNvSpPr>
            <p:nvPr/>
          </p:nvSpPr>
          <p:spPr bwMode="auto">
            <a:xfrm>
              <a:off x="4169" y="2883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3" name="Oval 158"/>
            <p:cNvSpPr>
              <a:spLocks noChangeArrowheads="1"/>
            </p:cNvSpPr>
            <p:nvPr/>
          </p:nvSpPr>
          <p:spPr bwMode="auto">
            <a:xfrm>
              <a:off x="4128" y="2832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14" name="Oval 159"/>
            <p:cNvSpPr>
              <a:spLocks noChangeArrowheads="1"/>
            </p:cNvSpPr>
            <p:nvPr/>
          </p:nvSpPr>
          <p:spPr bwMode="auto">
            <a:xfrm>
              <a:off x="4128" y="3139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15" name="Line 160"/>
            <p:cNvSpPr>
              <a:spLocks noChangeShapeType="1"/>
            </p:cNvSpPr>
            <p:nvPr/>
          </p:nvSpPr>
          <p:spPr bwMode="auto">
            <a:xfrm>
              <a:off x="4169" y="3459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1316" name="Oval 161"/>
            <p:cNvSpPr>
              <a:spLocks noChangeArrowheads="1"/>
            </p:cNvSpPr>
            <p:nvPr/>
          </p:nvSpPr>
          <p:spPr bwMode="auto">
            <a:xfrm>
              <a:off x="4128" y="3408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1317" name="Oval 162"/>
            <p:cNvSpPr>
              <a:spLocks noChangeArrowheads="1"/>
            </p:cNvSpPr>
            <p:nvPr/>
          </p:nvSpPr>
          <p:spPr bwMode="auto">
            <a:xfrm>
              <a:off x="4128" y="3715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381509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8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Comparator (2-sorter)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2651125" y="35052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2668588" y="441960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5473700" y="3484563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min(</a:t>
            </a: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5461000" y="4398963"/>
            <a:ext cx="133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max(</a:t>
            </a:r>
            <a:r>
              <a:rPr lang="en-US" sz="2400" i="1">
                <a:solidFill>
                  <a:srgbClr val="000000"/>
                </a:solidFill>
              </a:rPr>
              <a:t>x, y</a:t>
            </a:r>
            <a:r>
              <a:rPr lang="en-US" sz="2400">
                <a:solidFill>
                  <a:srgbClr val="000000"/>
                </a:solidFill>
              </a:rPr>
              <a:t>)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3063875" y="3692525"/>
            <a:ext cx="2286000" cy="1108075"/>
            <a:chOff x="1930" y="2326"/>
            <a:chExt cx="1440" cy="698"/>
          </a:xfrm>
        </p:grpSpPr>
        <p:sp>
          <p:nvSpPr>
            <p:cNvPr id="8202" name="Line 35"/>
            <p:cNvSpPr>
              <a:spLocks noChangeShapeType="1"/>
            </p:cNvSpPr>
            <p:nvPr/>
          </p:nvSpPr>
          <p:spPr bwMode="auto">
            <a:xfrm>
              <a:off x="2650" y="237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3" name="Oval 36"/>
            <p:cNvSpPr>
              <a:spLocks noChangeArrowheads="1"/>
            </p:cNvSpPr>
            <p:nvPr/>
          </p:nvSpPr>
          <p:spPr bwMode="auto">
            <a:xfrm>
              <a:off x="2597" y="29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8204" name="Oval 37"/>
            <p:cNvSpPr>
              <a:spLocks noChangeArrowheads="1"/>
            </p:cNvSpPr>
            <p:nvPr/>
          </p:nvSpPr>
          <p:spPr bwMode="auto">
            <a:xfrm>
              <a:off x="2602" y="232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8205" name="Line 49"/>
            <p:cNvSpPr>
              <a:spLocks noChangeShapeType="1"/>
            </p:cNvSpPr>
            <p:nvPr/>
          </p:nvSpPr>
          <p:spPr bwMode="auto">
            <a:xfrm flipV="1">
              <a:off x="1930" y="297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206" name="Line 50"/>
            <p:cNvSpPr>
              <a:spLocks noChangeShapeType="1"/>
            </p:cNvSpPr>
            <p:nvPr/>
          </p:nvSpPr>
          <p:spPr bwMode="auto">
            <a:xfrm flipV="1">
              <a:off x="1930" y="2377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8200" name="Text Box 51"/>
          <p:cNvSpPr txBox="1">
            <a:spLocks noChangeArrowheads="1"/>
          </p:cNvSpPr>
          <p:nvPr/>
        </p:nvSpPr>
        <p:spPr bwMode="auto">
          <a:xfrm>
            <a:off x="2514600" y="2514600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8201" name="Text Box 54"/>
          <p:cNvSpPr txBox="1">
            <a:spLocks noChangeArrowheads="1"/>
          </p:cNvSpPr>
          <p:nvPr/>
        </p:nvSpPr>
        <p:spPr bwMode="auto">
          <a:xfrm>
            <a:off x="5410200" y="2498725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262906022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3" grpId="0" autoUpdateAnimBg="0"/>
      <p:bldP spid="7194" grpId="0" autoUpdateAnimBg="0"/>
      <p:bldP spid="7195" grpId="0" autoUpdateAnimBg="0"/>
      <p:bldP spid="7196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 Network (pf.)</a:t>
            </a:r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1865313" y="21637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4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1637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3"/>
          <p:cNvGraphicFramePr>
            <a:graphicFrameLocks noChangeAspect="1"/>
          </p:cNvGraphicFramePr>
          <p:nvPr/>
        </p:nvGraphicFramePr>
        <p:xfrm>
          <a:off x="1865313" y="25908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5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5908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4"/>
          <p:cNvGraphicFramePr>
            <a:graphicFrameLocks noChangeAspect="1"/>
          </p:cNvGraphicFramePr>
          <p:nvPr/>
        </p:nvGraphicFramePr>
        <p:xfrm>
          <a:off x="1865313" y="3035300"/>
          <a:ext cx="3222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6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035300"/>
                        <a:ext cx="3222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5"/>
          <p:cNvGraphicFramePr>
            <a:graphicFrameLocks noChangeAspect="1"/>
          </p:cNvGraphicFramePr>
          <p:nvPr/>
        </p:nvGraphicFramePr>
        <p:xfrm>
          <a:off x="1865313" y="35099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7" name="Equation" r:id="rId9" imgW="165028" imgH="228501" progId="Equation.3">
                  <p:embed/>
                </p:oleObj>
              </mc:Choice>
              <mc:Fallback>
                <p:oleObj name="Equation" r:id="rId9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35099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6"/>
          <p:cNvGraphicFramePr>
            <a:graphicFrameLocks noChangeAspect="1"/>
          </p:cNvGraphicFramePr>
          <p:nvPr/>
        </p:nvGraphicFramePr>
        <p:xfrm>
          <a:off x="1905000" y="42973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8" name="Equation" r:id="rId11" imgW="165028" imgH="228501" progId="Equation.3">
                  <p:embed/>
                </p:oleObj>
              </mc:Choice>
              <mc:Fallback>
                <p:oleObj name="Equation" r:id="rId11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973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7"/>
          <p:cNvGraphicFramePr>
            <a:graphicFrameLocks noChangeAspect="1"/>
          </p:cNvGraphicFramePr>
          <p:nvPr/>
        </p:nvGraphicFramePr>
        <p:xfrm>
          <a:off x="1892300" y="47244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9" name="Equation" r:id="rId13" imgW="164885" imgH="215619" progId="Equation.3">
                  <p:embed/>
                </p:oleObj>
              </mc:Choice>
              <mc:Fallback>
                <p:oleObj name="Equation" r:id="rId13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2300" y="47244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8"/>
          <p:cNvGraphicFramePr>
            <a:graphicFrameLocks noChangeAspect="1"/>
          </p:cNvGraphicFramePr>
          <p:nvPr/>
        </p:nvGraphicFramePr>
        <p:xfrm>
          <a:off x="1905000" y="51689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0" name="Equation" r:id="rId15" imgW="164885" imgH="215619" progId="Equation.3">
                  <p:embed/>
                </p:oleObj>
              </mc:Choice>
              <mc:Fallback>
                <p:oleObj name="Equation" r:id="rId15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689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9"/>
          <p:cNvGraphicFramePr>
            <a:graphicFrameLocks noChangeAspect="1"/>
          </p:cNvGraphicFramePr>
          <p:nvPr/>
        </p:nvGraphicFramePr>
        <p:xfrm>
          <a:off x="1905000" y="56435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41" name="Equation" r:id="rId17" imgW="165028" imgH="228501" progId="Equation.3">
                  <p:embed/>
                </p:oleObj>
              </mc:Choice>
              <mc:Fallback>
                <p:oleObj name="Equation" r:id="rId17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6435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299" name="Group 11"/>
          <p:cNvGrpSpPr>
            <a:grpSpLocks/>
          </p:cNvGrpSpPr>
          <p:nvPr/>
        </p:nvGrpSpPr>
        <p:grpSpPr bwMode="auto">
          <a:xfrm>
            <a:off x="381000" y="2286000"/>
            <a:ext cx="1447800" cy="1676400"/>
            <a:chOff x="240" y="1440"/>
            <a:chExt cx="912" cy="1056"/>
          </a:xfrm>
        </p:grpSpPr>
        <p:sp>
          <p:nvSpPr>
            <p:cNvPr id="12348" name="AutoShape 12"/>
            <p:cNvSpPr>
              <a:spLocks/>
            </p:cNvSpPr>
            <p:nvPr/>
          </p:nvSpPr>
          <p:spPr bwMode="auto">
            <a:xfrm flipH="1">
              <a:off x="864" y="1440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49" name="Text Box 13"/>
            <p:cNvSpPr txBox="1">
              <a:spLocks noChangeArrowheads="1"/>
            </p:cNvSpPr>
            <p:nvPr/>
          </p:nvSpPr>
          <p:spPr bwMode="auto">
            <a:xfrm flipH="1">
              <a:off x="240" y="1776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12300" name="Group 14"/>
          <p:cNvGrpSpPr>
            <a:grpSpLocks/>
          </p:cNvGrpSpPr>
          <p:nvPr/>
        </p:nvGrpSpPr>
        <p:grpSpPr bwMode="auto">
          <a:xfrm>
            <a:off x="381000" y="4373563"/>
            <a:ext cx="1447800" cy="1676400"/>
            <a:chOff x="240" y="2755"/>
            <a:chExt cx="912" cy="1056"/>
          </a:xfrm>
        </p:grpSpPr>
        <p:sp>
          <p:nvSpPr>
            <p:cNvPr id="12346" name="AutoShape 15"/>
            <p:cNvSpPr>
              <a:spLocks/>
            </p:cNvSpPr>
            <p:nvPr/>
          </p:nvSpPr>
          <p:spPr bwMode="auto">
            <a:xfrm flipH="1">
              <a:off x="864" y="2755"/>
              <a:ext cx="288" cy="1056"/>
            </a:xfrm>
            <a:prstGeom prst="rightBrace">
              <a:avLst>
                <a:gd name="adj1" fmla="val 3055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47" name="Text Box 16"/>
            <p:cNvSpPr txBox="1">
              <a:spLocks noChangeArrowheads="1"/>
            </p:cNvSpPr>
            <p:nvPr/>
          </p:nvSpPr>
          <p:spPr bwMode="auto">
            <a:xfrm flipH="1">
              <a:off x="240" y="3091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12301" name="Group 17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91154" name="Rectangle 18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2327" name="Oval 19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91156" name="Rectangle 20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2329" name="Line 21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0" name="Line 22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1" name="Line 23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2" name="Line 24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3" name="Line 25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4" name="Line 26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5" name="Line 27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6" name="Line 28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7" name="Line 29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8" name="Line 30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39" name="Line 31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0" name="Line 32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1" name="Line 33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2" name="Line 34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3" name="Line 35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4" name="Line 36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345" name="Oval 37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91175" name="Line 39"/>
          <p:cNvSpPr>
            <a:spLocks noChangeShapeType="1"/>
          </p:cNvSpPr>
          <p:nvPr/>
        </p:nvSpPr>
        <p:spPr bwMode="auto">
          <a:xfrm>
            <a:off x="2514600" y="2362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03" name="Line 40"/>
          <p:cNvSpPr>
            <a:spLocks noChangeShapeType="1"/>
          </p:cNvSpPr>
          <p:nvPr/>
        </p:nvSpPr>
        <p:spPr bwMode="auto">
          <a:xfrm>
            <a:off x="2286000" y="2362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04" name="Line 41"/>
          <p:cNvSpPr>
            <a:spLocks noChangeShapeType="1"/>
          </p:cNvSpPr>
          <p:nvPr/>
        </p:nvSpPr>
        <p:spPr bwMode="auto">
          <a:xfrm>
            <a:off x="2286000" y="2819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05" name="Line 42"/>
          <p:cNvSpPr>
            <a:spLocks noChangeShapeType="1"/>
          </p:cNvSpPr>
          <p:nvPr/>
        </p:nvSpPr>
        <p:spPr bwMode="auto">
          <a:xfrm>
            <a:off x="2286000" y="3276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06" name="Line 43"/>
          <p:cNvSpPr>
            <a:spLocks noChangeShapeType="1"/>
          </p:cNvSpPr>
          <p:nvPr/>
        </p:nvSpPr>
        <p:spPr bwMode="auto">
          <a:xfrm>
            <a:off x="2286000" y="37338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07" name="Line 44"/>
          <p:cNvSpPr>
            <a:spLocks noChangeShapeType="1"/>
          </p:cNvSpPr>
          <p:nvPr/>
        </p:nvSpPr>
        <p:spPr bwMode="auto">
          <a:xfrm>
            <a:off x="2286000" y="4572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08" name="Line 45"/>
          <p:cNvSpPr>
            <a:spLocks noChangeShapeType="1"/>
          </p:cNvSpPr>
          <p:nvPr/>
        </p:nvSpPr>
        <p:spPr bwMode="auto">
          <a:xfrm>
            <a:off x="2286000" y="50292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09" name="Line 46"/>
          <p:cNvSpPr>
            <a:spLocks noChangeShapeType="1"/>
          </p:cNvSpPr>
          <p:nvPr/>
        </p:nvSpPr>
        <p:spPr bwMode="auto">
          <a:xfrm>
            <a:off x="2286000" y="5486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310" name="Line 47"/>
          <p:cNvSpPr>
            <a:spLocks noChangeShapeType="1"/>
          </p:cNvSpPr>
          <p:nvPr/>
        </p:nvSpPr>
        <p:spPr bwMode="auto">
          <a:xfrm>
            <a:off x="2286000" y="5943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1184" name="Line 48"/>
          <p:cNvSpPr>
            <a:spLocks noChangeShapeType="1"/>
          </p:cNvSpPr>
          <p:nvPr/>
        </p:nvSpPr>
        <p:spPr bwMode="auto">
          <a:xfrm flipV="1">
            <a:off x="2590800" y="28194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1185" name="Line 49"/>
          <p:cNvSpPr>
            <a:spLocks noChangeShapeType="1"/>
          </p:cNvSpPr>
          <p:nvPr/>
        </p:nvSpPr>
        <p:spPr bwMode="auto">
          <a:xfrm flipV="1">
            <a:off x="2590800" y="32766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1186" name="Line 50"/>
          <p:cNvSpPr>
            <a:spLocks noChangeShapeType="1"/>
          </p:cNvSpPr>
          <p:nvPr/>
        </p:nvSpPr>
        <p:spPr bwMode="auto">
          <a:xfrm flipV="1">
            <a:off x="2590800" y="3733800"/>
            <a:ext cx="6858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1187" name="Line 51"/>
          <p:cNvSpPr>
            <a:spLocks noChangeShapeType="1"/>
          </p:cNvSpPr>
          <p:nvPr/>
        </p:nvSpPr>
        <p:spPr bwMode="auto">
          <a:xfrm>
            <a:off x="2590800" y="2819400"/>
            <a:ext cx="68580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1188" name="Line 52"/>
          <p:cNvSpPr>
            <a:spLocks noChangeShapeType="1"/>
          </p:cNvSpPr>
          <p:nvPr/>
        </p:nvSpPr>
        <p:spPr bwMode="auto">
          <a:xfrm>
            <a:off x="2590800" y="3733800"/>
            <a:ext cx="685800" cy="2209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1189" name="Line 53"/>
          <p:cNvSpPr>
            <a:spLocks noChangeShapeType="1"/>
          </p:cNvSpPr>
          <p:nvPr/>
        </p:nvSpPr>
        <p:spPr bwMode="auto">
          <a:xfrm>
            <a:off x="2590800" y="4572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1190" name="Line 54"/>
          <p:cNvSpPr>
            <a:spLocks noChangeShapeType="1"/>
          </p:cNvSpPr>
          <p:nvPr/>
        </p:nvSpPr>
        <p:spPr bwMode="auto">
          <a:xfrm flipV="1">
            <a:off x="2590800" y="50292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107"/>
          <p:cNvGrpSpPr>
            <a:grpSpLocks/>
          </p:cNvGrpSpPr>
          <p:nvPr/>
        </p:nvGrpSpPr>
        <p:grpSpPr bwMode="auto">
          <a:xfrm>
            <a:off x="5638800" y="2209800"/>
            <a:ext cx="1462088" cy="1600200"/>
            <a:chOff x="3552" y="1392"/>
            <a:chExt cx="921" cy="1008"/>
          </a:xfrm>
        </p:grpSpPr>
        <p:sp>
          <p:nvSpPr>
            <p:cNvPr id="12324" name="AutoShape 65"/>
            <p:cNvSpPr>
              <a:spLocks/>
            </p:cNvSpPr>
            <p:nvPr/>
          </p:nvSpPr>
          <p:spPr bwMode="auto">
            <a:xfrm>
              <a:off x="3552" y="1392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25" name="Text Box 66"/>
            <p:cNvSpPr txBox="1">
              <a:spLocks noChangeArrowheads="1"/>
            </p:cNvSpPr>
            <p:nvPr/>
          </p:nvSpPr>
          <p:spPr bwMode="auto">
            <a:xfrm>
              <a:off x="3888" y="1728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6" name="Group 108"/>
          <p:cNvGrpSpPr>
            <a:grpSpLocks/>
          </p:cNvGrpSpPr>
          <p:nvPr/>
        </p:nvGrpSpPr>
        <p:grpSpPr bwMode="auto">
          <a:xfrm>
            <a:off x="5638800" y="4419600"/>
            <a:ext cx="1462088" cy="1600200"/>
            <a:chOff x="3552" y="2784"/>
            <a:chExt cx="921" cy="1008"/>
          </a:xfrm>
        </p:grpSpPr>
        <p:sp>
          <p:nvSpPr>
            <p:cNvPr id="12322" name="AutoShape 104"/>
            <p:cNvSpPr>
              <a:spLocks/>
            </p:cNvSpPr>
            <p:nvPr/>
          </p:nvSpPr>
          <p:spPr bwMode="auto">
            <a:xfrm>
              <a:off x="3552" y="2784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2323" name="Text Box 105"/>
            <p:cNvSpPr txBox="1">
              <a:spLocks noChangeArrowheads="1"/>
            </p:cNvSpPr>
            <p:nvPr/>
          </p:nvSpPr>
          <p:spPr bwMode="auto">
            <a:xfrm>
              <a:off x="3888" y="3120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sp>
        <p:nvSpPr>
          <p:cNvPr id="91242" name="Text Box 106"/>
          <p:cNvSpPr txBox="1">
            <a:spLocks noChangeArrowheads="1"/>
          </p:cNvSpPr>
          <p:nvPr/>
        </p:nvSpPr>
        <p:spPr bwMode="auto">
          <a:xfrm>
            <a:off x="7162800" y="2819400"/>
            <a:ext cx="1635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(by Lemma 1)</a:t>
            </a:r>
            <a:endParaRPr lang="en-US" sz="2400">
              <a:solidFill>
                <a:srgbClr val="006600"/>
              </a:solidFill>
            </a:endParaRPr>
          </a:p>
        </p:txBody>
      </p:sp>
      <p:sp>
        <p:nvSpPr>
          <p:cNvPr id="91245" name="Text Box 109"/>
          <p:cNvSpPr txBox="1">
            <a:spLocks noChangeArrowheads="1"/>
          </p:cNvSpPr>
          <p:nvPr/>
        </p:nvSpPr>
        <p:spPr bwMode="auto">
          <a:xfrm>
            <a:off x="7162800" y="5013325"/>
            <a:ext cx="1635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(by Lemma 1)</a:t>
            </a:r>
            <a:endParaRPr lang="en-US" sz="240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0351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1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1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1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1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1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1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75" grpId="0" animBg="1"/>
      <p:bldP spid="91184" grpId="0" animBg="1"/>
      <p:bldP spid="91185" grpId="0" animBg="1"/>
      <p:bldP spid="91186" grpId="0" animBg="1"/>
      <p:bldP spid="91187" grpId="0" animBg="1"/>
      <p:bldP spid="91188" grpId="0" animBg="1"/>
      <p:bldP spid="91189" grpId="0" animBg="1"/>
      <p:bldP spid="91190" grpId="0" animBg="1"/>
      <p:bldP spid="91242" grpId="0" autoUpdateAnimBg="0"/>
      <p:bldP spid="91245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 Network (pf.)</a:t>
            </a:r>
          </a:p>
        </p:txBody>
      </p:sp>
      <p:grpSp>
        <p:nvGrpSpPr>
          <p:cNvPr id="13315" name="Group 17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93202" name="Rectangle 18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3333" name="Oval 19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93204" name="Rectangle 20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3335" name="Line 21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6" name="Line 22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7" name="Line 23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8" name="Line 24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39" name="Line 25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0" name="Line 26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1" name="Line 27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2" name="Line 28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3" name="Line 29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4" name="Line 30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5" name="Line 31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6" name="Line 32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7" name="Line 33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8" name="Line 34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49" name="Line 35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0" name="Line 36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3351" name="Oval 37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316" name="Group 54"/>
          <p:cNvGrpSpPr>
            <a:grpSpLocks/>
          </p:cNvGrpSpPr>
          <p:nvPr/>
        </p:nvGrpSpPr>
        <p:grpSpPr bwMode="auto">
          <a:xfrm>
            <a:off x="5638800" y="2209800"/>
            <a:ext cx="1462088" cy="1600200"/>
            <a:chOff x="3552" y="1392"/>
            <a:chExt cx="921" cy="1008"/>
          </a:xfrm>
        </p:grpSpPr>
        <p:sp>
          <p:nvSpPr>
            <p:cNvPr id="13330" name="AutoShape 55"/>
            <p:cNvSpPr>
              <a:spLocks/>
            </p:cNvSpPr>
            <p:nvPr/>
          </p:nvSpPr>
          <p:spPr bwMode="auto">
            <a:xfrm>
              <a:off x="3552" y="1392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331" name="Text Box 56"/>
            <p:cNvSpPr txBox="1">
              <a:spLocks noChangeArrowheads="1"/>
            </p:cNvSpPr>
            <p:nvPr/>
          </p:nvSpPr>
          <p:spPr bwMode="auto">
            <a:xfrm>
              <a:off x="3888" y="1728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pSp>
        <p:nvGrpSpPr>
          <p:cNvPr id="13317" name="Group 57"/>
          <p:cNvGrpSpPr>
            <a:grpSpLocks/>
          </p:cNvGrpSpPr>
          <p:nvPr/>
        </p:nvGrpSpPr>
        <p:grpSpPr bwMode="auto">
          <a:xfrm>
            <a:off x="5638800" y="4419600"/>
            <a:ext cx="1462088" cy="1600200"/>
            <a:chOff x="3552" y="2784"/>
            <a:chExt cx="921" cy="1008"/>
          </a:xfrm>
        </p:grpSpPr>
        <p:sp>
          <p:nvSpPr>
            <p:cNvPr id="13328" name="AutoShape 58"/>
            <p:cNvSpPr>
              <a:spLocks/>
            </p:cNvSpPr>
            <p:nvPr/>
          </p:nvSpPr>
          <p:spPr bwMode="auto">
            <a:xfrm>
              <a:off x="3552" y="2784"/>
              <a:ext cx="288" cy="1008"/>
            </a:xfrm>
            <a:prstGeom prst="rightBrace">
              <a:avLst>
                <a:gd name="adj1" fmla="val 29167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3329" name="Text Box 59"/>
            <p:cNvSpPr txBox="1">
              <a:spLocks noChangeArrowheads="1"/>
            </p:cNvSpPr>
            <p:nvPr/>
          </p:nvSpPr>
          <p:spPr bwMode="auto">
            <a:xfrm>
              <a:off x="3888" y="3120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aphicFrame>
        <p:nvGraphicFramePr>
          <p:cNvPr id="93245" name="Object 2"/>
          <p:cNvGraphicFramePr>
            <a:graphicFrameLocks noChangeAspect="1"/>
          </p:cNvGraphicFramePr>
          <p:nvPr/>
        </p:nvGraphicFramePr>
        <p:xfrm>
          <a:off x="2824163" y="23622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8" name="Equation" r:id="rId3" imgW="190335" imgH="215713" progId="Equation.3">
                  <p:embed/>
                </p:oleObj>
              </mc:Choice>
              <mc:Fallback>
                <p:oleObj name="Equation" r:id="rId3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3622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46" name="Object 3"/>
          <p:cNvGraphicFramePr>
            <a:graphicFrameLocks noChangeAspect="1"/>
          </p:cNvGraphicFramePr>
          <p:nvPr/>
        </p:nvGraphicFramePr>
        <p:xfrm>
          <a:off x="2824163" y="3200400"/>
          <a:ext cx="3762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59" name="Equation" r:id="rId5" imgW="190500" imgH="228600" progId="Equation.3">
                  <p:embed/>
                </p:oleObj>
              </mc:Choice>
              <mc:Fallback>
                <p:oleObj name="Equation" r:id="rId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3200400"/>
                        <a:ext cx="37623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47" name="Object 4"/>
          <p:cNvGraphicFramePr>
            <a:graphicFrameLocks noChangeAspect="1"/>
          </p:cNvGraphicFramePr>
          <p:nvPr/>
        </p:nvGraphicFramePr>
        <p:xfrm>
          <a:off x="2824163" y="45720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0" name="Equation" r:id="rId7" imgW="190335" imgH="215713" progId="Equation.3">
                  <p:embed/>
                </p:oleObj>
              </mc:Choice>
              <mc:Fallback>
                <p:oleObj name="Equation" r:id="rId7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45720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48" name="Object 5"/>
          <p:cNvGraphicFramePr>
            <a:graphicFrameLocks noChangeAspect="1"/>
          </p:cNvGraphicFramePr>
          <p:nvPr/>
        </p:nvGraphicFramePr>
        <p:xfrm>
          <a:off x="2824163" y="5414963"/>
          <a:ext cx="37623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1" name="Equation" r:id="rId9" imgW="190500" imgH="228600" progId="Equation.3">
                  <p:embed/>
                </p:oleObj>
              </mc:Choice>
              <mc:Fallback>
                <p:oleObj name="Equation" r:id="rId9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5414963"/>
                        <a:ext cx="37623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153988" y="3424238"/>
            <a:ext cx="2665412" cy="1147762"/>
            <a:chOff x="97" y="2157"/>
            <a:chExt cx="1679" cy="723"/>
          </a:xfrm>
        </p:grpSpPr>
        <p:graphicFrame>
          <p:nvGraphicFramePr>
            <p:cNvPr id="13323" name="Object 6"/>
            <p:cNvGraphicFramePr>
              <a:graphicFrameLocks noChangeAspect="1"/>
            </p:cNvGraphicFramePr>
            <p:nvPr/>
          </p:nvGraphicFramePr>
          <p:xfrm>
            <a:off x="1145" y="2389"/>
            <a:ext cx="631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62" name="Equation" r:id="rId11" imgW="583947" imgH="253890" progId="Equation.3">
                    <p:embed/>
                  </p:oleObj>
                </mc:Choice>
                <mc:Fallback>
                  <p:oleObj name="Equation" r:id="rId11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5" y="2389"/>
                          <a:ext cx="631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24" name="Object 7"/>
            <p:cNvGraphicFramePr>
              <a:graphicFrameLocks noChangeAspect="1"/>
            </p:cNvGraphicFramePr>
            <p:nvPr/>
          </p:nvGraphicFramePr>
          <p:xfrm>
            <a:off x="141" y="2377"/>
            <a:ext cx="680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1863" name="Equation" r:id="rId13" imgW="583947" imgH="253890" progId="Equation.3">
                    <p:embed/>
                  </p:oleObj>
                </mc:Choice>
                <mc:Fallback>
                  <p:oleObj name="Equation" r:id="rId13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" y="2377"/>
                          <a:ext cx="680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5" name="Text Box 68"/>
            <p:cNvSpPr txBox="1">
              <a:spLocks noChangeArrowheads="1"/>
            </p:cNvSpPr>
            <p:nvPr/>
          </p:nvSpPr>
          <p:spPr bwMode="auto">
            <a:xfrm>
              <a:off x="805" y="2390"/>
              <a:ext cx="3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and</a:t>
              </a:r>
            </a:p>
          </p:txBody>
        </p:sp>
        <p:sp>
          <p:nvSpPr>
            <p:cNvPr id="13326" name="Text Box 70"/>
            <p:cNvSpPr txBox="1">
              <a:spLocks noChangeArrowheads="1"/>
            </p:cNvSpPr>
            <p:nvPr/>
          </p:nvSpPr>
          <p:spPr bwMode="auto">
            <a:xfrm>
              <a:off x="97" y="2630"/>
              <a:ext cx="12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differ by at most 1</a:t>
              </a:r>
            </a:p>
          </p:txBody>
        </p:sp>
        <p:sp>
          <p:nvSpPr>
            <p:cNvPr id="13327" name="Text Box 71"/>
            <p:cNvSpPr txBox="1">
              <a:spLocks noChangeArrowheads="1"/>
            </p:cNvSpPr>
            <p:nvPr/>
          </p:nvSpPr>
          <p:spPr bwMode="auto">
            <a:xfrm>
              <a:off x="105" y="2157"/>
              <a:ext cx="9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By Lemma 3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395595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3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 Network (pf.)</a:t>
            </a:r>
          </a:p>
        </p:txBody>
      </p:sp>
      <p:grpSp>
        <p:nvGrpSpPr>
          <p:cNvPr id="14339" name="Group 17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92178" name="Rectangle 18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4399" name="Oval 19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92180" name="Rectangle 20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4401" name="Line 21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2" name="Line 22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3" name="Line 23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4" name="Line 24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5" name="Line 25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6" name="Line 26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7" name="Line 27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8" name="Line 28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09" name="Line 29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0" name="Line 30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1" name="Line 31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2" name="Line 32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3" name="Line 33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4" name="Line 34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5" name="Line 35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6" name="Line 36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417" name="Oval 37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92214" name="Line 54"/>
          <p:cNvSpPr>
            <a:spLocks noChangeShapeType="1"/>
          </p:cNvSpPr>
          <p:nvPr/>
        </p:nvSpPr>
        <p:spPr bwMode="auto">
          <a:xfrm>
            <a:off x="5486400" y="2362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15" name="Line 55"/>
          <p:cNvSpPr>
            <a:spLocks noChangeShapeType="1"/>
          </p:cNvSpPr>
          <p:nvPr/>
        </p:nvSpPr>
        <p:spPr bwMode="auto">
          <a:xfrm flipV="1">
            <a:off x="5562600" y="28194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16" name="Line 56"/>
          <p:cNvSpPr>
            <a:spLocks noChangeShapeType="1"/>
          </p:cNvSpPr>
          <p:nvPr/>
        </p:nvSpPr>
        <p:spPr bwMode="auto">
          <a:xfrm>
            <a:off x="5562600" y="28194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17" name="Line 57"/>
          <p:cNvSpPr>
            <a:spLocks noChangeShapeType="1"/>
          </p:cNvSpPr>
          <p:nvPr/>
        </p:nvSpPr>
        <p:spPr bwMode="auto">
          <a:xfrm flipV="1">
            <a:off x="5562600" y="37338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18" name="Line 58"/>
          <p:cNvSpPr>
            <a:spLocks noChangeShapeType="1"/>
          </p:cNvSpPr>
          <p:nvPr/>
        </p:nvSpPr>
        <p:spPr bwMode="auto">
          <a:xfrm>
            <a:off x="5562600" y="32766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19" name="Line 59"/>
          <p:cNvSpPr>
            <a:spLocks noChangeShapeType="1"/>
          </p:cNvSpPr>
          <p:nvPr/>
        </p:nvSpPr>
        <p:spPr bwMode="auto">
          <a:xfrm flipV="1">
            <a:off x="5562600" y="50292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20" name="Line 60"/>
          <p:cNvSpPr>
            <a:spLocks noChangeShapeType="1"/>
          </p:cNvSpPr>
          <p:nvPr/>
        </p:nvSpPr>
        <p:spPr bwMode="auto">
          <a:xfrm>
            <a:off x="5562600" y="37338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21" name="Line 61"/>
          <p:cNvSpPr>
            <a:spLocks noChangeShapeType="1"/>
          </p:cNvSpPr>
          <p:nvPr/>
        </p:nvSpPr>
        <p:spPr bwMode="auto">
          <a:xfrm>
            <a:off x="5562600" y="5943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7391400" y="2209800"/>
            <a:ext cx="1385888" cy="3886200"/>
            <a:chOff x="4752" y="1392"/>
            <a:chExt cx="873" cy="2448"/>
          </a:xfrm>
        </p:grpSpPr>
        <p:sp>
          <p:nvSpPr>
            <p:cNvPr id="14396" name="AutoShape 63"/>
            <p:cNvSpPr>
              <a:spLocks/>
            </p:cNvSpPr>
            <p:nvPr/>
          </p:nvSpPr>
          <p:spPr bwMode="auto">
            <a:xfrm>
              <a:off x="4752" y="1392"/>
              <a:ext cx="240" cy="2448"/>
            </a:xfrm>
            <a:prstGeom prst="rightBrace">
              <a:avLst>
                <a:gd name="adj1" fmla="val 8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97" name="Text Box 64"/>
            <p:cNvSpPr txBox="1">
              <a:spLocks noChangeArrowheads="1"/>
            </p:cNvSpPr>
            <p:nvPr/>
          </p:nvSpPr>
          <p:spPr bwMode="auto">
            <a:xfrm>
              <a:off x="5040" y="2448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  <p:graphicFrame>
        <p:nvGraphicFramePr>
          <p:cNvPr id="92225" name="Object 2"/>
          <p:cNvGraphicFramePr>
            <a:graphicFrameLocks noChangeAspect="1"/>
          </p:cNvGraphicFramePr>
          <p:nvPr/>
        </p:nvGraphicFramePr>
        <p:xfrm>
          <a:off x="7056438" y="21336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2" name="Equation" r:id="rId3" imgW="177646" imgH="228402" progId="Equation.3">
                  <p:embed/>
                </p:oleObj>
              </mc:Choice>
              <mc:Fallback>
                <p:oleObj name="Equation" r:id="rId3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1336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6" name="Object 3"/>
          <p:cNvGraphicFramePr>
            <a:graphicFrameLocks noChangeAspect="1"/>
          </p:cNvGraphicFramePr>
          <p:nvPr/>
        </p:nvGraphicFramePr>
        <p:xfrm>
          <a:off x="7056438" y="2560638"/>
          <a:ext cx="3222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3" name="Equation" r:id="rId5" imgW="164885" imgH="215619" progId="Equation.3">
                  <p:embed/>
                </p:oleObj>
              </mc:Choice>
              <mc:Fallback>
                <p:oleObj name="Equation" r:id="rId5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2560638"/>
                        <a:ext cx="3222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7" name="Object 4"/>
          <p:cNvGraphicFramePr>
            <a:graphicFrameLocks noChangeAspect="1"/>
          </p:cNvGraphicFramePr>
          <p:nvPr/>
        </p:nvGraphicFramePr>
        <p:xfrm>
          <a:off x="7056438" y="3005138"/>
          <a:ext cx="3476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4" name="Equation" r:id="rId7" imgW="177569" imgH="215619" progId="Equation.3">
                  <p:embed/>
                </p:oleObj>
              </mc:Choice>
              <mc:Fallback>
                <p:oleObj name="Equation" r:id="rId7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005138"/>
                        <a:ext cx="3476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8" name="Object 5"/>
          <p:cNvGraphicFramePr>
            <a:graphicFrameLocks noChangeAspect="1"/>
          </p:cNvGraphicFramePr>
          <p:nvPr/>
        </p:nvGraphicFramePr>
        <p:xfrm>
          <a:off x="7056438" y="34798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5" name="Equation" r:id="rId9" imgW="177646" imgH="228402" progId="Equation.3">
                  <p:embed/>
                </p:oleObj>
              </mc:Choice>
              <mc:Fallback>
                <p:oleObj name="Equation" r:id="rId9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438" y="34798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9" name="Object 6"/>
          <p:cNvGraphicFramePr>
            <a:graphicFrameLocks noChangeAspect="1"/>
          </p:cNvGraphicFramePr>
          <p:nvPr/>
        </p:nvGraphicFramePr>
        <p:xfrm>
          <a:off x="7086600" y="4357688"/>
          <a:ext cx="347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6" name="Equation" r:id="rId11" imgW="177569" imgH="215619" progId="Equation.3">
                  <p:embed/>
                </p:oleObj>
              </mc:Choice>
              <mc:Fallback>
                <p:oleObj name="Equation" r:id="rId11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357688"/>
                        <a:ext cx="347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0" name="Object 7"/>
          <p:cNvGraphicFramePr>
            <a:graphicFrameLocks noChangeAspect="1"/>
          </p:cNvGraphicFramePr>
          <p:nvPr/>
        </p:nvGraphicFramePr>
        <p:xfrm>
          <a:off x="7075488" y="4756150"/>
          <a:ext cx="3460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7" name="Equation" r:id="rId13" imgW="177646" imgH="228402" progId="Equation.3">
                  <p:embed/>
                </p:oleObj>
              </mc:Choice>
              <mc:Fallback>
                <p:oleObj name="Equation" r:id="rId13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5488" y="4756150"/>
                        <a:ext cx="34607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1" name="Object 8"/>
          <p:cNvGraphicFramePr>
            <a:graphicFrameLocks noChangeAspect="1"/>
          </p:cNvGraphicFramePr>
          <p:nvPr/>
        </p:nvGraphicFramePr>
        <p:xfrm>
          <a:off x="7086600" y="520065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8" name="Equation" r:id="rId15" imgW="177646" imgH="228402" progId="Equation.3">
                  <p:embed/>
                </p:oleObj>
              </mc:Choice>
              <mc:Fallback>
                <p:oleObj name="Equation" r:id="rId15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20065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2" name="Object 9"/>
          <p:cNvGraphicFramePr>
            <a:graphicFrameLocks noChangeAspect="1"/>
          </p:cNvGraphicFramePr>
          <p:nvPr/>
        </p:nvGraphicFramePr>
        <p:xfrm>
          <a:off x="7086600" y="56896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9" name="Equation" r:id="rId17" imgW="177646" imgH="228402" progId="Equation.3">
                  <p:embed/>
                </p:oleObj>
              </mc:Choice>
              <mc:Fallback>
                <p:oleObj name="Equation" r:id="rId17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6896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6248400" y="2281238"/>
            <a:ext cx="685800" cy="3743325"/>
            <a:chOff x="3936" y="1437"/>
            <a:chExt cx="432" cy="2358"/>
          </a:xfrm>
        </p:grpSpPr>
        <p:sp>
          <p:nvSpPr>
            <p:cNvPr id="14368" name="Line 74"/>
            <p:cNvSpPr>
              <a:spLocks noChangeShapeType="1"/>
            </p:cNvSpPr>
            <p:nvPr/>
          </p:nvSpPr>
          <p:spPr bwMode="auto">
            <a:xfrm>
              <a:off x="4169" y="148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69" name="Oval 75"/>
            <p:cNvSpPr>
              <a:spLocks noChangeArrowheads="1"/>
            </p:cNvSpPr>
            <p:nvPr/>
          </p:nvSpPr>
          <p:spPr bwMode="auto">
            <a:xfrm>
              <a:off x="4128" y="1437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70" name="Line 76"/>
            <p:cNvSpPr>
              <a:spLocks noChangeShapeType="1"/>
            </p:cNvSpPr>
            <p:nvPr/>
          </p:nvSpPr>
          <p:spPr bwMode="auto">
            <a:xfrm>
              <a:off x="393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1" name="Line 77"/>
            <p:cNvSpPr>
              <a:spLocks noChangeShapeType="1"/>
            </p:cNvSpPr>
            <p:nvPr/>
          </p:nvSpPr>
          <p:spPr bwMode="auto">
            <a:xfrm>
              <a:off x="393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2" name="Line 78"/>
            <p:cNvSpPr>
              <a:spLocks noChangeShapeType="1"/>
            </p:cNvSpPr>
            <p:nvPr/>
          </p:nvSpPr>
          <p:spPr bwMode="auto">
            <a:xfrm>
              <a:off x="393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3" name="Line 79"/>
            <p:cNvSpPr>
              <a:spLocks noChangeShapeType="1"/>
            </p:cNvSpPr>
            <p:nvPr/>
          </p:nvSpPr>
          <p:spPr bwMode="auto">
            <a:xfrm>
              <a:off x="393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4" name="Line 80"/>
            <p:cNvSpPr>
              <a:spLocks noChangeShapeType="1"/>
            </p:cNvSpPr>
            <p:nvPr/>
          </p:nvSpPr>
          <p:spPr bwMode="auto">
            <a:xfrm>
              <a:off x="393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5" name="Line 81"/>
            <p:cNvSpPr>
              <a:spLocks noChangeShapeType="1"/>
            </p:cNvSpPr>
            <p:nvPr/>
          </p:nvSpPr>
          <p:spPr bwMode="auto">
            <a:xfrm>
              <a:off x="393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6" name="Line 82"/>
            <p:cNvSpPr>
              <a:spLocks noChangeShapeType="1"/>
            </p:cNvSpPr>
            <p:nvPr/>
          </p:nvSpPr>
          <p:spPr bwMode="auto">
            <a:xfrm>
              <a:off x="393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7" name="Line 83"/>
            <p:cNvSpPr>
              <a:spLocks noChangeShapeType="1"/>
            </p:cNvSpPr>
            <p:nvPr/>
          </p:nvSpPr>
          <p:spPr bwMode="auto">
            <a:xfrm>
              <a:off x="393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8" name="Line 84"/>
            <p:cNvSpPr>
              <a:spLocks noChangeShapeType="1"/>
            </p:cNvSpPr>
            <p:nvPr/>
          </p:nvSpPr>
          <p:spPr bwMode="auto">
            <a:xfrm>
              <a:off x="417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9" name="Line 85"/>
            <p:cNvSpPr>
              <a:spLocks noChangeShapeType="1"/>
            </p:cNvSpPr>
            <p:nvPr/>
          </p:nvSpPr>
          <p:spPr bwMode="auto">
            <a:xfrm>
              <a:off x="417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0" name="Line 86"/>
            <p:cNvSpPr>
              <a:spLocks noChangeShapeType="1"/>
            </p:cNvSpPr>
            <p:nvPr/>
          </p:nvSpPr>
          <p:spPr bwMode="auto">
            <a:xfrm>
              <a:off x="417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1" name="Line 87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2" name="Line 88"/>
            <p:cNvSpPr>
              <a:spLocks noChangeShapeType="1"/>
            </p:cNvSpPr>
            <p:nvPr/>
          </p:nvSpPr>
          <p:spPr bwMode="auto">
            <a:xfrm>
              <a:off x="417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3" name="Line 89"/>
            <p:cNvSpPr>
              <a:spLocks noChangeShapeType="1"/>
            </p:cNvSpPr>
            <p:nvPr/>
          </p:nvSpPr>
          <p:spPr bwMode="auto">
            <a:xfrm>
              <a:off x="417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4" name="Line 90"/>
            <p:cNvSpPr>
              <a:spLocks noChangeShapeType="1"/>
            </p:cNvSpPr>
            <p:nvPr/>
          </p:nvSpPr>
          <p:spPr bwMode="auto">
            <a:xfrm>
              <a:off x="417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5" name="Line 91"/>
            <p:cNvSpPr>
              <a:spLocks noChangeShapeType="1"/>
            </p:cNvSpPr>
            <p:nvPr/>
          </p:nvSpPr>
          <p:spPr bwMode="auto">
            <a:xfrm>
              <a:off x="417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6" name="Oval 92"/>
            <p:cNvSpPr>
              <a:spLocks noChangeArrowheads="1"/>
            </p:cNvSpPr>
            <p:nvPr/>
          </p:nvSpPr>
          <p:spPr bwMode="auto">
            <a:xfrm>
              <a:off x="4128" y="1744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87" name="Line 93"/>
            <p:cNvSpPr>
              <a:spLocks noChangeShapeType="1"/>
            </p:cNvSpPr>
            <p:nvPr/>
          </p:nvSpPr>
          <p:spPr bwMode="auto">
            <a:xfrm>
              <a:off x="4169" y="2067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88" name="Oval 94"/>
            <p:cNvSpPr>
              <a:spLocks noChangeArrowheads="1"/>
            </p:cNvSpPr>
            <p:nvPr/>
          </p:nvSpPr>
          <p:spPr bwMode="auto">
            <a:xfrm>
              <a:off x="4128" y="2016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89" name="Oval 95"/>
            <p:cNvSpPr>
              <a:spLocks noChangeArrowheads="1"/>
            </p:cNvSpPr>
            <p:nvPr/>
          </p:nvSpPr>
          <p:spPr bwMode="auto">
            <a:xfrm>
              <a:off x="4128" y="2323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90" name="Line 96"/>
            <p:cNvSpPr>
              <a:spLocks noChangeShapeType="1"/>
            </p:cNvSpPr>
            <p:nvPr/>
          </p:nvSpPr>
          <p:spPr bwMode="auto">
            <a:xfrm>
              <a:off x="4169" y="2883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91" name="Oval 97"/>
            <p:cNvSpPr>
              <a:spLocks noChangeArrowheads="1"/>
            </p:cNvSpPr>
            <p:nvPr/>
          </p:nvSpPr>
          <p:spPr bwMode="auto">
            <a:xfrm>
              <a:off x="4128" y="2832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92" name="Oval 98"/>
            <p:cNvSpPr>
              <a:spLocks noChangeArrowheads="1"/>
            </p:cNvSpPr>
            <p:nvPr/>
          </p:nvSpPr>
          <p:spPr bwMode="auto">
            <a:xfrm>
              <a:off x="4128" y="3139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93" name="Line 99"/>
            <p:cNvSpPr>
              <a:spLocks noChangeShapeType="1"/>
            </p:cNvSpPr>
            <p:nvPr/>
          </p:nvSpPr>
          <p:spPr bwMode="auto">
            <a:xfrm>
              <a:off x="4169" y="3459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94" name="Oval 100"/>
            <p:cNvSpPr>
              <a:spLocks noChangeArrowheads="1"/>
            </p:cNvSpPr>
            <p:nvPr/>
          </p:nvSpPr>
          <p:spPr bwMode="auto">
            <a:xfrm>
              <a:off x="4128" y="3408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4395" name="Oval 101"/>
            <p:cNvSpPr>
              <a:spLocks noChangeArrowheads="1"/>
            </p:cNvSpPr>
            <p:nvPr/>
          </p:nvSpPr>
          <p:spPr bwMode="auto">
            <a:xfrm>
              <a:off x="4128" y="3715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4358" name="Object 10"/>
          <p:cNvGraphicFramePr>
            <a:graphicFrameLocks noChangeAspect="1"/>
          </p:cNvGraphicFramePr>
          <p:nvPr/>
        </p:nvGraphicFramePr>
        <p:xfrm>
          <a:off x="2824163" y="23622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0" name="Equation" r:id="rId19" imgW="190335" imgH="215713" progId="Equation.3">
                  <p:embed/>
                </p:oleObj>
              </mc:Choice>
              <mc:Fallback>
                <p:oleObj name="Equation" r:id="rId19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3622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9" name="Object 11"/>
          <p:cNvGraphicFramePr>
            <a:graphicFrameLocks noChangeAspect="1"/>
          </p:cNvGraphicFramePr>
          <p:nvPr/>
        </p:nvGraphicFramePr>
        <p:xfrm>
          <a:off x="2824163" y="3200400"/>
          <a:ext cx="3762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1" name="Equation" r:id="rId21" imgW="190500" imgH="228600" progId="Equation.3">
                  <p:embed/>
                </p:oleObj>
              </mc:Choice>
              <mc:Fallback>
                <p:oleObj name="Equation" r:id="rId21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3200400"/>
                        <a:ext cx="37623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0" name="Object 12"/>
          <p:cNvGraphicFramePr>
            <a:graphicFrameLocks noChangeAspect="1"/>
          </p:cNvGraphicFramePr>
          <p:nvPr/>
        </p:nvGraphicFramePr>
        <p:xfrm>
          <a:off x="2824163" y="45720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2" name="Equation" r:id="rId23" imgW="190335" imgH="215713" progId="Equation.3">
                  <p:embed/>
                </p:oleObj>
              </mc:Choice>
              <mc:Fallback>
                <p:oleObj name="Equation" r:id="rId23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45720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61" name="Object 13"/>
          <p:cNvGraphicFramePr>
            <a:graphicFrameLocks noChangeAspect="1"/>
          </p:cNvGraphicFramePr>
          <p:nvPr/>
        </p:nvGraphicFramePr>
        <p:xfrm>
          <a:off x="2824163" y="5414963"/>
          <a:ext cx="37623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3" name="Equation" r:id="rId25" imgW="190500" imgH="228600" progId="Equation.3">
                  <p:embed/>
                </p:oleObj>
              </mc:Choice>
              <mc:Fallback>
                <p:oleObj name="Equation" r:id="rId2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5414963"/>
                        <a:ext cx="37623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62" name="Group 113"/>
          <p:cNvGrpSpPr>
            <a:grpSpLocks/>
          </p:cNvGrpSpPr>
          <p:nvPr/>
        </p:nvGrpSpPr>
        <p:grpSpPr bwMode="auto">
          <a:xfrm>
            <a:off x="153988" y="3424238"/>
            <a:ext cx="2665412" cy="1147762"/>
            <a:chOff x="97" y="2157"/>
            <a:chExt cx="1679" cy="723"/>
          </a:xfrm>
        </p:grpSpPr>
        <p:graphicFrame>
          <p:nvGraphicFramePr>
            <p:cNvPr id="14363" name="Object 14"/>
            <p:cNvGraphicFramePr>
              <a:graphicFrameLocks noChangeAspect="1"/>
            </p:cNvGraphicFramePr>
            <p:nvPr/>
          </p:nvGraphicFramePr>
          <p:xfrm>
            <a:off x="1145" y="2389"/>
            <a:ext cx="631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894" name="Equation" r:id="rId27" imgW="583947" imgH="253890" progId="Equation.3">
                    <p:embed/>
                  </p:oleObj>
                </mc:Choice>
                <mc:Fallback>
                  <p:oleObj name="Equation" r:id="rId27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5" y="2389"/>
                          <a:ext cx="631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4" name="Object 15"/>
            <p:cNvGraphicFramePr>
              <a:graphicFrameLocks noChangeAspect="1"/>
            </p:cNvGraphicFramePr>
            <p:nvPr/>
          </p:nvGraphicFramePr>
          <p:xfrm>
            <a:off x="141" y="2377"/>
            <a:ext cx="680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895" name="Equation" r:id="rId29" imgW="583947" imgH="253890" progId="Equation.3">
                    <p:embed/>
                  </p:oleObj>
                </mc:Choice>
                <mc:Fallback>
                  <p:oleObj name="Equation" r:id="rId29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" y="2377"/>
                          <a:ext cx="680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5" name="Text Box 116"/>
            <p:cNvSpPr txBox="1">
              <a:spLocks noChangeArrowheads="1"/>
            </p:cNvSpPr>
            <p:nvPr/>
          </p:nvSpPr>
          <p:spPr bwMode="auto">
            <a:xfrm>
              <a:off x="805" y="2390"/>
              <a:ext cx="3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and</a:t>
              </a:r>
            </a:p>
          </p:txBody>
        </p:sp>
        <p:sp>
          <p:nvSpPr>
            <p:cNvPr id="14366" name="Text Box 117"/>
            <p:cNvSpPr txBox="1">
              <a:spLocks noChangeArrowheads="1"/>
            </p:cNvSpPr>
            <p:nvPr/>
          </p:nvSpPr>
          <p:spPr bwMode="auto">
            <a:xfrm>
              <a:off x="97" y="2630"/>
              <a:ext cx="12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differ by at most 1</a:t>
              </a:r>
            </a:p>
          </p:txBody>
        </p:sp>
        <p:sp>
          <p:nvSpPr>
            <p:cNvPr id="14367" name="Text Box 118"/>
            <p:cNvSpPr txBox="1">
              <a:spLocks noChangeArrowheads="1"/>
            </p:cNvSpPr>
            <p:nvPr/>
          </p:nvSpPr>
          <p:spPr bwMode="auto">
            <a:xfrm>
              <a:off x="105" y="2157"/>
              <a:ext cx="9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By Lemma 3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55883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2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2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2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2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4" grpId="0" animBg="1"/>
      <p:bldP spid="92215" grpId="0" animBg="1"/>
      <p:bldP spid="92216" grpId="0" animBg="1"/>
      <p:bldP spid="92217" grpId="0" animBg="1"/>
      <p:bldP spid="92218" grpId="0" animBg="1"/>
      <p:bldP spid="92219" grpId="0" animBg="1"/>
      <p:bldP spid="92220" grpId="0" animBg="1"/>
      <p:bldP spid="92221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 Network (pf.)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276600" y="2133600"/>
            <a:ext cx="2286000" cy="3962400"/>
            <a:chOff x="2064" y="1344"/>
            <a:chExt cx="1440" cy="2496"/>
          </a:xfrm>
        </p:grpSpPr>
        <p:sp>
          <p:nvSpPr>
            <p:cNvPr id="100356" name="Rectangle 4"/>
            <p:cNvSpPr>
              <a:spLocks noChangeArrowheads="1"/>
            </p:cNvSpPr>
            <p:nvPr/>
          </p:nvSpPr>
          <p:spPr bwMode="auto">
            <a:xfrm>
              <a:off x="2256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5429" name="Oval 5"/>
            <p:cNvSpPr>
              <a:spLocks noChangeArrowheads="1"/>
            </p:cNvSpPr>
            <p:nvPr/>
          </p:nvSpPr>
          <p:spPr bwMode="auto">
            <a:xfrm>
              <a:off x="2352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00358" name="Rectangle 6"/>
            <p:cNvSpPr>
              <a:spLocks noChangeArrowheads="1"/>
            </p:cNvSpPr>
            <p:nvPr/>
          </p:nvSpPr>
          <p:spPr bwMode="auto">
            <a:xfrm>
              <a:off x="2248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5431" name="Line 7"/>
            <p:cNvSpPr>
              <a:spLocks noChangeShapeType="1"/>
            </p:cNvSpPr>
            <p:nvPr/>
          </p:nvSpPr>
          <p:spPr bwMode="auto">
            <a:xfrm>
              <a:off x="2064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2" name="Line 8"/>
            <p:cNvSpPr>
              <a:spLocks noChangeShapeType="1"/>
            </p:cNvSpPr>
            <p:nvPr/>
          </p:nvSpPr>
          <p:spPr bwMode="auto">
            <a:xfrm>
              <a:off x="2064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3" name="Line 9"/>
            <p:cNvSpPr>
              <a:spLocks noChangeShapeType="1"/>
            </p:cNvSpPr>
            <p:nvPr/>
          </p:nvSpPr>
          <p:spPr bwMode="auto">
            <a:xfrm>
              <a:off x="2064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4" name="Line 10"/>
            <p:cNvSpPr>
              <a:spLocks noChangeShapeType="1"/>
            </p:cNvSpPr>
            <p:nvPr/>
          </p:nvSpPr>
          <p:spPr bwMode="auto">
            <a:xfrm>
              <a:off x="2064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5" name="Line 11"/>
            <p:cNvSpPr>
              <a:spLocks noChangeShapeType="1"/>
            </p:cNvSpPr>
            <p:nvPr/>
          </p:nvSpPr>
          <p:spPr bwMode="auto">
            <a:xfrm>
              <a:off x="2064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6" name="Line 12"/>
            <p:cNvSpPr>
              <a:spLocks noChangeShapeType="1"/>
            </p:cNvSpPr>
            <p:nvPr/>
          </p:nvSpPr>
          <p:spPr bwMode="auto">
            <a:xfrm>
              <a:off x="2064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7" name="Line 13"/>
            <p:cNvSpPr>
              <a:spLocks noChangeShapeType="1"/>
            </p:cNvSpPr>
            <p:nvPr/>
          </p:nvSpPr>
          <p:spPr bwMode="auto">
            <a:xfrm>
              <a:off x="2064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8" name="Line 14"/>
            <p:cNvSpPr>
              <a:spLocks noChangeShapeType="1"/>
            </p:cNvSpPr>
            <p:nvPr/>
          </p:nvSpPr>
          <p:spPr bwMode="auto">
            <a:xfrm>
              <a:off x="2064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39" name="Line 15"/>
            <p:cNvSpPr>
              <a:spLocks noChangeShapeType="1"/>
            </p:cNvSpPr>
            <p:nvPr/>
          </p:nvSpPr>
          <p:spPr bwMode="auto">
            <a:xfrm>
              <a:off x="331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0" name="Line 16"/>
            <p:cNvSpPr>
              <a:spLocks noChangeShapeType="1"/>
            </p:cNvSpPr>
            <p:nvPr/>
          </p:nvSpPr>
          <p:spPr bwMode="auto">
            <a:xfrm>
              <a:off x="331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1" name="Line 17"/>
            <p:cNvSpPr>
              <a:spLocks noChangeShapeType="1"/>
            </p:cNvSpPr>
            <p:nvPr/>
          </p:nvSpPr>
          <p:spPr bwMode="auto">
            <a:xfrm>
              <a:off x="331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2" name="Line 18"/>
            <p:cNvSpPr>
              <a:spLocks noChangeShapeType="1"/>
            </p:cNvSpPr>
            <p:nvPr/>
          </p:nvSpPr>
          <p:spPr bwMode="auto">
            <a:xfrm>
              <a:off x="331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3" name="Line 19"/>
            <p:cNvSpPr>
              <a:spLocks noChangeShapeType="1"/>
            </p:cNvSpPr>
            <p:nvPr/>
          </p:nvSpPr>
          <p:spPr bwMode="auto">
            <a:xfrm>
              <a:off x="331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4" name="Line 20"/>
            <p:cNvSpPr>
              <a:spLocks noChangeShapeType="1"/>
            </p:cNvSpPr>
            <p:nvPr/>
          </p:nvSpPr>
          <p:spPr bwMode="auto">
            <a:xfrm>
              <a:off x="331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5" name="Line 21"/>
            <p:cNvSpPr>
              <a:spLocks noChangeShapeType="1"/>
            </p:cNvSpPr>
            <p:nvPr/>
          </p:nvSpPr>
          <p:spPr bwMode="auto">
            <a:xfrm>
              <a:off x="331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6" name="Line 22"/>
            <p:cNvSpPr>
              <a:spLocks noChangeShapeType="1"/>
            </p:cNvSpPr>
            <p:nvPr/>
          </p:nvSpPr>
          <p:spPr bwMode="auto">
            <a:xfrm>
              <a:off x="331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47" name="Oval 23"/>
            <p:cNvSpPr>
              <a:spLocks noChangeArrowheads="1"/>
            </p:cNvSpPr>
            <p:nvPr/>
          </p:nvSpPr>
          <p:spPr bwMode="auto">
            <a:xfrm>
              <a:off x="2400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5364" name="Line 24"/>
          <p:cNvSpPr>
            <a:spLocks noChangeShapeType="1"/>
          </p:cNvSpPr>
          <p:nvPr/>
        </p:nvSpPr>
        <p:spPr bwMode="auto">
          <a:xfrm>
            <a:off x="5486400" y="23622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5" name="Line 25"/>
          <p:cNvSpPr>
            <a:spLocks noChangeShapeType="1"/>
          </p:cNvSpPr>
          <p:nvPr/>
        </p:nvSpPr>
        <p:spPr bwMode="auto">
          <a:xfrm flipV="1">
            <a:off x="5562600" y="28194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6" name="Line 26"/>
          <p:cNvSpPr>
            <a:spLocks noChangeShapeType="1"/>
          </p:cNvSpPr>
          <p:nvPr/>
        </p:nvSpPr>
        <p:spPr bwMode="auto">
          <a:xfrm>
            <a:off x="5562600" y="28194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7" name="Line 27"/>
          <p:cNvSpPr>
            <a:spLocks noChangeShapeType="1"/>
          </p:cNvSpPr>
          <p:nvPr/>
        </p:nvSpPr>
        <p:spPr bwMode="auto">
          <a:xfrm flipV="1">
            <a:off x="5562600" y="37338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8" name="Line 28"/>
          <p:cNvSpPr>
            <a:spLocks noChangeShapeType="1"/>
          </p:cNvSpPr>
          <p:nvPr/>
        </p:nvSpPr>
        <p:spPr bwMode="auto">
          <a:xfrm>
            <a:off x="5562600" y="3276600"/>
            <a:ext cx="685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69" name="Line 29"/>
          <p:cNvSpPr>
            <a:spLocks noChangeShapeType="1"/>
          </p:cNvSpPr>
          <p:nvPr/>
        </p:nvSpPr>
        <p:spPr bwMode="auto">
          <a:xfrm flipV="1">
            <a:off x="5562600" y="5029200"/>
            <a:ext cx="6858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70" name="Line 30"/>
          <p:cNvSpPr>
            <a:spLocks noChangeShapeType="1"/>
          </p:cNvSpPr>
          <p:nvPr/>
        </p:nvSpPr>
        <p:spPr bwMode="auto">
          <a:xfrm>
            <a:off x="5562600" y="3733800"/>
            <a:ext cx="6858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5371" name="Line 31"/>
          <p:cNvSpPr>
            <a:spLocks noChangeShapeType="1"/>
          </p:cNvSpPr>
          <p:nvPr/>
        </p:nvSpPr>
        <p:spPr bwMode="auto">
          <a:xfrm>
            <a:off x="5562600" y="5943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5372" name="Group 43"/>
          <p:cNvGrpSpPr>
            <a:grpSpLocks/>
          </p:cNvGrpSpPr>
          <p:nvPr/>
        </p:nvGrpSpPr>
        <p:grpSpPr bwMode="auto">
          <a:xfrm>
            <a:off x="6248400" y="2281238"/>
            <a:ext cx="685800" cy="3743325"/>
            <a:chOff x="3936" y="1437"/>
            <a:chExt cx="432" cy="2358"/>
          </a:xfrm>
        </p:grpSpPr>
        <p:sp>
          <p:nvSpPr>
            <p:cNvPr id="15400" name="Line 44"/>
            <p:cNvSpPr>
              <a:spLocks noChangeShapeType="1"/>
            </p:cNvSpPr>
            <p:nvPr/>
          </p:nvSpPr>
          <p:spPr bwMode="auto">
            <a:xfrm>
              <a:off x="4169" y="1488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1" name="Oval 45"/>
            <p:cNvSpPr>
              <a:spLocks noChangeArrowheads="1"/>
            </p:cNvSpPr>
            <p:nvPr/>
          </p:nvSpPr>
          <p:spPr bwMode="auto">
            <a:xfrm>
              <a:off x="4128" y="1437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402" name="Line 46"/>
            <p:cNvSpPr>
              <a:spLocks noChangeShapeType="1"/>
            </p:cNvSpPr>
            <p:nvPr/>
          </p:nvSpPr>
          <p:spPr bwMode="auto">
            <a:xfrm>
              <a:off x="393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3" name="Line 47"/>
            <p:cNvSpPr>
              <a:spLocks noChangeShapeType="1"/>
            </p:cNvSpPr>
            <p:nvPr/>
          </p:nvSpPr>
          <p:spPr bwMode="auto">
            <a:xfrm>
              <a:off x="393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4" name="Line 48"/>
            <p:cNvSpPr>
              <a:spLocks noChangeShapeType="1"/>
            </p:cNvSpPr>
            <p:nvPr/>
          </p:nvSpPr>
          <p:spPr bwMode="auto">
            <a:xfrm>
              <a:off x="393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5" name="Line 49"/>
            <p:cNvSpPr>
              <a:spLocks noChangeShapeType="1"/>
            </p:cNvSpPr>
            <p:nvPr/>
          </p:nvSpPr>
          <p:spPr bwMode="auto">
            <a:xfrm>
              <a:off x="393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6" name="Line 50"/>
            <p:cNvSpPr>
              <a:spLocks noChangeShapeType="1"/>
            </p:cNvSpPr>
            <p:nvPr/>
          </p:nvSpPr>
          <p:spPr bwMode="auto">
            <a:xfrm>
              <a:off x="393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7" name="Line 51"/>
            <p:cNvSpPr>
              <a:spLocks noChangeShapeType="1"/>
            </p:cNvSpPr>
            <p:nvPr/>
          </p:nvSpPr>
          <p:spPr bwMode="auto">
            <a:xfrm>
              <a:off x="393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8" name="Line 52"/>
            <p:cNvSpPr>
              <a:spLocks noChangeShapeType="1"/>
            </p:cNvSpPr>
            <p:nvPr/>
          </p:nvSpPr>
          <p:spPr bwMode="auto">
            <a:xfrm>
              <a:off x="393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09" name="Line 53"/>
            <p:cNvSpPr>
              <a:spLocks noChangeShapeType="1"/>
            </p:cNvSpPr>
            <p:nvPr/>
          </p:nvSpPr>
          <p:spPr bwMode="auto">
            <a:xfrm>
              <a:off x="393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0" name="Line 54"/>
            <p:cNvSpPr>
              <a:spLocks noChangeShapeType="1"/>
            </p:cNvSpPr>
            <p:nvPr/>
          </p:nvSpPr>
          <p:spPr bwMode="auto">
            <a:xfrm>
              <a:off x="4176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1" name="Line 55"/>
            <p:cNvSpPr>
              <a:spLocks noChangeShapeType="1"/>
            </p:cNvSpPr>
            <p:nvPr/>
          </p:nvSpPr>
          <p:spPr bwMode="auto">
            <a:xfrm>
              <a:off x="417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2" name="Line 56"/>
            <p:cNvSpPr>
              <a:spLocks noChangeShapeType="1"/>
            </p:cNvSpPr>
            <p:nvPr/>
          </p:nvSpPr>
          <p:spPr bwMode="auto">
            <a:xfrm>
              <a:off x="4176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3" name="Line 57"/>
            <p:cNvSpPr>
              <a:spLocks noChangeShapeType="1"/>
            </p:cNvSpPr>
            <p:nvPr/>
          </p:nvSpPr>
          <p:spPr bwMode="auto">
            <a:xfrm>
              <a:off x="4176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4" name="Line 58"/>
            <p:cNvSpPr>
              <a:spLocks noChangeShapeType="1"/>
            </p:cNvSpPr>
            <p:nvPr/>
          </p:nvSpPr>
          <p:spPr bwMode="auto">
            <a:xfrm>
              <a:off x="4176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5" name="Line 59"/>
            <p:cNvSpPr>
              <a:spLocks noChangeShapeType="1"/>
            </p:cNvSpPr>
            <p:nvPr/>
          </p:nvSpPr>
          <p:spPr bwMode="auto">
            <a:xfrm>
              <a:off x="417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6" name="Line 60"/>
            <p:cNvSpPr>
              <a:spLocks noChangeShapeType="1"/>
            </p:cNvSpPr>
            <p:nvPr/>
          </p:nvSpPr>
          <p:spPr bwMode="auto">
            <a:xfrm>
              <a:off x="4176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7" name="Line 61"/>
            <p:cNvSpPr>
              <a:spLocks noChangeShapeType="1"/>
            </p:cNvSpPr>
            <p:nvPr/>
          </p:nvSpPr>
          <p:spPr bwMode="auto">
            <a:xfrm>
              <a:off x="4176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18" name="Oval 62"/>
            <p:cNvSpPr>
              <a:spLocks noChangeArrowheads="1"/>
            </p:cNvSpPr>
            <p:nvPr/>
          </p:nvSpPr>
          <p:spPr bwMode="auto">
            <a:xfrm>
              <a:off x="4128" y="1744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419" name="Line 63"/>
            <p:cNvSpPr>
              <a:spLocks noChangeShapeType="1"/>
            </p:cNvSpPr>
            <p:nvPr/>
          </p:nvSpPr>
          <p:spPr bwMode="auto">
            <a:xfrm>
              <a:off x="4169" y="2067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20" name="Oval 64"/>
            <p:cNvSpPr>
              <a:spLocks noChangeArrowheads="1"/>
            </p:cNvSpPr>
            <p:nvPr/>
          </p:nvSpPr>
          <p:spPr bwMode="auto">
            <a:xfrm>
              <a:off x="4128" y="2016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421" name="Oval 65"/>
            <p:cNvSpPr>
              <a:spLocks noChangeArrowheads="1"/>
            </p:cNvSpPr>
            <p:nvPr/>
          </p:nvSpPr>
          <p:spPr bwMode="auto">
            <a:xfrm>
              <a:off x="4128" y="2323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422" name="Line 66"/>
            <p:cNvSpPr>
              <a:spLocks noChangeShapeType="1"/>
            </p:cNvSpPr>
            <p:nvPr/>
          </p:nvSpPr>
          <p:spPr bwMode="auto">
            <a:xfrm>
              <a:off x="4169" y="2883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23" name="Oval 67"/>
            <p:cNvSpPr>
              <a:spLocks noChangeArrowheads="1"/>
            </p:cNvSpPr>
            <p:nvPr/>
          </p:nvSpPr>
          <p:spPr bwMode="auto">
            <a:xfrm>
              <a:off x="4128" y="2832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424" name="Oval 68"/>
            <p:cNvSpPr>
              <a:spLocks noChangeArrowheads="1"/>
            </p:cNvSpPr>
            <p:nvPr/>
          </p:nvSpPr>
          <p:spPr bwMode="auto">
            <a:xfrm>
              <a:off x="4128" y="3139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425" name="Line 69"/>
            <p:cNvSpPr>
              <a:spLocks noChangeShapeType="1"/>
            </p:cNvSpPr>
            <p:nvPr/>
          </p:nvSpPr>
          <p:spPr bwMode="auto">
            <a:xfrm>
              <a:off x="4169" y="3459"/>
              <a:ext cx="0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426" name="Oval 70"/>
            <p:cNvSpPr>
              <a:spLocks noChangeArrowheads="1"/>
            </p:cNvSpPr>
            <p:nvPr/>
          </p:nvSpPr>
          <p:spPr bwMode="auto">
            <a:xfrm>
              <a:off x="4128" y="3408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5427" name="Oval 71"/>
            <p:cNvSpPr>
              <a:spLocks noChangeArrowheads="1"/>
            </p:cNvSpPr>
            <p:nvPr/>
          </p:nvSpPr>
          <p:spPr bwMode="auto">
            <a:xfrm>
              <a:off x="4128" y="3715"/>
              <a:ext cx="87" cy="8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15373" name="Object 2"/>
          <p:cNvGraphicFramePr>
            <a:graphicFrameLocks noChangeAspect="1"/>
          </p:cNvGraphicFramePr>
          <p:nvPr/>
        </p:nvGraphicFramePr>
        <p:xfrm>
          <a:off x="2824163" y="23622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6" name="Equation" r:id="rId3" imgW="190335" imgH="215713" progId="Equation.3">
                  <p:embed/>
                </p:oleObj>
              </mc:Choice>
              <mc:Fallback>
                <p:oleObj name="Equation" r:id="rId3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23622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3"/>
          <p:cNvGraphicFramePr>
            <a:graphicFrameLocks noChangeAspect="1"/>
          </p:cNvGraphicFramePr>
          <p:nvPr/>
        </p:nvGraphicFramePr>
        <p:xfrm>
          <a:off x="2824163" y="3200400"/>
          <a:ext cx="37623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7" name="Equation" r:id="rId5" imgW="190500" imgH="228600" progId="Equation.3">
                  <p:embed/>
                </p:oleObj>
              </mc:Choice>
              <mc:Fallback>
                <p:oleObj name="Equation" r:id="rId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3200400"/>
                        <a:ext cx="37623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4"/>
          <p:cNvGraphicFramePr>
            <a:graphicFrameLocks noChangeAspect="1"/>
          </p:cNvGraphicFramePr>
          <p:nvPr/>
        </p:nvGraphicFramePr>
        <p:xfrm>
          <a:off x="2824163" y="4572000"/>
          <a:ext cx="3746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8" name="Equation" r:id="rId7" imgW="190335" imgH="215713" progId="Equation.3">
                  <p:embed/>
                </p:oleObj>
              </mc:Choice>
              <mc:Fallback>
                <p:oleObj name="Equation" r:id="rId7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4572000"/>
                        <a:ext cx="3746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5"/>
          <p:cNvGraphicFramePr>
            <a:graphicFrameLocks noChangeAspect="1"/>
          </p:cNvGraphicFramePr>
          <p:nvPr/>
        </p:nvGraphicFramePr>
        <p:xfrm>
          <a:off x="2824163" y="5414963"/>
          <a:ext cx="37623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09" name="Equation" r:id="rId9" imgW="190500" imgH="228600" progId="Equation.3">
                  <p:embed/>
                </p:oleObj>
              </mc:Choice>
              <mc:Fallback>
                <p:oleObj name="Equation" r:id="rId9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4163" y="5414963"/>
                        <a:ext cx="376237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77" name="Group 76"/>
          <p:cNvGrpSpPr>
            <a:grpSpLocks/>
          </p:cNvGrpSpPr>
          <p:nvPr/>
        </p:nvGrpSpPr>
        <p:grpSpPr bwMode="auto">
          <a:xfrm>
            <a:off x="153988" y="3424238"/>
            <a:ext cx="2665412" cy="1147762"/>
            <a:chOff x="97" y="2157"/>
            <a:chExt cx="1679" cy="723"/>
          </a:xfrm>
        </p:grpSpPr>
        <p:graphicFrame>
          <p:nvGraphicFramePr>
            <p:cNvPr id="15395" name="Object 6"/>
            <p:cNvGraphicFramePr>
              <a:graphicFrameLocks noChangeAspect="1"/>
            </p:cNvGraphicFramePr>
            <p:nvPr/>
          </p:nvGraphicFramePr>
          <p:xfrm>
            <a:off x="1145" y="2389"/>
            <a:ext cx="631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10" name="Equation" r:id="rId11" imgW="583947" imgH="253890" progId="Equation.3">
                    <p:embed/>
                  </p:oleObj>
                </mc:Choice>
                <mc:Fallback>
                  <p:oleObj name="Equation" r:id="rId11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5" y="2389"/>
                          <a:ext cx="631" cy="2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96" name="Object 7"/>
            <p:cNvGraphicFramePr>
              <a:graphicFrameLocks noChangeAspect="1"/>
            </p:cNvGraphicFramePr>
            <p:nvPr/>
          </p:nvGraphicFramePr>
          <p:xfrm>
            <a:off x="141" y="2377"/>
            <a:ext cx="680" cy="2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11" name="Equation" r:id="rId13" imgW="583947" imgH="253890" progId="Equation.3">
                    <p:embed/>
                  </p:oleObj>
                </mc:Choice>
                <mc:Fallback>
                  <p:oleObj name="Equation" r:id="rId13" imgW="583947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" y="2377"/>
                          <a:ext cx="680" cy="2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97" name="Text Box 79"/>
            <p:cNvSpPr txBox="1">
              <a:spLocks noChangeArrowheads="1"/>
            </p:cNvSpPr>
            <p:nvPr/>
          </p:nvSpPr>
          <p:spPr bwMode="auto">
            <a:xfrm>
              <a:off x="805" y="2390"/>
              <a:ext cx="34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and</a:t>
              </a:r>
            </a:p>
          </p:txBody>
        </p:sp>
        <p:sp>
          <p:nvSpPr>
            <p:cNvPr id="15398" name="Text Box 80"/>
            <p:cNvSpPr txBox="1">
              <a:spLocks noChangeArrowheads="1"/>
            </p:cNvSpPr>
            <p:nvPr/>
          </p:nvSpPr>
          <p:spPr bwMode="auto">
            <a:xfrm>
              <a:off x="97" y="2630"/>
              <a:ext cx="129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differ by at most 1</a:t>
              </a:r>
            </a:p>
          </p:txBody>
        </p:sp>
        <p:sp>
          <p:nvSpPr>
            <p:cNvPr id="15399" name="Text Box 81"/>
            <p:cNvSpPr txBox="1">
              <a:spLocks noChangeArrowheads="1"/>
            </p:cNvSpPr>
            <p:nvPr/>
          </p:nvSpPr>
          <p:spPr bwMode="auto">
            <a:xfrm>
              <a:off x="105" y="2157"/>
              <a:ext cx="95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By Lemma 3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00434" name="Text Box 82"/>
          <p:cNvSpPr txBox="1">
            <a:spLocks noChangeArrowheads="1"/>
          </p:cNvSpPr>
          <p:nvPr/>
        </p:nvSpPr>
        <p:spPr bwMode="auto">
          <a:xfrm>
            <a:off x="5302250" y="1905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35" name="Text Box 83"/>
          <p:cNvSpPr txBox="1">
            <a:spLocks noChangeArrowheads="1"/>
          </p:cNvSpPr>
          <p:nvPr/>
        </p:nvSpPr>
        <p:spPr bwMode="auto">
          <a:xfrm>
            <a:off x="5302250" y="2387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36" name="Text Box 84"/>
          <p:cNvSpPr txBox="1">
            <a:spLocks noChangeArrowheads="1"/>
          </p:cNvSpPr>
          <p:nvPr/>
        </p:nvSpPr>
        <p:spPr bwMode="auto">
          <a:xfrm>
            <a:off x="5302250" y="2870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437" name="Text Box 85"/>
          <p:cNvSpPr txBox="1">
            <a:spLocks noChangeArrowheads="1"/>
          </p:cNvSpPr>
          <p:nvPr/>
        </p:nvSpPr>
        <p:spPr bwMode="auto">
          <a:xfrm>
            <a:off x="5302250" y="3352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438" name="Text Box 86"/>
          <p:cNvSpPr txBox="1">
            <a:spLocks noChangeArrowheads="1"/>
          </p:cNvSpPr>
          <p:nvPr/>
        </p:nvSpPr>
        <p:spPr bwMode="auto">
          <a:xfrm>
            <a:off x="5302250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39" name="Text Box 87"/>
          <p:cNvSpPr txBox="1">
            <a:spLocks noChangeArrowheads="1"/>
          </p:cNvSpPr>
          <p:nvPr/>
        </p:nvSpPr>
        <p:spPr bwMode="auto">
          <a:xfrm>
            <a:off x="5302250" y="4597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40" name="Text Box 88"/>
          <p:cNvSpPr txBox="1">
            <a:spLocks noChangeArrowheads="1"/>
          </p:cNvSpPr>
          <p:nvPr/>
        </p:nvSpPr>
        <p:spPr bwMode="auto">
          <a:xfrm>
            <a:off x="5302250" y="5080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41" name="Text Box 89"/>
          <p:cNvSpPr txBox="1">
            <a:spLocks noChangeArrowheads="1"/>
          </p:cNvSpPr>
          <p:nvPr/>
        </p:nvSpPr>
        <p:spPr bwMode="auto">
          <a:xfrm>
            <a:off x="5302250" y="5562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442" name="Text Box 90"/>
          <p:cNvSpPr txBox="1">
            <a:spLocks noChangeArrowheads="1"/>
          </p:cNvSpPr>
          <p:nvPr/>
        </p:nvSpPr>
        <p:spPr bwMode="auto">
          <a:xfrm>
            <a:off x="6934200" y="2057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43" name="Text Box 91"/>
          <p:cNvSpPr txBox="1">
            <a:spLocks noChangeArrowheads="1"/>
          </p:cNvSpPr>
          <p:nvPr/>
        </p:nvSpPr>
        <p:spPr bwMode="auto">
          <a:xfrm>
            <a:off x="6934200" y="2540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44" name="Text Box 92"/>
          <p:cNvSpPr txBox="1">
            <a:spLocks noChangeArrowheads="1"/>
          </p:cNvSpPr>
          <p:nvPr/>
        </p:nvSpPr>
        <p:spPr bwMode="auto">
          <a:xfrm>
            <a:off x="6934200" y="3022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45" name="Text Box 93"/>
          <p:cNvSpPr txBox="1">
            <a:spLocks noChangeArrowheads="1"/>
          </p:cNvSpPr>
          <p:nvPr/>
        </p:nvSpPr>
        <p:spPr bwMode="auto">
          <a:xfrm>
            <a:off x="6934200" y="3505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46" name="Text Box 94"/>
          <p:cNvSpPr txBox="1">
            <a:spLocks noChangeArrowheads="1"/>
          </p:cNvSpPr>
          <p:nvPr/>
        </p:nvSpPr>
        <p:spPr bwMode="auto">
          <a:xfrm>
            <a:off x="6934200" y="4267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00447" name="Text Box 95"/>
          <p:cNvSpPr txBox="1">
            <a:spLocks noChangeArrowheads="1"/>
          </p:cNvSpPr>
          <p:nvPr/>
        </p:nvSpPr>
        <p:spPr bwMode="auto">
          <a:xfrm>
            <a:off x="6934200" y="4749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448" name="Text Box 96"/>
          <p:cNvSpPr txBox="1">
            <a:spLocks noChangeArrowheads="1"/>
          </p:cNvSpPr>
          <p:nvPr/>
        </p:nvSpPr>
        <p:spPr bwMode="auto">
          <a:xfrm>
            <a:off x="6934200" y="5232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449" name="Text Box 97"/>
          <p:cNvSpPr txBox="1">
            <a:spLocks noChangeArrowheads="1"/>
          </p:cNvSpPr>
          <p:nvPr/>
        </p:nvSpPr>
        <p:spPr bwMode="auto">
          <a:xfrm>
            <a:off x="6934200" y="5715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00450" name="Oval 98"/>
          <p:cNvSpPr>
            <a:spLocks noChangeArrowheads="1"/>
          </p:cNvSpPr>
          <p:nvPr/>
        </p:nvSpPr>
        <p:spPr bwMode="auto">
          <a:xfrm>
            <a:off x="5943600" y="4191000"/>
            <a:ext cx="1676400" cy="1143000"/>
          </a:xfrm>
          <a:prstGeom prst="ellipse">
            <a:avLst/>
          </a:prstGeom>
          <a:noFill/>
          <a:ln w="38100">
            <a:solidFill>
              <a:schemeClr val="tx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235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0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0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0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0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0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0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0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0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0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0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0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0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0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0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0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0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0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0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0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0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0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0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0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0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34" grpId="0" autoUpdateAnimBg="0"/>
      <p:bldP spid="100435" grpId="0" autoUpdateAnimBg="0"/>
      <p:bldP spid="100436" grpId="0" autoUpdateAnimBg="0"/>
      <p:bldP spid="100437" grpId="0" autoUpdateAnimBg="0"/>
      <p:bldP spid="100438" grpId="0" autoUpdateAnimBg="0"/>
      <p:bldP spid="100439" grpId="0" autoUpdateAnimBg="0"/>
      <p:bldP spid="100440" grpId="0" autoUpdateAnimBg="0"/>
      <p:bldP spid="100441" grpId="0" autoUpdateAnimBg="0"/>
      <p:bldP spid="100442" grpId="0" autoUpdateAnimBg="0"/>
      <p:bldP spid="100443" grpId="0" autoUpdateAnimBg="0"/>
      <p:bldP spid="100444" grpId="0" autoUpdateAnimBg="0"/>
      <p:bldP spid="100445" grpId="0" autoUpdateAnimBg="0"/>
      <p:bldP spid="100446" grpId="0" autoUpdateAnimBg="0"/>
      <p:bldP spid="100447" grpId="0" autoUpdateAnimBg="0"/>
      <p:bldP spid="100448" grpId="0" autoUpdateAnimBg="0"/>
      <p:bldP spid="100449" grpId="0" autoUpdateAnimBg="0"/>
      <p:bldP spid="100450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Batcher Sorting Network</a:t>
            </a:r>
          </a:p>
        </p:txBody>
      </p:sp>
      <p:graphicFrame>
        <p:nvGraphicFramePr>
          <p:cNvPr id="95235" name="Object 2"/>
          <p:cNvGraphicFramePr>
            <a:graphicFrameLocks noChangeAspect="1"/>
          </p:cNvGraphicFramePr>
          <p:nvPr/>
        </p:nvGraphicFramePr>
        <p:xfrm>
          <a:off x="1543050" y="21637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0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1637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6" name="Object 3"/>
          <p:cNvGraphicFramePr>
            <a:graphicFrameLocks noChangeAspect="1"/>
          </p:cNvGraphicFramePr>
          <p:nvPr/>
        </p:nvGraphicFramePr>
        <p:xfrm>
          <a:off x="1543050" y="2590800"/>
          <a:ext cx="2968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1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2590800"/>
                        <a:ext cx="2968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7" name="Object 4"/>
          <p:cNvGraphicFramePr>
            <a:graphicFrameLocks noChangeAspect="1"/>
          </p:cNvGraphicFramePr>
          <p:nvPr/>
        </p:nvGraphicFramePr>
        <p:xfrm>
          <a:off x="1543050" y="3035300"/>
          <a:ext cx="32226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2" name="Equation" r:id="rId7" imgW="164885" imgH="215619" progId="Equation.3">
                  <p:embed/>
                </p:oleObj>
              </mc:Choice>
              <mc:Fallback>
                <p:oleObj name="Equation" r:id="rId7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035300"/>
                        <a:ext cx="322263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8" name="Object 5"/>
          <p:cNvGraphicFramePr>
            <a:graphicFrameLocks noChangeAspect="1"/>
          </p:cNvGraphicFramePr>
          <p:nvPr/>
        </p:nvGraphicFramePr>
        <p:xfrm>
          <a:off x="1543050" y="3509963"/>
          <a:ext cx="322263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3" name="Equation" r:id="rId9" imgW="165028" imgH="228501" progId="Equation.3">
                  <p:embed/>
                </p:oleObj>
              </mc:Choice>
              <mc:Fallback>
                <p:oleObj name="Equation" r:id="rId9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509963"/>
                        <a:ext cx="322263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39" name="Object 6"/>
          <p:cNvGraphicFramePr>
            <a:graphicFrameLocks noChangeAspect="1"/>
          </p:cNvGraphicFramePr>
          <p:nvPr/>
        </p:nvGraphicFramePr>
        <p:xfrm>
          <a:off x="1582738" y="4311650"/>
          <a:ext cx="3222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4" name="Equation" r:id="rId11" imgW="164885" imgH="215619" progId="Equation.3">
                  <p:embed/>
                </p:oleObj>
              </mc:Choice>
              <mc:Fallback>
                <p:oleObj name="Equation" r:id="rId11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311650"/>
                        <a:ext cx="3222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19"/>
          <p:cNvGrpSpPr>
            <a:grpSpLocks/>
          </p:cNvGrpSpPr>
          <p:nvPr/>
        </p:nvGrpSpPr>
        <p:grpSpPr bwMode="auto">
          <a:xfrm>
            <a:off x="1981200" y="2133600"/>
            <a:ext cx="2895600" cy="1828800"/>
            <a:chOff x="1248" y="1344"/>
            <a:chExt cx="1824" cy="1152"/>
          </a:xfrm>
        </p:grpSpPr>
        <p:sp>
          <p:nvSpPr>
            <p:cNvPr id="95244" name="Rectangle 12"/>
            <p:cNvSpPr>
              <a:spLocks noChangeArrowheads="1"/>
            </p:cNvSpPr>
            <p:nvPr/>
          </p:nvSpPr>
          <p:spPr bwMode="auto">
            <a:xfrm>
              <a:off x="1440" y="1344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6438" name="Oval 13"/>
            <p:cNvSpPr>
              <a:spLocks noChangeArrowheads="1"/>
            </p:cNvSpPr>
            <p:nvPr/>
          </p:nvSpPr>
          <p:spPr bwMode="auto">
            <a:xfrm>
              <a:off x="1536" y="1632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Sort[4]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6439" name="Line 15"/>
            <p:cNvSpPr>
              <a:spLocks noChangeShapeType="1"/>
            </p:cNvSpPr>
            <p:nvPr/>
          </p:nvSpPr>
          <p:spPr bwMode="auto">
            <a:xfrm>
              <a:off x="1248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40" name="Line 16"/>
            <p:cNvSpPr>
              <a:spLocks noChangeShapeType="1"/>
            </p:cNvSpPr>
            <p:nvPr/>
          </p:nvSpPr>
          <p:spPr bwMode="auto">
            <a:xfrm>
              <a:off x="1248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41" name="Line 17"/>
            <p:cNvSpPr>
              <a:spLocks noChangeShapeType="1"/>
            </p:cNvSpPr>
            <p:nvPr/>
          </p:nvSpPr>
          <p:spPr bwMode="auto">
            <a:xfrm>
              <a:off x="1248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42" name="Line 18"/>
            <p:cNvSpPr>
              <a:spLocks noChangeShapeType="1"/>
            </p:cNvSpPr>
            <p:nvPr/>
          </p:nvSpPr>
          <p:spPr bwMode="auto">
            <a:xfrm>
              <a:off x="1248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43" name="Line 23"/>
            <p:cNvSpPr>
              <a:spLocks noChangeShapeType="1"/>
            </p:cNvSpPr>
            <p:nvPr/>
          </p:nvSpPr>
          <p:spPr bwMode="auto">
            <a:xfrm>
              <a:off x="2496" y="1488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44" name="Line 24"/>
            <p:cNvSpPr>
              <a:spLocks noChangeShapeType="1"/>
            </p:cNvSpPr>
            <p:nvPr/>
          </p:nvSpPr>
          <p:spPr bwMode="auto">
            <a:xfrm>
              <a:off x="2496" y="177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45" name="Line 25"/>
            <p:cNvSpPr>
              <a:spLocks noChangeShapeType="1"/>
            </p:cNvSpPr>
            <p:nvPr/>
          </p:nvSpPr>
          <p:spPr bwMode="auto">
            <a:xfrm>
              <a:off x="2496" y="206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46" name="Line 26"/>
            <p:cNvSpPr>
              <a:spLocks noChangeShapeType="1"/>
            </p:cNvSpPr>
            <p:nvPr/>
          </p:nvSpPr>
          <p:spPr bwMode="auto">
            <a:xfrm>
              <a:off x="2496" y="2352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20"/>
          <p:cNvGrpSpPr>
            <a:grpSpLocks/>
          </p:cNvGrpSpPr>
          <p:nvPr/>
        </p:nvGrpSpPr>
        <p:grpSpPr bwMode="auto">
          <a:xfrm>
            <a:off x="1981200" y="4267200"/>
            <a:ext cx="2971800" cy="1828800"/>
            <a:chOff x="1248" y="2688"/>
            <a:chExt cx="1872" cy="1152"/>
          </a:xfrm>
        </p:grpSpPr>
        <p:sp>
          <p:nvSpPr>
            <p:cNvPr id="95246" name="Rectangle 14"/>
            <p:cNvSpPr>
              <a:spLocks noChangeArrowheads="1"/>
            </p:cNvSpPr>
            <p:nvPr/>
          </p:nvSpPr>
          <p:spPr bwMode="auto">
            <a:xfrm>
              <a:off x="1432" y="2688"/>
              <a:ext cx="1048" cy="115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6428" name="Line 19"/>
            <p:cNvSpPr>
              <a:spLocks noChangeShapeType="1"/>
            </p:cNvSpPr>
            <p:nvPr/>
          </p:nvSpPr>
          <p:spPr bwMode="auto">
            <a:xfrm>
              <a:off x="1248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9" name="Line 20"/>
            <p:cNvSpPr>
              <a:spLocks noChangeShapeType="1"/>
            </p:cNvSpPr>
            <p:nvPr/>
          </p:nvSpPr>
          <p:spPr bwMode="auto">
            <a:xfrm>
              <a:off x="1248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30" name="Line 21"/>
            <p:cNvSpPr>
              <a:spLocks noChangeShapeType="1"/>
            </p:cNvSpPr>
            <p:nvPr/>
          </p:nvSpPr>
          <p:spPr bwMode="auto">
            <a:xfrm>
              <a:off x="1248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31" name="Line 22"/>
            <p:cNvSpPr>
              <a:spLocks noChangeShapeType="1"/>
            </p:cNvSpPr>
            <p:nvPr/>
          </p:nvSpPr>
          <p:spPr bwMode="auto">
            <a:xfrm>
              <a:off x="1248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32" name="Line 27"/>
            <p:cNvSpPr>
              <a:spLocks noChangeShapeType="1"/>
            </p:cNvSpPr>
            <p:nvPr/>
          </p:nvSpPr>
          <p:spPr bwMode="auto">
            <a:xfrm>
              <a:off x="2496" y="2880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33" name="Line 28"/>
            <p:cNvSpPr>
              <a:spLocks noChangeShapeType="1"/>
            </p:cNvSpPr>
            <p:nvPr/>
          </p:nvSpPr>
          <p:spPr bwMode="auto">
            <a:xfrm>
              <a:off x="2496" y="3168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34" name="Line 29"/>
            <p:cNvSpPr>
              <a:spLocks noChangeShapeType="1"/>
            </p:cNvSpPr>
            <p:nvPr/>
          </p:nvSpPr>
          <p:spPr bwMode="auto">
            <a:xfrm>
              <a:off x="2496" y="3456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35" name="Line 30"/>
            <p:cNvSpPr>
              <a:spLocks noChangeShapeType="1"/>
            </p:cNvSpPr>
            <p:nvPr/>
          </p:nvSpPr>
          <p:spPr bwMode="auto">
            <a:xfrm>
              <a:off x="2496" y="374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36" name="Oval 31"/>
            <p:cNvSpPr>
              <a:spLocks noChangeArrowheads="1"/>
            </p:cNvSpPr>
            <p:nvPr/>
          </p:nvSpPr>
          <p:spPr bwMode="auto">
            <a:xfrm>
              <a:off x="1584" y="2976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Sort[4]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95290" name="Object 7"/>
          <p:cNvGraphicFramePr>
            <a:graphicFrameLocks noChangeAspect="1"/>
          </p:cNvGraphicFramePr>
          <p:nvPr/>
        </p:nvGraphicFramePr>
        <p:xfrm>
          <a:off x="7242175" y="21336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5" name="Equation" r:id="rId13" imgW="177646" imgH="228402" progId="Equation.3">
                  <p:embed/>
                </p:oleObj>
              </mc:Choice>
              <mc:Fallback>
                <p:oleObj name="Equation" r:id="rId13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21336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91" name="Object 8"/>
          <p:cNvGraphicFramePr>
            <a:graphicFrameLocks noChangeAspect="1"/>
          </p:cNvGraphicFramePr>
          <p:nvPr/>
        </p:nvGraphicFramePr>
        <p:xfrm>
          <a:off x="7242175" y="2560638"/>
          <a:ext cx="3222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6" name="Equation" r:id="rId15" imgW="164885" imgH="215619" progId="Equation.3">
                  <p:embed/>
                </p:oleObj>
              </mc:Choice>
              <mc:Fallback>
                <p:oleObj name="Equation" r:id="rId15" imgW="164885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2560638"/>
                        <a:ext cx="3222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92" name="Object 9"/>
          <p:cNvGraphicFramePr>
            <a:graphicFrameLocks noChangeAspect="1"/>
          </p:cNvGraphicFramePr>
          <p:nvPr/>
        </p:nvGraphicFramePr>
        <p:xfrm>
          <a:off x="7242175" y="3005138"/>
          <a:ext cx="3476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7" name="Equation" r:id="rId17" imgW="177569" imgH="215619" progId="Equation.3">
                  <p:embed/>
                </p:oleObj>
              </mc:Choice>
              <mc:Fallback>
                <p:oleObj name="Equation" r:id="rId17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3005138"/>
                        <a:ext cx="3476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93" name="Object 10"/>
          <p:cNvGraphicFramePr>
            <a:graphicFrameLocks noChangeAspect="1"/>
          </p:cNvGraphicFramePr>
          <p:nvPr/>
        </p:nvGraphicFramePr>
        <p:xfrm>
          <a:off x="7242175" y="3479800"/>
          <a:ext cx="34766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8" name="Equation" r:id="rId19" imgW="177646" imgH="228402" progId="Equation.3">
                  <p:embed/>
                </p:oleObj>
              </mc:Choice>
              <mc:Fallback>
                <p:oleObj name="Equation" r:id="rId19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2175" y="3479800"/>
                        <a:ext cx="347663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94" name="Object 11"/>
          <p:cNvGraphicFramePr>
            <a:graphicFrameLocks noChangeAspect="1"/>
          </p:cNvGraphicFramePr>
          <p:nvPr/>
        </p:nvGraphicFramePr>
        <p:xfrm>
          <a:off x="7272338" y="4357688"/>
          <a:ext cx="3476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9" name="Equation" r:id="rId21" imgW="177569" imgH="215619" progId="Equation.3">
                  <p:embed/>
                </p:oleObj>
              </mc:Choice>
              <mc:Fallback>
                <p:oleObj name="Equation" r:id="rId21" imgW="177569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4357688"/>
                        <a:ext cx="347662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95" name="Object 12"/>
          <p:cNvGraphicFramePr>
            <a:graphicFrameLocks noChangeAspect="1"/>
          </p:cNvGraphicFramePr>
          <p:nvPr/>
        </p:nvGraphicFramePr>
        <p:xfrm>
          <a:off x="7261225" y="4756150"/>
          <a:ext cx="3460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0" name="Equation" r:id="rId23" imgW="177646" imgH="228402" progId="Equation.3">
                  <p:embed/>
                </p:oleObj>
              </mc:Choice>
              <mc:Fallback>
                <p:oleObj name="Equation" r:id="rId23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1225" y="4756150"/>
                        <a:ext cx="34607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96" name="Object 13"/>
          <p:cNvGraphicFramePr>
            <a:graphicFrameLocks noChangeAspect="1"/>
          </p:cNvGraphicFramePr>
          <p:nvPr/>
        </p:nvGraphicFramePr>
        <p:xfrm>
          <a:off x="7272338" y="520065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1" name="Equation" r:id="rId25" imgW="177646" imgH="228402" progId="Equation.3">
                  <p:embed/>
                </p:oleObj>
              </mc:Choice>
              <mc:Fallback>
                <p:oleObj name="Equation" r:id="rId25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520065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97" name="Object 14"/>
          <p:cNvGraphicFramePr>
            <a:graphicFrameLocks noChangeAspect="1"/>
          </p:cNvGraphicFramePr>
          <p:nvPr/>
        </p:nvGraphicFramePr>
        <p:xfrm>
          <a:off x="7272338" y="5689600"/>
          <a:ext cx="347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2" name="Equation" r:id="rId27" imgW="177646" imgH="228402" progId="Equation.3">
                  <p:embed/>
                </p:oleObj>
              </mc:Choice>
              <mc:Fallback>
                <p:oleObj name="Equation" r:id="rId27" imgW="177646" imgH="2284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38" y="5689600"/>
                        <a:ext cx="3476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327" name="Object 15"/>
          <p:cNvGraphicFramePr>
            <a:graphicFrameLocks noChangeAspect="1"/>
          </p:cNvGraphicFramePr>
          <p:nvPr/>
        </p:nvGraphicFramePr>
        <p:xfrm>
          <a:off x="1582738" y="4743450"/>
          <a:ext cx="3222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3" name="Equation" r:id="rId29" imgW="165028" imgH="228501" progId="Equation.3">
                  <p:embed/>
                </p:oleObj>
              </mc:Choice>
              <mc:Fallback>
                <p:oleObj name="Equation" r:id="rId29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4743450"/>
                        <a:ext cx="3222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328" name="Object 16"/>
          <p:cNvGraphicFramePr>
            <a:graphicFrameLocks noChangeAspect="1"/>
          </p:cNvGraphicFramePr>
          <p:nvPr/>
        </p:nvGraphicFramePr>
        <p:xfrm>
          <a:off x="1582738" y="51863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4" name="Equation" r:id="rId31" imgW="165028" imgH="228501" progId="Equation.3">
                  <p:embed/>
                </p:oleObj>
              </mc:Choice>
              <mc:Fallback>
                <p:oleObj name="Equation" r:id="rId31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51863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329" name="Object 17"/>
          <p:cNvGraphicFramePr>
            <a:graphicFrameLocks noChangeAspect="1"/>
          </p:cNvGraphicFramePr>
          <p:nvPr/>
        </p:nvGraphicFramePr>
        <p:xfrm>
          <a:off x="1582738" y="56435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5" name="Equation" r:id="rId33" imgW="165028" imgH="228501" progId="Equation.3">
                  <p:embed/>
                </p:oleObj>
              </mc:Choice>
              <mc:Fallback>
                <p:oleObj name="Equation" r:id="rId33" imgW="16502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2738" y="56435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4876800" y="2133600"/>
            <a:ext cx="2365375" cy="3962400"/>
            <a:chOff x="3072" y="1344"/>
            <a:chExt cx="1490" cy="2496"/>
          </a:xfrm>
        </p:grpSpPr>
        <p:sp>
          <p:nvSpPr>
            <p:cNvPr id="95330" name="Rectangle 98"/>
            <p:cNvSpPr>
              <a:spLocks noChangeArrowheads="1"/>
            </p:cNvSpPr>
            <p:nvPr/>
          </p:nvSpPr>
          <p:spPr bwMode="auto">
            <a:xfrm>
              <a:off x="3266" y="1344"/>
              <a:ext cx="1096" cy="24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solidFill>
                  <a:srgbClr val="000000"/>
                </a:solidFill>
                <a:ea typeface="ＭＳ Ｐゴシック" charset="-128"/>
              </a:endParaRPr>
            </a:p>
          </p:txBody>
        </p:sp>
        <p:sp>
          <p:nvSpPr>
            <p:cNvPr id="16410" name="Oval 99"/>
            <p:cNvSpPr>
              <a:spLocks noChangeArrowheads="1"/>
            </p:cNvSpPr>
            <p:nvPr/>
          </p:nvSpPr>
          <p:spPr bwMode="auto">
            <a:xfrm>
              <a:off x="3410" y="2304"/>
              <a:ext cx="816" cy="57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000">
                  <a:solidFill>
                    <a:srgbClr val="000000"/>
                  </a:solidFill>
                </a:rPr>
                <a:t>Merge[8]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6411" name="Line 100"/>
            <p:cNvSpPr>
              <a:spLocks noChangeShapeType="1"/>
            </p:cNvSpPr>
            <p:nvPr/>
          </p:nvSpPr>
          <p:spPr bwMode="auto">
            <a:xfrm>
              <a:off x="4370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2" name="Line 101"/>
            <p:cNvSpPr>
              <a:spLocks noChangeShapeType="1"/>
            </p:cNvSpPr>
            <p:nvPr/>
          </p:nvSpPr>
          <p:spPr bwMode="auto">
            <a:xfrm>
              <a:off x="4370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3" name="Line 102"/>
            <p:cNvSpPr>
              <a:spLocks noChangeShapeType="1"/>
            </p:cNvSpPr>
            <p:nvPr/>
          </p:nvSpPr>
          <p:spPr bwMode="auto">
            <a:xfrm>
              <a:off x="4370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4" name="Line 103"/>
            <p:cNvSpPr>
              <a:spLocks noChangeShapeType="1"/>
            </p:cNvSpPr>
            <p:nvPr/>
          </p:nvSpPr>
          <p:spPr bwMode="auto">
            <a:xfrm>
              <a:off x="4370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5" name="Line 104"/>
            <p:cNvSpPr>
              <a:spLocks noChangeShapeType="1"/>
            </p:cNvSpPr>
            <p:nvPr/>
          </p:nvSpPr>
          <p:spPr bwMode="auto">
            <a:xfrm>
              <a:off x="4370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6" name="Line 105"/>
            <p:cNvSpPr>
              <a:spLocks noChangeShapeType="1"/>
            </p:cNvSpPr>
            <p:nvPr/>
          </p:nvSpPr>
          <p:spPr bwMode="auto">
            <a:xfrm>
              <a:off x="4370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7" name="Line 106"/>
            <p:cNvSpPr>
              <a:spLocks noChangeShapeType="1"/>
            </p:cNvSpPr>
            <p:nvPr/>
          </p:nvSpPr>
          <p:spPr bwMode="auto">
            <a:xfrm>
              <a:off x="4370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8" name="Line 107"/>
            <p:cNvSpPr>
              <a:spLocks noChangeShapeType="1"/>
            </p:cNvSpPr>
            <p:nvPr/>
          </p:nvSpPr>
          <p:spPr bwMode="auto">
            <a:xfrm>
              <a:off x="4370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19" name="Line 108"/>
            <p:cNvSpPr>
              <a:spLocks noChangeShapeType="1"/>
            </p:cNvSpPr>
            <p:nvPr/>
          </p:nvSpPr>
          <p:spPr bwMode="auto">
            <a:xfrm>
              <a:off x="3072" y="148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0" name="Line 109"/>
            <p:cNvSpPr>
              <a:spLocks noChangeShapeType="1"/>
            </p:cNvSpPr>
            <p:nvPr/>
          </p:nvSpPr>
          <p:spPr bwMode="auto">
            <a:xfrm>
              <a:off x="3072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1" name="Line 110"/>
            <p:cNvSpPr>
              <a:spLocks noChangeShapeType="1"/>
            </p:cNvSpPr>
            <p:nvPr/>
          </p:nvSpPr>
          <p:spPr bwMode="auto">
            <a:xfrm>
              <a:off x="3072" y="206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2" name="Line 111"/>
            <p:cNvSpPr>
              <a:spLocks noChangeShapeType="1"/>
            </p:cNvSpPr>
            <p:nvPr/>
          </p:nvSpPr>
          <p:spPr bwMode="auto">
            <a:xfrm>
              <a:off x="3072" y="2352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3" name="Line 112"/>
            <p:cNvSpPr>
              <a:spLocks noChangeShapeType="1"/>
            </p:cNvSpPr>
            <p:nvPr/>
          </p:nvSpPr>
          <p:spPr bwMode="auto">
            <a:xfrm>
              <a:off x="3072" y="2880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4" name="Line 113"/>
            <p:cNvSpPr>
              <a:spLocks noChangeShapeType="1"/>
            </p:cNvSpPr>
            <p:nvPr/>
          </p:nvSpPr>
          <p:spPr bwMode="auto">
            <a:xfrm>
              <a:off x="3072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5" name="Line 114"/>
            <p:cNvSpPr>
              <a:spLocks noChangeShapeType="1"/>
            </p:cNvSpPr>
            <p:nvPr/>
          </p:nvSpPr>
          <p:spPr bwMode="auto">
            <a:xfrm>
              <a:off x="3072" y="345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6426" name="Line 115"/>
            <p:cNvSpPr>
              <a:spLocks noChangeShapeType="1"/>
            </p:cNvSpPr>
            <p:nvPr/>
          </p:nvSpPr>
          <p:spPr bwMode="auto">
            <a:xfrm>
              <a:off x="3072" y="3744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122"/>
          <p:cNvGrpSpPr>
            <a:grpSpLocks/>
          </p:cNvGrpSpPr>
          <p:nvPr/>
        </p:nvGrpSpPr>
        <p:grpSpPr bwMode="auto">
          <a:xfrm>
            <a:off x="7681913" y="2209800"/>
            <a:ext cx="1385887" cy="3886200"/>
            <a:chOff x="4752" y="1392"/>
            <a:chExt cx="873" cy="2448"/>
          </a:xfrm>
        </p:grpSpPr>
        <p:sp>
          <p:nvSpPr>
            <p:cNvPr id="16407" name="AutoShape 123"/>
            <p:cNvSpPr>
              <a:spLocks/>
            </p:cNvSpPr>
            <p:nvPr/>
          </p:nvSpPr>
          <p:spPr bwMode="auto">
            <a:xfrm>
              <a:off x="4752" y="1392"/>
              <a:ext cx="240" cy="2448"/>
            </a:xfrm>
            <a:prstGeom prst="rightBrace">
              <a:avLst>
                <a:gd name="adj1" fmla="val 8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6408" name="Text Box 124"/>
            <p:cNvSpPr txBox="1">
              <a:spLocks noChangeArrowheads="1"/>
            </p:cNvSpPr>
            <p:nvPr/>
          </p:nvSpPr>
          <p:spPr bwMode="auto">
            <a:xfrm>
              <a:off x="5040" y="2448"/>
              <a:ext cx="5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u="sng">
                  <a:solidFill>
                    <a:srgbClr val="FF0000"/>
                  </a:solidFill>
                </a:rPr>
                <a:t>sorted</a:t>
              </a:r>
              <a:endParaRPr lang="en-US" sz="2400" u="sng">
                <a:solidFill>
                  <a:srgbClr val="0066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403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5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5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5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5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5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5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5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5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5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5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5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5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5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5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5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5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00200" y="2413000"/>
            <a:ext cx="5638800" cy="3022600"/>
            <a:chOff x="1008" y="1520"/>
            <a:chExt cx="3552" cy="1904"/>
          </a:xfrm>
        </p:grpSpPr>
        <p:sp>
          <p:nvSpPr>
            <p:cNvPr id="17419" name="Line 4"/>
            <p:cNvSpPr>
              <a:spLocks noChangeShapeType="1"/>
            </p:cNvSpPr>
            <p:nvPr/>
          </p:nvSpPr>
          <p:spPr bwMode="auto">
            <a:xfrm>
              <a:off x="1680" y="1568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20" name="Oval 5"/>
            <p:cNvSpPr>
              <a:spLocks noChangeArrowheads="1"/>
            </p:cNvSpPr>
            <p:nvPr/>
          </p:nvSpPr>
          <p:spPr bwMode="auto">
            <a:xfrm>
              <a:off x="1627" y="210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21" name="Oval 6"/>
            <p:cNvSpPr>
              <a:spLocks noChangeArrowheads="1"/>
            </p:cNvSpPr>
            <p:nvPr/>
          </p:nvSpPr>
          <p:spPr bwMode="auto">
            <a:xfrm>
              <a:off x="1632" y="15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22" name="Line 7"/>
            <p:cNvSpPr>
              <a:spLocks noChangeShapeType="1"/>
            </p:cNvSpPr>
            <p:nvPr/>
          </p:nvSpPr>
          <p:spPr bwMode="auto">
            <a:xfrm flipV="1">
              <a:off x="1008" y="1568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23" name="Line 8"/>
            <p:cNvSpPr>
              <a:spLocks noChangeShapeType="1"/>
            </p:cNvSpPr>
            <p:nvPr/>
          </p:nvSpPr>
          <p:spPr bwMode="auto">
            <a:xfrm>
              <a:off x="1680" y="2771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24" name="Oval 9"/>
            <p:cNvSpPr>
              <a:spLocks noChangeArrowheads="1"/>
            </p:cNvSpPr>
            <p:nvPr/>
          </p:nvSpPr>
          <p:spPr bwMode="auto">
            <a:xfrm>
              <a:off x="1627" y="331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25" name="Oval 10"/>
            <p:cNvSpPr>
              <a:spLocks noChangeArrowheads="1"/>
            </p:cNvSpPr>
            <p:nvPr/>
          </p:nvSpPr>
          <p:spPr bwMode="auto">
            <a:xfrm>
              <a:off x="1632" y="273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26" name="Line 11"/>
            <p:cNvSpPr>
              <a:spLocks noChangeShapeType="1"/>
            </p:cNvSpPr>
            <p:nvPr/>
          </p:nvSpPr>
          <p:spPr bwMode="auto">
            <a:xfrm flipV="1">
              <a:off x="1008" y="2783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27" name="Line 12"/>
            <p:cNvSpPr>
              <a:spLocks noChangeShapeType="1"/>
            </p:cNvSpPr>
            <p:nvPr/>
          </p:nvSpPr>
          <p:spPr bwMode="auto">
            <a:xfrm flipV="1">
              <a:off x="1008" y="2158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28" name="Line 13"/>
            <p:cNvSpPr>
              <a:spLocks noChangeShapeType="1"/>
            </p:cNvSpPr>
            <p:nvPr/>
          </p:nvSpPr>
          <p:spPr bwMode="auto">
            <a:xfrm flipV="1">
              <a:off x="1008" y="3368"/>
              <a:ext cx="3552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29" name="Line 14"/>
            <p:cNvSpPr>
              <a:spLocks noChangeShapeType="1"/>
            </p:cNvSpPr>
            <p:nvPr/>
          </p:nvSpPr>
          <p:spPr bwMode="auto">
            <a:xfrm>
              <a:off x="3840" y="1571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30" name="Oval 15"/>
            <p:cNvSpPr>
              <a:spLocks noChangeArrowheads="1"/>
            </p:cNvSpPr>
            <p:nvPr/>
          </p:nvSpPr>
          <p:spPr bwMode="auto">
            <a:xfrm>
              <a:off x="3787" y="210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31" name="Oval 16"/>
            <p:cNvSpPr>
              <a:spLocks noChangeArrowheads="1"/>
            </p:cNvSpPr>
            <p:nvPr/>
          </p:nvSpPr>
          <p:spPr bwMode="auto">
            <a:xfrm>
              <a:off x="3792" y="152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32" name="Line 17"/>
            <p:cNvSpPr>
              <a:spLocks noChangeShapeType="1"/>
            </p:cNvSpPr>
            <p:nvPr/>
          </p:nvSpPr>
          <p:spPr bwMode="auto">
            <a:xfrm>
              <a:off x="3840" y="277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33" name="Oval 18"/>
            <p:cNvSpPr>
              <a:spLocks noChangeArrowheads="1"/>
            </p:cNvSpPr>
            <p:nvPr/>
          </p:nvSpPr>
          <p:spPr bwMode="auto">
            <a:xfrm>
              <a:off x="3787" y="33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34" name="Oval 19"/>
            <p:cNvSpPr>
              <a:spLocks noChangeArrowheads="1"/>
            </p:cNvSpPr>
            <p:nvPr/>
          </p:nvSpPr>
          <p:spPr bwMode="auto">
            <a:xfrm>
              <a:off x="3792" y="273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35" name="Line 20"/>
            <p:cNvSpPr>
              <a:spLocks noChangeShapeType="1"/>
            </p:cNvSpPr>
            <p:nvPr/>
          </p:nvSpPr>
          <p:spPr bwMode="auto">
            <a:xfrm>
              <a:off x="2592" y="1571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7436" name="Oval 21"/>
            <p:cNvSpPr>
              <a:spLocks noChangeArrowheads="1"/>
            </p:cNvSpPr>
            <p:nvPr/>
          </p:nvSpPr>
          <p:spPr bwMode="auto">
            <a:xfrm>
              <a:off x="2544" y="152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37" name="Oval 22"/>
            <p:cNvSpPr>
              <a:spLocks noChangeArrowheads="1"/>
            </p:cNvSpPr>
            <p:nvPr/>
          </p:nvSpPr>
          <p:spPr bwMode="auto">
            <a:xfrm>
              <a:off x="2539" y="33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38" name="Oval 23"/>
            <p:cNvSpPr>
              <a:spLocks noChangeArrowheads="1"/>
            </p:cNvSpPr>
            <p:nvPr/>
          </p:nvSpPr>
          <p:spPr bwMode="auto">
            <a:xfrm>
              <a:off x="3024" y="273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39" name="Oval 24"/>
            <p:cNvSpPr>
              <a:spLocks noChangeArrowheads="1"/>
            </p:cNvSpPr>
            <p:nvPr/>
          </p:nvSpPr>
          <p:spPr bwMode="auto">
            <a:xfrm>
              <a:off x="3024" y="2109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40" name="Line 25"/>
            <p:cNvSpPr>
              <a:spLocks noChangeShapeType="1"/>
            </p:cNvSpPr>
            <p:nvPr/>
          </p:nvSpPr>
          <p:spPr bwMode="auto">
            <a:xfrm>
              <a:off x="3079" y="2146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3962400" y="5562600"/>
            <a:ext cx="2514600" cy="685800"/>
            <a:chOff x="2496" y="3504"/>
            <a:chExt cx="1584" cy="432"/>
          </a:xfrm>
        </p:grpSpPr>
        <p:sp>
          <p:nvSpPr>
            <p:cNvPr id="17417" name="AutoShape 27"/>
            <p:cNvSpPr>
              <a:spLocks/>
            </p:cNvSpPr>
            <p:nvPr/>
          </p:nvSpPr>
          <p:spPr bwMode="auto">
            <a:xfrm rot="-5400000">
              <a:off x="3204" y="2796"/>
              <a:ext cx="168" cy="1584"/>
            </a:xfrm>
            <a:prstGeom prst="leftBrace">
              <a:avLst>
                <a:gd name="adj1" fmla="val 78571"/>
                <a:gd name="adj2" fmla="val 50000"/>
              </a:avLst>
            </a:prstGeom>
            <a:noFill/>
            <a:ln w="28575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7418" name="Text Box 28"/>
            <p:cNvSpPr txBox="1">
              <a:spLocks noChangeArrowheads="1"/>
            </p:cNvSpPr>
            <p:nvPr/>
          </p:nvSpPr>
          <p:spPr bwMode="auto">
            <a:xfrm>
              <a:off x="2880" y="3648"/>
              <a:ext cx="8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6600"/>
                  </a:solidFill>
                </a:rPr>
                <a:t>Merge[4]</a:t>
              </a:r>
            </a:p>
          </p:txBody>
        </p:sp>
      </p:grp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1828800" y="914400"/>
            <a:ext cx="5311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Batcher Sorting Network,</a:t>
            </a:r>
            <a:r>
              <a:rPr lang="en-US" i="1">
                <a:solidFill>
                  <a:srgbClr val="FF0000"/>
                </a:solidFill>
              </a:rPr>
              <a:t> n </a:t>
            </a:r>
            <a:r>
              <a:rPr lang="en-US">
                <a:solidFill>
                  <a:srgbClr val="FF0000"/>
                </a:solidFill>
              </a:rPr>
              <a:t>= 4</a:t>
            </a:r>
          </a:p>
        </p:txBody>
      </p:sp>
      <p:sp>
        <p:nvSpPr>
          <p:cNvPr id="97311" name="Oval 31"/>
          <p:cNvSpPr>
            <a:spLocks noChangeArrowheads="1"/>
          </p:cNvSpPr>
          <p:nvPr/>
        </p:nvSpPr>
        <p:spPr bwMode="auto">
          <a:xfrm>
            <a:off x="1676400" y="2133600"/>
            <a:ext cx="1981200" cy="1600200"/>
          </a:xfrm>
          <a:prstGeom prst="ellips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7312" name="Text Box 32"/>
          <p:cNvSpPr txBox="1">
            <a:spLocks noChangeArrowheads="1"/>
          </p:cNvSpPr>
          <p:nvPr/>
        </p:nvSpPr>
        <p:spPr bwMode="auto">
          <a:xfrm>
            <a:off x="927100" y="1828800"/>
            <a:ext cx="901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Sort[2]</a:t>
            </a:r>
          </a:p>
        </p:txBody>
      </p:sp>
      <p:sp>
        <p:nvSpPr>
          <p:cNvPr id="97313" name="Text Box 33"/>
          <p:cNvSpPr txBox="1">
            <a:spLocks noChangeArrowheads="1"/>
          </p:cNvSpPr>
          <p:nvPr/>
        </p:nvSpPr>
        <p:spPr bwMode="auto">
          <a:xfrm>
            <a:off x="927100" y="3886200"/>
            <a:ext cx="901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Sort[2]</a:t>
            </a:r>
          </a:p>
        </p:txBody>
      </p:sp>
      <p:sp>
        <p:nvSpPr>
          <p:cNvPr id="97314" name="Oval 34"/>
          <p:cNvSpPr>
            <a:spLocks noChangeArrowheads="1"/>
          </p:cNvSpPr>
          <p:nvPr/>
        </p:nvSpPr>
        <p:spPr bwMode="auto">
          <a:xfrm>
            <a:off x="1676400" y="4038600"/>
            <a:ext cx="1981200" cy="1600200"/>
          </a:xfrm>
          <a:prstGeom prst="ellips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50719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7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7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7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7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7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11" grpId="0" animBg="1"/>
      <p:bldP spid="97312" grpId="0" autoUpdateAnimBg="0"/>
      <p:bldP spid="97313" grpId="0" autoUpdateAnimBg="0"/>
      <p:bldP spid="97314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1000" y="1143000"/>
            <a:ext cx="8305800" cy="4962525"/>
            <a:chOff x="240" y="960"/>
            <a:chExt cx="5232" cy="3126"/>
          </a:xfrm>
        </p:grpSpPr>
        <p:sp>
          <p:nvSpPr>
            <p:cNvPr id="18443" name="Line 3"/>
            <p:cNvSpPr>
              <a:spLocks noChangeShapeType="1"/>
            </p:cNvSpPr>
            <p:nvPr/>
          </p:nvSpPr>
          <p:spPr bwMode="auto">
            <a:xfrm>
              <a:off x="533" y="1008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44" name="Oval 4"/>
            <p:cNvSpPr>
              <a:spLocks noChangeArrowheads="1"/>
            </p:cNvSpPr>
            <p:nvPr/>
          </p:nvSpPr>
          <p:spPr bwMode="auto">
            <a:xfrm>
              <a:off x="480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45" name="Oval 5"/>
            <p:cNvSpPr>
              <a:spLocks noChangeArrowheads="1"/>
            </p:cNvSpPr>
            <p:nvPr/>
          </p:nvSpPr>
          <p:spPr bwMode="auto">
            <a:xfrm>
              <a:off x="485" y="9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46" name="Line 6"/>
            <p:cNvSpPr>
              <a:spLocks noChangeShapeType="1"/>
            </p:cNvSpPr>
            <p:nvPr/>
          </p:nvSpPr>
          <p:spPr bwMode="auto">
            <a:xfrm flipV="1">
              <a:off x="288" y="1008"/>
              <a:ext cx="5184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47" name="Line 7"/>
            <p:cNvSpPr>
              <a:spLocks noChangeShapeType="1"/>
            </p:cNvSpPr>
            <p:nvPr/>
          </p:nvSpPr>
          <p:spPr bwMode="auto">
            <a:xfrm>
              <a:off x="533" y="1861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48" name="Oval 8"/>
            <p:cNvSpPr>
              <a:spLocks noChangeArrowheads="1"/>
            </p:cNvSpPr>
            <p:nvPr/>
          </p:nvSpPr>
          <p:spPr bwMode="auto">
            <a:xfrm>
              <a:off x="480" y="22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49" name="Oval 9"/>
            <p:cNvSpPr>
              <a:spLocks noChangeArrowheads="1"/>
            </p:cNvSpPr>
            <p:nvPr/>
          </p:nvSpPr>
          <p:spPr bwMode="auto">
            <a:xfrm>
              <a:off x="485" y="18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50" name="Line 10"/>
            <p:cNvSpPr>
              <a:spLocks noChangeShapeType="1"/>
            </p:cNvSpPr>
            <p:nvPr/>
          </p:nvSpPr>
          <p:spPr bwMode="auto">
            <a:xfrm flipV="1">
              <a:off x="288" y="1872"/>
              <a:ext cx="51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51" name="Line 11"/>
            <p:cNvSpPr>
              <a:spLocks noChangeShapeType="1"/>
            </p:cNvSpPr>
            <p:nvPr/>
          </p:nvSpPr>
          <p:spPr bwMode="auto">
            <a:xfrm flipV="1">
              <a:off x="288" y="1440"/>
              <a:ext cx="5184" cy="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52" name="Line 12"/>
            <p:cNvSpPr>
              <a:spLocks noChangeShapeType="1"/>
            </p:cNvSpPr>
            <p:nvPr/>
          </p:nvSpPr>
          <p:spPr bwMode="auto">
            <a:xfrm flipV="1">
              <a:off x="240" y="2304"/>
              <a:ext cx="52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53" name="Line 13"/>
            <p:cNvSpPr>
              <a:spLocks noChangeShapeType="1"/>
            </p:cNvSpPr>
            <p:nvPr/>
          </p:nvSpPr>
          <p:spPr bwMode="auto">
            <a:xfrm>
              <a:off x="1877" y="1011"/>
              <a:ext cx="0" cy="4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54" name="Oval 14"/>
            <p:cNvSpPr>
              <a:spLocks noChangeArrowheads="1"/>
            </p:cNvSpPr>
            <p:nvPr/>
          </p:nvSpPr>
          <p:spPr bwMode="auto">
            <a:xfrm>
              <a:off x="1824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55" name="Oval 15"/>
            <p:cNvSpPr>
              <a:spLocks noChangeArrowheads="1"/>
            </p:cNvSpPr>
            <p:nvPr/>
          </p:nvSpPr>
          <p:spPr bwMode="auto">
            <a:xfrm>
              <a:off x="1829" y="96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56" name="Line 16"/>
            <p:cNvSpPr>
              <a:spLocks noChangeShapeType="1"/>
            </p:cNvSpPr>
            <p:nvPr/>
          </p:nvSpPr>
          <p:spPr bwMode="auto">
            <a:xfrm>
              <a:off x="1877" y="1864"/>
              <a:ext cx="0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57" name="Oval 17"/>
            <p:cNvSpPr>
              <a:spLocks noChangeArrowheads="1"/>
            </p:cNvSpPr>
            <p:nvPr/>
          </p:nvSpPr>
          <p:spPr bwMode="auto">
            <a:xfrm>
              <a:off x="1824" y="22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58" name="Oval 18"/>
            <p:cNvSpPr>
              <a:spLocks noChangeArrowheads="1"/>
            </p:cNvSpPr>
            <p:nvPr/>
          </p:nvSpPr>
          <p:spPr bwMode="auto">
            <a:xfrm>
              <a:off x="1829" y="18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59" name="Line 19"/>
            <p:cNvSpPr>
              <a:spLocks noChangeShapeType="1"/>
            </p:cNvSpPr>
            <p:nvPr/>
          </p:nvSpPr>
          <p:spPr bwMode="auto">
            <a:xfrm>
              <a:off x="1061" y="1011"/>
              <a:ext cx="0" cy="12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60" name="Oval 20"/>
            <p:cNvSpPr>
              <a:spLocks noChangeArrowheads="1"/>
            </p:cNvSpPr>
            <p:nvPr/>
          </p:nvSpPr>
          <p:spPr bwMode="auto">
            <a:xfrm>
              <a:off x="1013" y="963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61" name="Oval 21"/>
            <p:cNvSpPr>
              <a:spLocks noChangeArrowheads="1"/>
            </p:cNvSpPr>
            <p:nvPr/>
          </p:nvSpPr>
          <p:spPr bwMode="auto">
            <a:xfrm>
              <a:off x="1008" y="22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62" name="Oval 22"/>
            <p:cNvSpPr>
              <a:spLocks noChangeArrowheads="1"/>
            </p:cNvSpPr>
            <p:nvPr/>
          </p:nvSpPr>
          <p:spPr bwMode="auto">
            <a:xfrm>
              <a:off x="1344" y="18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63" name="Oval 23"/>
            <p:cNvSpPr>
              <a:spLocks noChangeArrowheads="1"/>
            </p:cNvSpPr>
            <p:nvPr/>
          </p:nvSpPr>
          <p:spPr bwMode="auto">
            <a:xfrm>
              <a:off x="1344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64" name="Line 24"/>
            <p:cNvSpPr>
              <a:spLocks noChangeShapeType="1"/>
            </p:cNvSpPr>
            <p:nvPr/>
          </p:nvSpPr>
          <p:spPr bwMode="auto">
            <a:xfrm flipH="1">
              <a:off x="1392" y="144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65" name="Line 25"/>
            <p:cNvSpPr>
              <a:spLocks noChangeShapeType="1"/>
            </p:cNvSpPr>
            <p:nvPr/>
          </p:nvSpPr>
          <p:spPr bwMode="auto">
            <a:xfrm>
              <a:off x="533" y="273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66" name="Oval 26"/>
            <p:cNvSpPr>
              <a:spLocks noChangeArrowheads="1"/>
            </p:cNvSpPr>
            <p:nvPr/>
          </p:nvSpPr>
          <p:spPr bwMode="auto">
            <a:xfrm>
              <a:off x="480" y="311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67" name="Oval 27"/>
            <p:cNvSpPr>
              <a:spLocks noChangeArrowheads="1"/>
            </p:cNvSpPr>
            <p:nvPr/>
          </p:nvSpPr>
          <p:spPr bwMode="auto">
            <a:xfrm>
              <a:off x="485" y="268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68" name="Line 28"/>
            <p:cNvSpPr>
              <a:spLocks noChangeShapeType="1"/>
            </p:cNvSpPr>
            <p:nvPr/>
          </p:nvSpPr>
          <p:spPr bwMode="auto">
            <a:xfrm>
              <a:off x="288" y="2734"/>
              <a:ext cx="5184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69" name="Line 29"/>
            <p:cNvSpPr>
              <a:spLocks noChangeShapeType="1"/>
            </p:cNvSpPr>
            <p:nvPr/>
          </p:nvSpPr>
          <p:spPr bwMode="auto">
            <a:xfrm>
              <a:off x="533" y="3583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70" name="Oval 30"/>
            <p:cNvSpPr>
              <a:spLocks noChangeArrowheads="1"/>
            </p:cNvSpPr>
            <p:nvPr/>
          </p:nvSpPr>
          <p:spPr bwMode="auto">
            <a:xfrm>
              <a:off x="480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71" name="Oval 31"/>
            <p:cNvSpPr>
              <a:spLocks noChangeArrowheads="1"/>
            </p:cNvSpPr>
            <p:nvPr/>
          </p:nvSpPr>
          <p:spPr bwMode="auto">
            <a:xfrm>
              <a:off x="485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72" name="Line 32"/>
            <p:cNvSpPr>
              <a:spLocks noChangeShapeType="1"/>
            </p:cNvSpPr>
            <p:nvPr/>
          </p:nvSpPr>
          <p:spPr bwMode="auto">
            <a:xfrm>
              <a:off x="288" y="3594"/>
              <a:ext cx="5184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73" name="Line 33"/>
            <p:cNvSpPr>
              <a:spLocks noChangeShapeType="1"/>
            </p:cNvSpPr>
            <p:nvPr/>
          </p:nvSpPr>
          <p:spPr bwMode="auto">
            <a:xfrm>
              <a:off x="288" y="3166"/>
              <a:ext cx="5184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74" name="Line 34"/>
            <p:cNvSpPr>
              <a:spLocks noChangeShapeType="1"/>
            </p:cNvSpPr>
            <p:nvPr/>
          </p:nvSpPr>
          <p:spPr bwMode="auto">
            <a:xfrm>
              <a:off x="288" y="4026"/>
              <a:ext cx="5184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75" name="Line 35"/>
            <p:cNvSpPr>
              <a:spLocks noChangeShapeType="1"/>
            </p:cNvSpPr>
            <p:nvPr/>
          </p:nvSpPr>
          <p:spPr bwMode="auto">
            <a:xfrm>
              <a:off x="1877" y="2733"/>
              <a:ext cx="0" cy="47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76" name="Oval 36"/>
            <p:cNvSpPr>
              <a:spLocks noChangeArrowheads="1"/>
            </p:cNvSpPr>
            <p:nvPr/>
          </p:nvSpPr>
          <p:spPr bwMode="auto">
            <a:xfrm>
              <a:off x="1824" y="311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77" name="Oval 37"/>
            <p:cNvSpPr>
              <a:spLocks noChangeArrowheads="1"/>
            </p:cNvSpPr>
            <p:nvPr/>
          </p:nvSpPr>
          <p:spPr bwMode="auto">
            <a:xfrm>
              <a:off x="1829" y="268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78" name="Line 38"/>
            <p:cNvSpPr>
              <a:spLocks noChangeShapeType="1"/>
            </p:cNvSpPr>
            <p:nvPr/>
          </p:nvSpPr>
          <p:spPr bwMode="auto">
            <a:xfrm>
              <a:off x="1877" y="3586"/>
              <a:ext cx="0" cy="4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79" name="Oval 39"/>
            <p:cNvSpPr>
              <a:spLocks noChangeArrowheads="1"/>
            </p:cNvSpPr>
            <p:nvPr/>
          </p:nvSpPr>
          <p:spPr bwMode="auto">
            <a:xfrm>
              <a:off x="1824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80" name="Oval 40"/>
            <p:cNvSpPr>
              <a:spLocks noChangeArrowheads="1"/>
            </p:cNvSpPr>
            <p:nvPr/>
          </p:nvSpPr>
          <p:spPr bwMode="auto">
            <a:xfrm>
              <a:off x="1829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81" name="Line 41"/>
            <p:cNvSpPr>
              <a:spLocks noChangeShapeType="1"/>
            </p:cNvSpPr>
            <p:nvPr/>
          </p:nvSpPr>
          <p:spPr bwMode="auto">
            <a:xfrm>
              <a:off x="1061" y="2733"/>
              <a:ext cx="0" cy="12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82" name="Oval 42"/>
            <p:cNvSpPr>
              <a:spLocks noChangeArrowheads="1"/>
            </p:cNvSpPr>
            <p:nvPr/>
          </p:nvSpPr>
          <p:spPr bwMode="auto">
            <a:xfrm>
              <a:off x="1013" y="268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83" name="Oval 43"/>
            <p:cNvSpPr>
              <a:spLocks noChangeArrowheads="1"/>
            </p:cNvSpPr>
            <p:nvPr/>
          </p:nvSpPr>
          <p:spPr bwMode="auto">
            <a:xfrm>
              <a:off x="1008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84" name="Oval 44"/>
            <p:cNvSpPr>
              <a:spLocks noChangeArrowheads="1"/>
            </p:cNvSpPr>
            <p:nvPr/>
          </p:nvSpPr>
          <p:spPr bwMode="auto">
            <a:xfrm>
              <a:off x="1344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85" name="Oval 45"/>
            <p:cNvSpPr>
              <a:spLocks noChangeArrowheads="1"/>
            </p:cNvSpPr>
            <p:nvPr/>
          </p:nvSpPr>
          <p:spPr bwMode="auto">
            <a:xfrm>
              <a:off x="1344" y="311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86" name="Line 46"/>
            <p:cNvSpPr>
              <a:spLocks noChangeShapeType="1"/>
            </p:cNvSpPr>
            <p:nvPr/>
          </p:nvSpPr>
          <p:spPr bwMode="auto">
            <a:xfrm flipH="1">
              <a:off x="1392" y="3162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87" name="Line 47"/>
            <p:cNvSpPr>
              <a:spLocks noChangeShapeType="1"/>
            </p:cNvSpPr>
            <p:nvPr/>
          </p:nvSpPr>
          <p:spPr bwMode="auto">
            <a:xfrm flipH="1">
              <a:off x="2640" y="1008"/>
              <a:ext cx="0" cy="3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88" name="Oval 48"/>
            <p:cNvSpPr>
              <a:spLocks noChangeArrowheads="1"/>
            </p:cNvSpPr>
            <p:nvPr/>
          </p:nvSpPr>
          <p:spPr bwMode="auto">
            <a:xfrm>
              <a:off x="2597" y="9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89" name="Oval 49"/>
            <p:cNvSpPr>
              <a:spLocks noChangeArrowheads="1"/>
            </p:cNvSpPr>
            <p:nvPr/>
          </p:nvSpPr>
          <p:spPr bwMode="auto">
            <a:xfrm>
              <a:off x="2592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90" name="Oval 50"/>
            <p:cNvSpPr>
              <a:spLocks noChangeArrowheads="1"/>
            </p:cNvSpPr>
            <p:nvPr/>
          </p:nvSpPr>
          <p:spPr bwMode="auto">
            <a:xfrm>
              <a:off x="2924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91" name="Oval 51"/>
            <p:cNvSpPr>
              <a:spLocks noChangeArrowheads="1"/>
            </p:cNvSpPr>
            <p:nvPr/>
          </p:nvSpPr>
          <p:spPr bwMode="auto">
            <a:xfrm>
              <a:off x="2924" y="355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92" name="Oval 52"/>
            <p:cNvSpPr>
              <a:spLocks noChangeArrowheads="1"/>
            </p:cNvSpPr>
            <p:nvPr/>
          </p:nvSpPr>
          <p:spPr bwMode="auto">
            <a:xfrm>
              <a:off x="3252" y="18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93" name="Oval 53"/>
            <p:cNvSpPr>
              <a:spLocks noChangeArrowheads="1"/>
            </p:cNvSpPr>
            <p:nvPr/>
          </p:nvSpPr>
          <p:spPr bwMode="auto">
            <a:xfrm>
              <a:off x="3252" y="31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94" name="Oval 54"/>
            <p:cNvSpPr>
              <a:spLocks noChangeArrowheads="1"/>
            </p:cNvSpPr>
            <p:nvPr/>
          </p:nvSpPr>
          <p:spPr bwMode="auto">
            <a:xfrm>
              <a:off x="3552" y="22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95" name="Oval 55"/>
            <p:cNvSpPr>
              <a:spLocks noChangeArrowheads="1"/>
            </p:cNvSpPr>
            <p:nvPr/>
          </p:nvSpPr>
          <p:spPr bwMode="auto">
            <a:xfrm>
              <a:off x="3552" y="268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96" name="Line 56"/>
            <p:cNvSpPr>
              <a:spLocks noChangeShapeType="1"/>
            </p:cNvSpPr>
            <p:nvPr/>
          </p:nvSpPr>
          <p:spPr bwMode="auto">
            <a:xfrm>
              <a:off x="3604" y="23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97" name="Line 57"/>
            <p:cNvSpPr>
              <a:spLocks noChangeShapeType="1"/>
            </p:cNvSpPr>
            <p:nvPr/>
          </p:nvSpPr>
          <p:spPr bwMode="auto">
            <a:xfrm>
              <a:off x="3304" y="1872"/>
              <a:ext cx="0" cy="12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98" name="Line 58"/>
            <p:cNvSpPr>
              <a:spLocks noChangeShapeType="1"/>
            </p:cNvSpPr>
            <p:nvPr/>
          </p:nvSpPr>
          <p:spPr bwMode="auto">
            <a:xfrm>
              <a:off x="2976" y="1440"/>
              <a:ext cx="0" cy="22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99" name="Oval 59"/>
            <p:cNvSpPr>
              <a:spLocks noChangeArrowheads="1"/>
            </p:cNvSpPr>
            <p:nvPr/>
          </p:nvSpPr>
          <p:spPr bwMode="auto">
            <a:xfrm>
              <a:off x="4076" y="96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00" name="Oval 60"/>
            <p:cNvSpPr>
              <a:spLocks noChangeArrowheads="1"/>
            </p:cNvSpPr>
            <p:nvPr/>
          </p:nvSpPr>
          <p:spPr bwMode="auto">
            <a:xfrm>
              <a:off x="4076" y="18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01" name="Line 61"/>
            <p:cNvSpPr>
              <a:spLocks noChangeShapeType="1"/>
            </p:cNvSpPr>
            <p:nvPr/>
          </p:nvSpPr>
          <p:spPr bwMode="auto">
            <a:xfrm>
              <a:off x="4128" y="1008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02" name="Oval 62"/>
            <p:cNvSpPr>
              <a:spLocks noChangeArrowheads="1"/>
            </p:cNvSpPr>
            <p:nvPr/>
          </p:nvSpPr>
          <p:spPr bwMode="auto">
            <a:xfrm>
              <a:off x="4368" y="139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03" name="Oval 63"/>
            <p:cNvSpPr>
              <a:spLocks noChangeArrowheads="1"/>
            </p:cNvSpPr>
            <p:nvPr/>
          </p:nvSpPr>
          <p:spPr bwMode="auto">
            <a:xfrm>
              <a:off x="4368" y="225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04" name="Line 64"/>
            <p:cNvSpPr>
              <a:spLocks noChangeShapeType="1"/>
            </p:cNvSpPr>
            <p:nvPr/>
          </p:nvSpPr>
          <p:spPr bwMode="auto">
            <a:xfrm>
              <a:off x="4420" y="1440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05" name="Oval 65"/>
            <p:cNvSpPr>
              <a:spLocks noChangeArrowheads="1"/>
            </p:cNvSpPr>
            <p:nvPr/>
          </p:nvSpPr>
          <p:spPr bwMode="auto">
            <a:xfrm>
              <a:off x="4080" y="268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06" name="Oval 66"/>
            <p:cNvSpPr>
              <a:spLocks noChangeArrowheads="1"/>
            </p:cNvSpPr>
            <p:nvPr/>
          </p:nvSpPr>
          <p:spPr bwMode="auto">
            <a:xfrm>
              <a:off x="4080" y="354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07" name="Line 67"/>
            <p:cNvSpPr>
              <a:spLocks noChangeShapeType="1"/>
            </p:cNvSpPr>
            <p:nvPr/>
          </p:nvSpPr>
          <p:spPr bwMode="auto">
            <a:xfrm>
              <a:off x="4132" y="2736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08" name="Oval 68"/>
            <p:cNvSpPr>
              <a:spLocks noChangeArrowheads="1"/>
            </p:cNvSpPr>
            <p:nvPr/>
          </p:nvSpPr>
          <p:spPr bwMode="auto">
            <a:xfrm>
              <a:off x="4372" y="31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09" name="Oval 69"/>
            <p:cNvSpPr>
              <a:spLocks noChangeArrowheads="1"/>
            </p:cNvSpPr>
            <p:nvPr/>
          </p:nvSpPr>
          <p:spPr bwMode="auto">
            <a:xfrm>
              <a:off x="4372" y="397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10" name="Line 70"/>
            <p:cNvSpPr>
              <a:spLocks noChangeShapeType="1"/>
            </p:cNvSpPr>
            <p:nvPr/>
          </p:nvSpPr>
          <p:spPr bwMode="auto">
            <a:xfrm>
              <a:off x="4424" y="3168"/>
              <a:ext cx="0" cy="8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11" name="Line 71"/>
            <p:cNvSpPr>
              <a:spLocks noChangeShapeType="1"/>
            </p:cNvSpPr>
            <p:nvPr/>
          </p:nvSpPr>
          <p:spPr bwMode="auto">
            <a:xfrm>
              <a:off x="4936" y="101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12" name="Oval 72"/>
            <p:cNvSpPr>
              <a:spLocks noChangeArrowheads="1"/>
            </p:cNvSpPr>
            <p:nvPr/>
          </p:nvSpPr>
          <p:spPr bwMode="auto">
            <a:xfrm>
              <a:off x="4883" y="139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13" name="Oval 73"/>
            <p:cNvSpPr>
              <a:spLocks noChangeArrowheads="1"/>
            </p:cNvSpPr>
            <p:nvPr/>
          </p:nvSpPr>
          <p:spPr bwMode="auto">
            <a:xfrm>
              <a:off x="4888" y="96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14" name="Line 74"/>
            <p:cNvSpPr>
              <a:spLocks noChangeShapeType="1"/>
            </p:cNvSpPr>
            <p:nvPr/>
          </p:nvSpPr>
          <p:spPr bwMode="auto">
            <a:xfrm>
              <a:off x="4936" y="1867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15" name="Oval 75"/>
            <p:cNvSpPr>
              <a:spLocks noChangeArrowheads="1"/>
            </p:cNvSpPr>
            <p:nvPr/>
          </p:nvSpPr>
          <p:spPr bwMode="auto">
            <a:xfrm>
              <a:off x="4883" y="226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16" name="Oval 76"/>
            <p:cNvSpPr>
              <a:spLocks noChangeArrowheads="1"/>
            </p:cNvSpPr>
            <p:nvPr/>
          </p:nvSpPr>
          <p:spPr bwMode="auto">
            <a:xfrm>
              <a:off x="4888" y="183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17" name="Line 77"/>
            <p:cNvSpPr>
              <a:spLocks noChangeShapeType="1"/>
            </p:cNvSpPr>
            <p:nvPr/>
          </p:nvSpPr>
          <p:spPr bwMode="auto">
            <a:xfrm>
              <a:off x="4936" y="273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18" name="Oval 78"/>
            <p:cNvSpPr>
              <a:spLocks noChangeArrowheads="1"/>
            </p:cNvSpPr>
            <p:nvPr/>
          </p:nvSpPr>
          <p:spPr bwMode="auto">
            <a:xfrm>
              <a:off x="4883" y="3120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19" name="Oval 79"/>
            <p:cNvSpPr>
              <a:spLocks noChangeArrowheads="1"/>
            </p:cNvSpPr>
            <p:nvPr/>
          </p:nvSpPr>
          <p:spPr bwMode="auto">
            <a:xfrm>
              <a:off x="4888" y="268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20" name="Line 80"/>
            <p:cNvSpPr>
              <a:spLocks noChangeShapeType="1"/>
            </p:cNvSpPr>
            <p:nvPr/>
          </p:nvSpPr>
          <p:spPr bwMode="auto">
            <a:xfrm>
              <a:off x="4936" y="3589"/>
              <a:ext cx="0" cy="4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521" name="Oval 81"/>
            <p:cNvSpPr>
              <a:spLocks noChangeArrowheads="1"/>
            </p:cNvSpPr>
            <p:nvPr/>
          </p:nvSpPr>
          <p:spPr bwMode="auto">
            <a:xfrm>
              <a:off x="4883" y="398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522" name="Oval 82"/>
            <p:cNvSpPr>
              <a:spLocks noChangeArrowheads="1"/>
            </p:cNvSpPr>
            <p:nvPr/>
          </p:nvSpPr>
          <p:spPr bwMode="auto">
            <a:xfrm>
              <a:off x="4888" y="355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96339" name="Oval 83"/>
          <p:cNvSpPr>
            <a:spLocks noChangeArrowheads="1"/>
          </p:cNvSpPr>
          <p:nvPr/>
        </p:nvSpPr>
        <p:spPr bwMode="auto">
          <a:xfrm>
            <a:off x="152400" y="762000"/>
            <a:ext cx="3505200" cy="2971800"/>
          </a:xfrm>
          <a:prstGeom prst="ellips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6340" name="Oval 84"/>
          <p:cNvSpPr>
            <a:spLocks noChangeArrowheads="1"/>
          </p:cNvSpPr>
          <p:nvPr/>
        </p:nvSpPr>
        <p:spPr bwMode="auto">
          <a:xfrm>
            <a:off x="152400" y="3505200"/>
            <a:ext cx="3505200" cy="2971800"/>
          </a:xfrm>
          <a:prstGeom prst="ellipse">
            <a:avLst/>
          </a:prstGeom>
          <a:noFill/>
          <a:ln w="285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6341" name="Text Box 85"/>
          <p:cNvSpPr txBox="1">
            <a:spLocks noChangeArrowheads="1"/>
          </p:cNvSpPr>
          <p:nvPr/>
        </p:nvSpPr>
        <p:spPr bwMode="auto">
          <a:xfrm>
            <a:off x="152400" y="593725"/>
            <a:ext cx="901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Sort[4]</a:t>
            </a:r>
          </a:p>
        </p:txBody>
      </p:sp>
      <p:sp>
        <p:nvSpPr>
          <p:cNvPr id="96342" name="Text Box 86"/>
          <p:cNvSpPr txBox="1">
            <a:spLocks noChangeArrowheads="1"/>
          </p:cNvSpPr>
          <p:nvPr/>
        </p:nvSpPr>
        <p:spPr bwMode="auto">
          <a:xfrm>
            <a:off x="152400" y="6248400"/>
            <a:ext cx="901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6600"/>
                </a:solidFill>
              </a:rPr>
              <a:t>Sort[4]</a:t>
            </a:r>
          </a:p>
        </p:txBody>
      </p:sp>
      <p:sp>
        <p:nvSpPr>
          <p:cNvPr id="18439" name="Text Box 87"/>
          <p:cNvSpPr txBox="1">
            <a:spLocks noChangeArrowheads="1"/>
          </p:cNvSpPr>
          <p:nvPr/>
        </p:nvSpPr>
        <p:spPr bwMode="auto">
          <a:xfrm>
            <a:off x="1828800" y="182563"/>
            <a:ext cx="5311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>
                <a:solidFill>
                  <a:srgbClr val="FF0000"/>
                </a:solidFill>
              </a:rPr>
              <a:t>Batcher Sorting Network,</a:t>
            </a:r>
            <a:r>
              <a:rPr lang="en-US" i="1">
                <a:solidFill>
                  <a:srgbClr val="FF0000"/>
                </a:solidFill>
              </a:rPr>
              <a:t> n </a:t>
            </a:r>
            <a:r>
              <a:rPr lang="en-US">
                <a:solidFill>
                  <a:srgbClr val="FF0000"/>
                </a:solidFill>
              </a:rPr>
              <a:t>= 8</a:t>
            </a:r>
          </a:p>
        </p:txBody>
      </p:sp>
      <p:grpSp>
        <p:nvGrpSpPr>
          <p:cNvPr id="3" name="Group 91"/>
          <p:cNvGrpSpPr>
            <a:grpSpLocks/>
          </p:cNvGrpSpPr>
          <p:nvPr/>
        </p:nvGrpSpPr>
        <p:grpSpPr bwMode="auto">
          <a:xfrm>
            <a:off x="3962400" y="6184900"/>
            <a:ext cx="4114800" cy="638175"/>
            <a:chOff x="2496" y="3896"/>
            <a:chExt cx="2592" cy="402"/>
          </a:xfrm>
        </p:grpSpPr>
        <p:sp>
          <p:nvSpPr>
            <p:cNvPr id="18441" name="AutoShape 88"/>
            <p:cNvSpPr>
              <a:spLocks/>
            </p:cNvSpPr>
            <p:nvPr/>
          </p:nvSpPr>
          <p:spPr bwMode="auto">
            <a:xfrm rot="-5400000">
              <a:off x="3708" y="2684"/>
              <a:ext cx="168" cy="2592"/>
            </a:xfrm>
            <a:prstGeom prst="leftBrace">
              <a:avLst>
                <a:gd name="adj1" fmla="val 128571"/>
                <a:gd name="adj2" fmla="val 50000"/>
              </a:avLst>
            </a:prstGeom>
            <a:noFill/>
            <a:ln w="28575">
              <a:solidFill>
                <a:schemeClr val="tx2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18442" name="Text Box 89"/>
            <p:cNvSpPr txBox="1">
              <a:spLocks noChangeArrowheads="1"/>
            </p:cNvSpPr>
            <p:nvPr/>
          </p:nvSpPr>
          <p:spPr bwMode="auto">
            <a:xfrm>
              <a:off x="3383" y="4010"/>
              <a:ext cx="84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6600"/>
                  </a:solidFill>
                </a:rPr>
                <a:t>Merge[8]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712506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6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6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6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6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39" grpId="0" animBg="1"/>
      <p:bldP spid="96340" grpId="0" animBg="1"/>
      <p:bldP spid="96341" grpId="0" autoUpdateAnimBg="0"/>
      <p:bldP spid="96342" grpId="0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Sorting Networks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98525" y="252888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4419600" y="3276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066800" y="4876800"/>
            <a:ext cx="739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66246" name="Text Box 6"/>
          <p:cNvSpPr txBox="1">
            <a:spLocks noChangeArrowheads="1"/>
          </p:cNvSpPr>
          <p:nvPr/>
        </p:nvSpPr>
        <p:spPr bwMode="auto">
          <a:xfrm>
            <a:off x="5427663" y="3352800"/>
            <a:ext cx="1130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Batcher</a:t>
            </a:r>
          </a:p>
        </p:txBody>
      </p:sp>
      <p:graphicFrame>
        <p:nvGraphicFramePr>
          <p:cNvPr id="266247" name="Object 2"/>
          <p:cNvGraphicFramePr>
            <a:graphicFrameLocks noChangeAspect="1"/>
          </p:cNvGraphicFramePr>
          <p:nvPr/>
        </p:nvGraphicFramePr>
        <p:xfrm>
          <a:off x="1303338" y="4044950"/>
          <a:ext cx="2297112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4" name="Equation" r:id="rId3" imgW="1167893" imgH="215806" progId="Equation.3">
                  <p:embed/>
                </p:oleObj>
              </mc:Choice>
              <mc:Fallback>
                <p:oleObj name="Equation" r:id="rId3" imgW="116789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4044950"/>
                        <a:ext cx="2297112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8" name="Text Box 8"/>
          <p:cNvSpPr txBox="1">
            <a:spLocks noChangeArrowheads="1"/>
          </p:cNvSpPr>
          <p:nvPr/>
        </p:nvSpPr>
        <p:spPr bwMode="auto">
          <a:xfrm>
            <a:off x="1524000" y="3352800"/>
            <a:ext cx="203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AKS</a:t>
            </a:r>
            <a:r>
              <a:rPr lang="en-US" sz="2400">
                <a:solidFill>
                  <a:srgbClr val="000000"/>
                </a:solidFill>
              </a:rPr>
              <a:t> (</a:t>
            </a:r>
            <a:r>
              <a:rPr lang="en-US" sz="2400" i="1">
                <a:solidFill>
                  <a:srgbClr val="006600"/>
                </a:solidFill>
              </a:rPr>
              <a:t>Chvátal</a:t>
            </a:r>
            <a:r>
              <a:rPr lang="en-US" sz="2400">
                <a:solidFill>
                  <a:srgbClr val="000000"/>
                </a:solidFill>
              </a:rPr>
              <a:t>)</a:t>
            </a:r>
          </a:p>
        </p:txBody>
      </p:sp>
      <p:graphicFrame>
        <p:nvGraphicFramePr>
          <p:cNvPr id="266249" name="Object 3"/>
          <p:cNvGraphicFramePr>
            <a:graphicFrameLocks noChangeAspect="1"/>
          </p:cNvGraphicFramePr>
          <p:nvPr/>
        </p:nvGraphicFramePr>
        <p:xfrm>
          <a:off x="4724400" y="3868738"/>
          <a:ext cx="3148013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5" name="Equation" r:id="rId5" imgW="1600200" imgH="393700" progId="Equation.3">
                  <p:embed/>
                </p:oleObj>
              </mc:Choice>
              <mc:Fallback>
                <p:oleObj name="Equation" r:id="rId5" imgW="1600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868738"/>
                        <a:ext cx="3148013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42963" y="1828800"/>
            <a:ext cx="5381625" cy="838200"/>
            <a:chOff x="531" y="1152"/>
            <a:chExt cx="3390" cy="528"/>
          </a:xfrm>
        </p:grpSpPr>
        <p:sp>
          <p:nvSpPr>
            <p:cNvPr id="19470" name="Text Box 11"/>
            <p:cNvSpPr txBox="1">
              <a:spLocks noChangeArrowheads="1"/>
            </p:cNvSpPr>
            <p:nvPr/>
          </p:nvSpPr>
          <p:spPr bwMode="auto">
            <a:xfrm>
              <a:off x="531" y="1152"/>
              <a:ext cx="33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FF0000"/>
                  </a:solidFill>
                </a:rPr>
                <a:t>AKS</a:t>
              </a:r>
              <a:r>
                <a:rPr lang="en-US" sz="2400">
                  <a:solidFill>
                    <a:srgbClr val="000000"/>
                  </a:solidFill>
                </a:rPr>
                <a:t> (</a:t>
              </a:r>
              <a:r>
                <a:rPr lang="en-US" sz="2400" i="1">
                  <a:solidFill>
                    <a:srgbClr val="006600"/>
                  </a:solidFill>
                </a:rPr>
                <a:t>Ajtai, Komlós, Szemer</a:t>
              </a:r>
              <a:r>
                <a:rPr lang="en-US" sz="2000" i="1">
                  <a:solidFill>
                    <a:srgbClr val="006600"/>
                  </a:solidFill>
                  <a:latin typeface="MS Shell Dlg" panose="020B0604020202020204" pitchFamily="34" charset="0"/>
                </a:rPr>
                <a:t>édi</a:t>
              </a:r>
              <a:r>
                <a:rPr lang="en-US" sz="2400">
                  <a:solidFill>
                    <a:srgbClr val="000000"/>
                  </a:solidFill>
                  <a:latin typeface="MS Shell Dlg" panose="020B0604020202020204" pitchFamily="34" charset="0"/>
                </a:rPr>
                <a:t>)</a:t>
              </a:r>
              <a:r>
                <a:rPr lang="en-US" sz="2400">
                  <a:solidFill>
                    <a:srgbClr val="000000"/>
                  </a:solidFill>
                </a:rPr>
                <a:t> Network:</a:t>
              </a:r>
            </a:p>
          </p:txBody>
        </p:sp>
        <p:grpSp>
          <p:nvGrpSpPr>
            <p:cNvPr id="19471" name="Group 12"/>
            <p:cNvGrpSpPr>
              <a:grpSpLocks/>
            </p:cNvGrpSpPr>
            <p:nvPr/>
          </p:nvGrpSpPr>
          <p:grpSpPr bwMode="auto">
            <a:xfrm>
              <a:off x="576" y="1392"/>
              <a:ext cx="3336" cy="288"/>
              <a:chOff x="576" y="1392"/>
              <a:chExt cx="3336" cy="288"/>
            </a:xfrm>
          </p:grpSpPr>
          <p:graphicFrame>
            <p:nvGraphicFramePr>
              <p:cNvPr id="19472" name="Object 5"/>
              <p:cNvGraphicFramePr>
                <a:graphicFrameLocks noChangeAspect="1"/>
              </p:cNvGraphicFramePr>
              <p:nvPr/>
            </p:nvGraphicFramePr>
            <p:xfrm>
              <a:off x="576" y="1427"/>
              <a:ext cx="1196" cy="2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5956" name="Equation" r:id="rId7" imgW="965200" imgH="203200" progId="Equation.3">
                      <p:embed/>
                    </p:oleObj>
                  </mc:Choice>
                  <mc:Fallback>
                    <p:oleObj name="Equation" r:id="rId7" imgW="965200" imgH="203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6" y="1427"/>
                            <a:ext cx="1196" cy="2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9473" name="Text Box 14"/>
              <p:cNvSpPr txBox="1">
                <a:spLocks noChangeArrowheads="1"/>
              </p:cNvSpPr>
              <p:nvPr/>
            </p:nvSpPr>
            <p:spPr bwMode="auto">
              <a:xfrm>
                <a:off x="1760" y="1392"/>
                <a:ext cx="21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2400">
                    <a:solidFill>
                      <a:srgbClr val="000000"/>
                    </a:solidFill>
                  </a:rPr>
                  <a:t>based on expander graphs.</a:t>
                </a:r>
              </a:p>
            </p:txBody>
          </p:sp>
        </p:grp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957513" y="5299075"/>
            <a:ext cx="2986087" cy="457200"/>
            <a:chOff x="903" y="3338"/>
            <a:chExt cx="1881" cy="288"/>
          </a:xfrm>
        </p:grpSpPr>
        <p:sp>
          <p:nvSpPr>
            <p:cNvPr id="19468" name="Text Box 16"/>
            <p:cNvSpPr txBox="1">
              <a:spLocks noChangeArrowheads="1"/>
            </p:cNvSpPr>
            <p:nvPr/>
          </p:nvSpPr>
          <p:spPr bwMode="auto">
            <a:xfrm>
              <a:off x="903" y="3338"/>
              <a:ext cx="13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0000"/>
                  </a:solidFill>
                </a:rPr>
                <a:t>AKS better for </a:t>
              </a:r>
            </a:p>
          </p:txBody>
        </p:sp>
        <p:graphicFrame>
          <p:nvGraphicFramePr>
            <p:cNvPr id="19469" name="Object 4"/>
            <p:cNvGraphicFramePr>
              <a:graphicFrameLocks noChangeAspect="1"/>
            </p:cNvGraphicFramePr>
            <p:nvPr/>
          </p:nvGraphicFramePr>
          <p:xfrm>
            <a:off x="2123" y="3347"/>
            <a:ext cx="661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957" name="Equation" r:id="rId9" imgW="533169" imgH="203112" progId="Equation.3">
                    <p:embed/>
                  </p:oleObj>
                </mc:Choice>
                <mc:Fallback>
                  <p:oleObj name="Equation" r:id="rId9" imgW="533169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3" y="3347"/>
                          <a:ext cx="661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9193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6" grpId="0" autoUpdateAnimBg="0"/>
      <p:bldP spid="266248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62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586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1597" name="Oval 13"/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1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1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159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Comparison Network</a:t>
            </a:r>
          </a:p>
        </p:txBody>
      </p:sp>
      <p:sp>
        <p:nvSpPr>
          <p:cNvPr id="9219" name="Line 8"/>
          <p:cNvSpPr>
            <a:spLocks noChangeShapeType="1"/>
          </p:cNvSpPr>
          <p:nvPr/>
        </p:nvSpPr>
        <p:spPr bwMode="auto">
          <a:xfrm>
            <a:off x="3276600" y="24892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0" name="Oval 9"/>
          <p:cNvSpPr>
            <a:spLocks noChangeArrowheads="1"/>
          </p:cNvSpPr>
          <p:nvPr/>
        </p:nvSpPr>
        <p:spPr bwMode="auto">
          <a:xfrm>
            <a:off x="3192463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21" name="Oval 10"/>
          <p:cNvSpPr>
            <a:spLocks noChangeArrowheads="1"/>
          </p:cNvSpPr>
          <p:nvPr/>
        </p:nvSpPr>
        <p:spPr bwMode="auto">
          <a:xfrm>
            <a:off x="3200400" y="2413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22" name="Line 11"/>
          <p:cNvSpPr>
            <a:spLocks noChangeShapeType="1"/>
          </p:cNvSpPr>
          <p:nvPr/>
        </p:nvSpPr>
        <p:spPr bwMode="auto">
          <a:xfrm flipV="1">
            <a:off x="2209800" y="24892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3" name="Line 12"/>
          <p:cNvSpPr>
            <a:spLocks noChangeShapeType="1"/>
          </p:cNvSpPr>
          <p:nvPr/>
        </p:nvSpPr>
        <p:spPr bwMode="auto">
          <a:xfrm>
            <a:off x="3276600" y="43989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4" name="Oval 13"/>
          <p:cNvSpPr>
            <a:spLocks noChangeArrowheads="1"/>
          </p:cNvSpPr>
          <p:nvPr/>
        </p:nvSpPr>
        <p:spPr bwMode="auto">
          <a:xfrm>
            <a:off x="3192463" y="52689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25" name="Oval 14"/>
          <p:cNvSpPr>
            <a:spLocks noChangeArrowheads="1"/>
          </p:cNvSpPr>
          <p:nvPr/>
        </p:nvSpPr>
        <p:spPr bwMode="auto">
          <a:xfrm>
            <a:off x="3200400" y="43402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26" name="Line 15"/>
          <p:cNvSpPr>
            <a:spLocks noChangeShapeType="1"/>
          </p:cNvSpPr>
          <p:nvPr/>
        </p:nvSpPr>
        <p:spPr bwMode="auto">
          <a:xfrm flipV="1">
            <a:off x="2209800" y="441801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7" name="Line 16"/>
          <p:cNvSpPr>
            <a:spLocks noChangeShapeType="1"/>
          </p:cNvSpPr>
          <p:nvPr/>
        </p:nvSpPr>
        <p:spPr bwMode="auto">
          <a:xfrm flipV="1">
            <a:off x="2209800" y="342582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8" name="Line 17"/>
          <p:cNvSpPr>
            <a:spLocks noChangeShapeType="1"/>
          </p:cNvSpPr>
          <p:nvPr/>
        </p:nvSpPr>
        <p:spPr bwMode="auto">
          <a:xfrm flipV="1">
            <a:off x="2209800" y="53467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29" name="Line 18"/>
          <p:cNvSpPr>
            <a:spLocks noChangeShapeType="1"/>
          </p:cNvSpPr>
          <p:nvPr/>
        </p:nvSpPr>
        <p:spPr bwMode="auto">
          <a:xfrm>
            <a:off x="6705600" y="24939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30" name="Oval 19"/>
          <p:cNvSpPr>
            <a:spLocks noChangeArrowheads="1"/>
          </p:cNvSpPr>
          <p:nvPr/>
        </p:nvSpPr>
        <p:spPr bwMode="auto">
          <a:xfrm>
            <a:off x="6621463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1" name="Oval 20"/>
          <p:cNvSpPr>
            <a:spLocks noChangeArrowheads="1"/>
          </p:cNvSpPr>
          <p:nvPr/>
        </p:nvSpPr>
        <p:spPr bwMode="auto">
          <a:xfrm>
            <a:off x="6629400" y="24177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2" name="Line 21"/>
          <p:cNvSpPr>
            <a:spLocks noChangeShapeType="1"/>
          </p:cNvSpPr>
          <p:nvPr/>
        </p:nvSpPr>
        <p:spPr bwMode="auto">
          <a:xfrm>
            <a:off x="6705600" y="44037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33" name="Oval 22"/>
          <p:cNvSpPr>
            <a:spLocks noChangeArrowheads="1"/>
          </p:cNvSpPr>
          <p:nvPr/>
        </p:nvSpPr>
        <p:spPr bwMode="auto">
          <a:xfrm>
            <a:off x="6621463" y="5273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4" name="Oval 23"/>
          <p:cNvSpPr>
            <a:spLocks noChangeArrowheads="1"/>
          </p:cNvSpPr>
          <p:nvPr/>
        </p:nvSpPr>
        <p:spPr bwMode="auto">
          <a:xfrm>
            <a:off x="6629400" y="43402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5" name="Line 24"/>
          <p:cNvSpPr>
            <a:spLocks noChangeShapeType="1"/>
          </p:cNvSpPr>
          <p:nvPr/>
        </p:nvSpPr>
        <p:spPr bwMode="auto">
          <a:xfrm>
            <a:off x="4724400" y="249396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236" name="Oval 25"/>
          <p:cNvSpPr>
            <a:spLocks noChangeArrowheads="1"/>
          </p:cNvSpPr>
          <p:nvPr/>
        </p:nvSpPr>
        <p:spPr bwMode="auto">
          <a:xfrm>
            <a:off x="4648200" y="24177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37" name="Oval 26"/>
          <p:cNvSpPr>
            <a:spLocks noChangeArrowheads="1"/>
          </p:cNvSpPr>
          <p:nvPr/>
        </p:nvSpPr>
        <p:spPr bwMode="auto">
          <a:xfrm>
            <a:off x="4640263" y="5273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3452813" y="2133600"/>
            <a:ext cx="336550" cy="3276600"/>
            <a:chOff x="2223" y="1318"/>
            <a:chExt cx="212" cy="2064"/>
          </a:xfrm>
        </p:grpSpPr>
        <p:sp>
          <p:nvSpPr>
            <p:cNvPr id="9263" name="Text Box 31"/>
            <p:cNvSpPr txBox="1">
              <a:spLocks noChangeArrowheads="1"/>
            </p:cNvSpPr>
            <p:nvPr/>
          </p:nvSpPr>
          <p:spPr bwMode="auto">
            <a:xfrm>
              <a:off x="2223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64" name="Text Box 34"/>
            <p:cNvSpPr txBox="1">
              <a:spLocks noChangeArrowheads="1"/>
            </p:cNvSpPr>
            <p:nvPr/>
          </p:nvSpPr>
          <p:spPr bwMode="auto">
            <a:xfrm>
              <a:off x="2223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65" name="Text Box 38"/>
            <p:cNvSpPr txBox="1">
              <a:spLocks noChangeArrowheads="1"/>
            </p:cNvSpPr>
            <p:nvPr/>
          </p:nvSpPr>
          <p:spPr bwMode="auto">
            <a:xfrm>
              <a:off x="2223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9266" name="Text Box 45"/>
            <p:cNvSpPr txBox="1">
              <a:spLocks noChangeArrowheads="1"/>
            </p:cNvSpPr>
            <p:nvPr/>
          </p:nvSpPr>
          <p:spPr bwMode="auto">
            <a:xfrm>
              <a:off x="2223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5638800" y="2133600"/>
            <a:ext cx="392113" cy="3276600"/>
            <a:chOff x="3600" y="1318"/>
            <a:chExt cx="247" cy="2064"/>
          </a:xfrm>
        </p:grpSpPr>
        <p:sp>
          <p:nvSpPr>
            <p:cNvPr id="9259" name="Text Box 32"/>
            <p:cNvSpPr txBox="1">
              <a:spLocks noChangeArrowheads="1"/>
            </p:cNvSpPr>
            <p:nvPr/>
          </p:nvSpPr>
          <p:spPr bwMode="auto">
            <a:xfrm>
              <a:off x="3635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60" name="Text Box 35"/>
            <p:cNvSpPr txBox="1">
              <a:spLocks noChangeArrowheads="1"/>
            </p:cNvSpPr>
            <p:nvPr/>
          </p:nvSpPr>
          <p:spPr bwMode="auto">
            <a:xfrm>
              <a:off x="3624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61" name="Text Box 39"/>
            <p:cNvSpPr txBox="1">
              <a:spLocks noChangeArrowheads="1"/>
            </p:cNvSpPr>
            <p:nvPr/>
          </p:nvSpPr>
          <p:spPr bwMode="auto">
            <a:xfrm>
              <a:off x="3624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9262" name="Text Box 46"/>
            <p:cNvSpPr txBox="1">
              <a:spLocks noChangeArrowheads="1"/>
            </p:cNvSpPr>
            <p:nvPr/>
          </p:nvSpPr>
          <p:spPr bwMode="auto">
            <a:xfrm>
              <a:off x="3600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6858000" y="2133600"/>
            <a:ext cx="336550" cy="3276600"/>
            <a:chOff x="4368" y="1318"/>
            <a:chExt cx="212" cy="2064"/>
          </a:xfrm>
        </p:grpSpPr>
        <p:sp>
          <p:nvSpPr>
            <p:cNvPr id="9255" name="Text Box 33"/>
            <p:cNvSpPr txBox="1">
              <a:spLocks noChangeArrowheads="1"/>
            </p:cNvSpPr>
            <p:nvPr/>
          </p:nvSpPr>
          <p:spPr bwMode="auto">
            <a:xfrm>
              <a:off x="4368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56" name="Text Box 36"/>
            <p:cNvSpPr txBox="1">
              <a:spLocks noChangeArrowheads="1"/>
            </p:cNvSpPr>
            <p:nvPr/>
          </p:nvSpPr>
          <p:spPr bwMode="auto">
            <a:xfrm>
              <a:off x="4368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57" name="Text Box 40"/>
            <p:cNvSpPr txBox="1">
              <a:spLocks noChangeArrowheads="1"/>
            </p:cNvSpPr>
            <p:nvPr/>
          </p:nvSpPr>
          <p:spPr bwMode="auto">
            <a:xfrm>
              <a:off x="4368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9258" name="Text Box 47"/>
            <p:cNvSpPr txBox="1">
              <a:spLocks noChangeArrowheads="1"/>
            </p:cNvSpPr>
            <p:nvPr/>
          </p:nvSpPr>
          <p:spPr bwMode="auto">
            <a:xfrm>
              <a:off x="4368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9241" name="Oval 56"/>
          <p:cNvSpPr>
            <a:spLocks noChangeArrowheads="1"/>
          </p:cNvSpPr>
          <p:nvPr/>
        </p:nvSpPr>
        <p:spPr bwMode="auto">
          <a:xfrm>
            <a:off x="5410200" y="43418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2" name="Oval 57"/>
          <p:cNvSpPr>
            <a:spLocks noChangeArrowheads="1"/>
          </p:cNvSpPr>
          <p:nvPr/>
        </p:nvSpPr>
        <p:spPr bwMode="auto">
          <a:xfrm>
            <a:off x="5410200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9243" name="Line 58"/>
          <p:cNvSpPr>
            <a:spLocks noChangeShapeType="1"/>
          </p:cNvSpPr>
          <p:nvPr/>
        </p:nvSpPr>
        <p:spPr bwMode="auto">
          <a:xfrm>
            <a:off x="5497513" y="34067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69"/>
          <p:cNvGrpSpPr>
            <a:grpSpLocks/>
          </p:cNvGrpSpPr>
          <p:nvPr/>
        </p:nvGrpSpPr>
        <p:grpSpPr bwMode="auto">
          <a:xfrm>
            <a:off x="2133600" y="2133600"/>
            <a:ext cx="336550" cy="3276600"/>
            <a:chOff x="1392" y="1318"/>
            <a:chExt cx="212" cy="2064"/>
          </a:xfrm>
        </p:grpSpPr>
        <p:sp>
          <p:nvSpPr>
            <p:cNvPr id="9251" name="Text Box 60"/>
            <p:cNvSpPr txBox="1">
              <a:spLocks noChangeArrowheads="1"/>
            </p:cNvSpPr>
            <p:nvPr/>
          </p:nvSpPr>
          <p:spPr bwMode="auto">
            <a:xfrm>
              <a:off x="1392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9252" name="Text Box 61"/>
            <p:cNvSpPr txBox="1">
              <a:spLocks noChangeArrowheads="1"/>
            </p:cNvSpPr>
            <p:nvPr/>
          </p:nvSpPr>
          <p:spPr bwMode="auto">
            <a:xfrm>
              <a:off x="1392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9253" name="Text Box 62"/>
            <p:cNvSpPr txBox="1">
              <a:spLocks noChangeArrowheads="1"/>
            </p:cNvSpPr>
            <p:nvPr/>
          </p:nvSpPr>
          <p:spPr bwMode="auto">
            <a:xfrm>
              <a:off x="1392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9254" name="Text Box 63"/>
            <p:cNvSpPr txBox="1">
              <a:spLocks noChangeArrowheads="1"/>
            </p:cNvSpPr>
            <p:nvPr/>
          </p:nvSpPr>
          <p:spPr bwMode="auto">
            <a:xfrm>
              <a:off x="1392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grpSp>
        <p:nvGrpSpPr>
          <p:cNvPr id="6" name="Group 76"/>
          <p:cNvGrpSpPr>
            <a:grpSpLocks/>
          </p:cNvGrpSpPr>
          <p:nvPr/>
        </p:nvGrpSpPr>
        <p:grpSpPr bwMode="auto">
          <a:xfrm>
            <a:off x="2514600" y="5638800"/>
            <a:ext cx="4800600" cy="955675"/>
            <a:chOff x="1632" y="3526"/>
            <a:chExt cx="3024" cy="602"/>
          </a:xfrm>
        </p:grpSpPr>
        <p:sp>
          <p:nvSpPr>
            <p:cNvPr id="9249" name="AutoShape 64"/>
            <p:cNvSpPr>
              <a:spLocks/>
            </p:cNvSpPr>
            <p:nvPr/>
          </p:nvSpPr>
          <p:spPr bwMode="auto">
            <a:xfrm rot="-5400000">
              <a:off x="3000" y="2158"/>
              <a:ext cx="288" cy="3024"/>
            </a:xfrm>
            <a:prstGeom prst="leftBrace">
              <a:avLst>
                <a:gd name="adj1" fmla="val 87500"/>
                <a:gd name="adj2" fmla="val 50000"/>
              </a:avLst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9250" name="Text Box 67"/>
            <p:cNvSpPr txBox="1">
              <a:spLocks noChangeArrowheads="1"/>
            </p:cNvSpPr>
            <p:nvPr/>
          </p:nvSpPr>
          <p:spPr bwMode="auto">
            <a:xfrm>
              <a:off x="2678" y="3840"/>
              <a:ext cx="6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6600"/>
                  </a:solidFill>
                </a:rPr>
                <a:t>depth </a:t>
              </a:r>
              <a:r>
                <a:rPr lang="en-US" sz="2400" i="1">
                  <a:solidFill>
                    <a:srgbClr val="006600"/>
                  </a:solidFill>
                </a:rPr>
                <a:t>d</a:t>
              </a:r>
            </a:p>
          </p:txBody>
        </p:sp>
      </p:grp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341313" y="2209800"/>
            <a:ext cx="1639887" cy="3200400"/>
            <a:chOff x="263" y="1366"/>
            <a:chExt cx="1033" cy="2016"/>
          </a:xfrm>
        </p:grpSpPr>
        <p:sp>
          <p:nvSpPr>
            <p:cNvPr id="9247" name="AutoShape 65"/>
            <p:cNvSpPr>
              <a:spLocks/>
            </p:cNvSpPr>
            <p:nvPr/>
          </p:nvSpPr>
          <p:spPr bwMode="auto">
            <a:xfrm>
              <a:off x="1056" y="1366"/>
              <a:ext cx="240" cy="2016"/>
            </a:xfrm>
            <a:prstGeom prst="leftBrace">
              <a:avLst>
                <a:gd name="adj1" fmla="val 70000"/>
                <a:gd name="adj2" fmla="val 50000"/>
              </a:avLst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9248" name="Text Box 68"/>
            <p:cNvSpPr txBox="1">
              <a:spLocks noChangeArrowheads="1"/>
            </p:cNvSpPr>
            <p:nvPr/>
          </p:nvSpPr>
          <p:spPr bwMode="auto">
            <a:xfrm>
              <a:off x="263" y="2208"/>
              <a:ext cx="6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6600"/>
                  </a:solidFill>
                </a:rPr>
                <a:t>width </a:t>
              </a:r>
              <a:r>
                <a:rPr lang="en-US" sz="2400" i="1">
                  <a:solidFill>
                    <a:srgbClr val="006600"/>
                  </a:solidFill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474136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2610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2621" name="Oval 13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634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3645" name="Oval 13"/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3646" name="Oval 14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3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3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3645" grpId="0" animBg="1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4658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4669" name="Oval 13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4670" name="Oval 14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5682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5693" name="Oval 13"/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5694" name="Oval 14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5695" name="Oval 15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5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5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5693" grpId="0" animBg="1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706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6717" name="Oval 13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6718" name="Oval 14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6719" name="Oval 15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730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7741" name="Oval 13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7742" name="Oval 14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7743" name="Oval 15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7744" name="Oval 16"/>
          <p:cNvSpPr>
            <a:spLocks noChangeArrowheads="1"/>
          </p:cNvSpPr>
          <p:nvPr/>
        </p:nvSpPr>
        <p:spPr bwMode="auto">
          <a:xfrm>
            <a:off x="2667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7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7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7744" grpId="0" animBg="1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8754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8765" name="Oval 13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8766" name="Oval 14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8767" name="Oval 15"/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8768" name="Oval 16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9778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39789" name="Oval 13"/>
          <p:cNvSpPr>
            <a:spLocks noChangeArrowheads="1"/>
          </p:cNvSpPr>
          <p:nvPr/>
        </p:nvSpPr>
        <p:spPr bwMode="auto">
          <a:xfrm>
            <a:off x="26670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9790" name="Oval 14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9791" name="Oval 15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9792" name="Oval 16"/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39793" name="Oval 17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9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9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9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9789" grpId="0" animBg="1" autoUpdateAnimBg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02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Asynchronous token routing device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40813" name="Oval 13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0814" name="Oval 14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0815" name="Oval 15"/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0816" name="Oval 16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0817" name="Oval 17"/>
          <p:cNvSpPr>
            <a:spLocks noChangeArrowheads="1"/>
          </p:cNvSpPr>
          <p:nvPr/>
        </p:nvSpPr>
        <p:spPr bwMode="auto">
          <a:xfrm>
            <a:off x="6096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0818" name="Text Box 18"/>
          <p:cNvSpPr txBox="1">
            <a:spLocks noChangeArrowheads="1"/>
          </p:cNvSpPr>
          <p:nvPr/>
        </p:nvSpPr>
        <p:spPr bwMode="auto">
          <a:xfrm>
            <a:off x="6918325" y="3962400"/>
            <a:ext cx="1836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339933"/>
                </a:solidFill>
              </a:rPr>
              <a:t>balanced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339933"/>
                </a:solidFill>
              </a:rPr>
              <a:t>token counts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18" grpId="0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26" name="Rectangle 2"/>
          <p:cNvSpPr>
            <a:spLocks noChangeArrowheads="1"/>
          </p:cNvSpPr>
          <p:nvPr/>
        </p:nvSpPr>
        <p:spPr bwMode="auto">
          <a:xfrm>
            <a:off x="3657600" y="3352800"/>
            <a:ext cx="1600200" cy="2057400"/>
          </a:xfrm>
          <a:prstGeom prst="rect">
            <a:avLst/>
          </a:prstGeom>
          <a:gradFill rotWithShape="0">
            <a:gsLst>
              <a:gs pos="0">
                <a:srgbClr val="33CC33">
                  <a:gamma/>
                  <a:tint val="0"/>
                  <a:invGamma/>
                </a:srgbClr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91581" dir="19578596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 sz="2200" b="1" i="1" u="sng" baseline="-2500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152400" y="1981200"/>
            <a:ext cx="9448800" cy="685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800" smtClean="0">
                <a:ea typeface="ＭＳ Ｐゴシック" panose="020B0600070205080204" pitchFamily="34" charset="-128"/>
              </a:rPr>
              <a:t>Snapshot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133600" y="2747963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inputs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6080125" y="2747963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outputs</a:t>
            </a:r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>
            <a:off x="4419600" y="3962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4335463" y="48672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4343400" y="38004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2590800" y="38862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2590800" y="4953000"/>
            <a:ext cx="403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3581400" y="5699125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 i="1">
                <a:solidFill>
                  <a:srgbClr val="000000"/>
                </a:solidFill>
              </a:rPr>
              <a:t>1 bit of memory</a:t>
            </a:r>
          </a:p>
        </p:txBody>
      </p:sp>
      <p:sp>
        <p:nvSpPr>
          <p:cNvPr id="1741837" name="Oval 13"/>
          <p:cNvSpPr>
            <a:spLocks noChangeArrowheads="1"/>
          </p:cNvSpPr>
          <p:nvPr/>
        </p:nvSpPr>
        <p:spPr bwMode="auto">
          <a:xfrm>
            <a:off x="54864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1838" name="Oval 14"/>
          <p:cNvSpPr>
            <a:spLocks noChangeArrowheads="1"/>
          </p:cNvSpPr>
          <p:nvPr/>
        </p:nvSpPr>
        <p:spPr bwMode="auto">
          <a:xfrm>
            <a:off x="54864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1839" name="Oval 15"/>
          <p:cNvSpPr>
            <a:spLocks noChangeArrowheads="1"/>
          </p:cNvSpPr>
          <p:nvPr/>
        </p:nvSpPr>
        <p:spPr bwMode="auto">
          <a:xfrm>
            <a:off x="5791200" y="36576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1840" name="Oval 16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1841" name="Oval 17"/>
          <p:cNvSpPr>
            <a:spLocks noChangeArrowheads="1"/>
          </p:cNvSpPr>
          <p:nvPr/>
        </p:nvSpPr>
        <p:spPr bwMode="auto">
          <a:xfrm>
            <a:off x="6096000" y="4724400"/>
            <a:ext cx="152400" cy="152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7961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1741842" name="Text Box 18"/>
          <p:cNvSpPr txBox="1">
            <a:spLocks noChangeArrowheads="1"/>
          </p:cNvSpPr>
          <p:nvPr/>
        </p:nvSpPr>
        <p:spPr bwMode="auto">
          <a:xfrm>
            <a:off x="2133600" y="3656013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1741843" name="Text Box 19"/>
          <p:cNvSpPr txBox="1">
            <a:spLocks noChangeArrowheads="1"/>
          </p:cNvSpPr>
          <p:nvPr/>
        </p:nvSpPr>
        <p:spPr bwMode="auto">
          <a:xfrm>
            <a:off x="2151063" y="457041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0000"/>
                </a:solidFill>
              </a:rPr>
              <a:t>y</a:t>
            </a:r>
          </a:p>
        </p:txBody>
      </p:sp>
      <p:graphicFrame>
        <p:nvGraphicFramePr>
          <p:cNvPr id="1741844" name="Object 2"/>
          <p:cNvGraphicFramePr>
            <a:graphicFrameLocks noChangeAspect="1"/>
          </p:cNvGraphicFramePr>
          <p:nvPr/>
        </p:nvGraphicFramePr>
        <p:xfrm>
          <a:off x="6705600" y="4495800"/>
          <a:ext cx="1081088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3" imgW="508000" imgH="431800" progId="Equation.3">
                  <p:embed/>
                </p:oleObj>
              </mc:Choice>
              <mc:Fallback>
                <p:oleObj name="Equation" r:id="rId3" imgW="5080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495800"/>
                        <a:ext cx="1081088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45" name="Object 3"/>
          <p:cNvGraphicFramePr>
            <a:graphicFrameLocks noChangeAspect="1"/>
          </p:cNvGraphicFramePr>
          <p:nvPr/>
        </p:nvGraphicFramePr>
        <p:xfrm>
          <a:off x="6705600" y="3427413"/>
          <a:ext cx="1066800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Equation" r:id="rId5" imgW="508000" imgH="431800" progId="Equation.3">
                  <p:embed/>
                </p:oleObj>
              </mc:Choice>
              <mc:Fallback>
                <p:oleObj name="Equation" r:id="rId5" imgW="5080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427413"/>
                        <a:ext cx="1066800" cy="90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1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1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1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4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42" grpId="0" autoUpdateAnimBg="0"/>
      <p:bldP spid="17418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Comparison Network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3276600" y="24892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3192463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200400" y="2413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2209800" y="24892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276600" y="43989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3192463" y="52689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200400" y="43402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2209800" y="441801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2209800" y="342582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2209800" y="53467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705600" y="24939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6621463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6629400" y="24177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705600" y="44037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6621463" y="5273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6629400" y="43402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4724400" y="249396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60" name="Oval 20"/>
          <p:cNvSpPr>
            <a:spLocks noChangeArrowheads="1"/>
          </p:cNvSpPr>
          <p:nvPr/>
        </p:nvSpPr>
        <p:spPr bwMode="auto">
          <a:xfrm>
            <a:off x="4648200" y="24177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4640263" y="5273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10262" name="Group 22"/>
          <p:cNvGrpSpPr>
            <a:grpSpLocks/>
          </p:cNvGrpSpPr>
          <p:nvPr/>
        </p:nvGrpSpPr>
        <p:grpSpPr bwMode="auto">
          <a:xfrm>
            <a:off x="3452813" y="2133600"/>
            <a:ext cx="336550" cy="3276600"/>
            <a:chOff x="2223" y="1318"/>
            <a:chExt cx="212" cy="2064"/>
          </a:xfrm>
        </p:grpSpPr>
        <p:sp>
          <p:nvSpPr>
            <p:cNvPr id="10293" name="Text Box 23"/>
            <p:cNvSpPr txBox="1">
              <a:spLocks noChangeArrowheads="1"/>
            </p:cNvSpPr>
            <p:nvPr/>
          </p:nvSpPr>
          <p:spPr bwMode="auto">
            <a:xfrm>
              <a:off x="2223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0294" name="Text Box 24"/>
            <p:cNvSpPr txBox="1">
              <a:spLocks noChangeArrowheads="1"/>
            </p:cNvSpPr>
            <p:nvPr/>
          </p:nvSpPr>
          <p:spPr bwMode="auto">
            <a:xfrm>
              <a:off x="2223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0295" name="Text Box 25"/>
            <p:cNvSpPr txBox="1">
              <a:spLocks noChangeArrowheads="1"/>
            </p:cNvSpPr>
            <p:nvPr/>
          </p:nvSpPr>
          <p:spPr bwMode="auto">
            <a:xfrm>
              <a:off x="2223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0296" name="Text Box 26"/>
            <p:cNvSpPr txBox="1">
              <a:spLocks noChangeArrowheads="1"/>
            </p:cNvSpPr>
            <p:nvPr/>
          </p:nvSpPr>
          <p:spPr bwMode="auto">
            <a:xfrm>
              <a:off x="2223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10263" name="Group 27"/>
          <p:cNvGrpSpPr>
            <a:grpSpLocks/>
          </p:cNvGrpSpPr>
          <p:nvPr/>
        </p:nvGrpSpPr>
        <p:grpSpPr bwMode="auto">
          <a:xfrm>
            <a:off x="5638800" y="2133600"/>
            <a:ext cx="392113" cy="3276600"/>
            <a:chOff x="3600" y="1318"/>
            <a:chExt cx="247" cy="2064"/>
          </a:xfrm>
        </p:grpSpPr>
        <p:sp>
          <p:nvSpPr>
            <p:cNvPr id="10289" name="Text Box 28"/>
            <p:cNvSpPr txBox="1">
              <a:spLocks noChangeArrowheads="1"/>
            </p:cNvSpPr>
            <p:nvPr/>
          </p:nvSpPr>
          <p:spPr bwMode="auto">
            <a:xfrm>
              <a:off x="3635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2" name="Text Box 29"/>
            <p:cNvSpPr txBox="1">
              <a:spLocks noChangeArrowheads="1"/>
            </p:cNvSpPr>
            <p:nvPr/>
          </p:nvSpPr>
          <p:spPr bwMode="auto">
            <a:xfrm>
              <a:off x="3624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0291" name="Text Box 30"/>
            <p:cNvSpPr txBox="1">
              <a:spLocks noChangeArrowheads="1"/>
            </p:cNvSpPr>
            <p:nvPr/>
          </p:nvSpPr>
          <p:spPr bwMode="auto">
            <a:xfrm>
              <a:off x="3624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0292" name="Text Box 31"/>
            <p:cNvSpPr txBox="1">
              <a:spLocks noChangeArrowheads="1"/>
            </p:cNvSpPr>
            <p:nvPr/>
          </p:nvSpPr>
          <p:spPr bwMode="auto">
            <a:xfrm>
              <a:off x="3600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10264" name="Group 32"/>
          <p:cNvGrpSpPr>
            <a:grpSpLocks/>
          </p:cNvGrpSpPr>
          <p:nvPr/>
        </p:nvGrpSpPr>
        <p:grpSpPr bwMode="auto">
          <a:xfrm>
            <a:off x="6858000" y="2133600"/>
            <a:ext cx="336550" cy="3276600"/>
            <a:chOff x="4368" y="1318"/>
            <a:chExt cx="212" cy="2064"/>
          </a:xfrm>
        </p:grpSpPr>
        <p:sp>
          <p:nvSpPr>
            <p:cNvPr id="10285" name="Text Box 33"/>
            <p:cNvSpPr txBox="1">
              <a:spLocks noChangeArrowheads="1"/>
            </p:cNvSpPr>
            <p:nvPr/>
          </p:nvSpPr>
          <p:spPr bwMode="auto">
            <a:xfrm>
              <a:off x="4368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0286" name="Text Box 34"/>
            <p:cNvSpPr txBox="1">
              <a:spLocks noChangeArrowheads="1"/>
            </p:cNvSpPr>
            <p:nvPr/>
          </p:nvSpPr>
          <p:spPr bwMode="auto">
            <a:xfrm>
              <a:off x="4368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0287" name="Text Box 35"/>
            <p:cNvSpPr txBox="1">
              <a:spLocks noChangeArrowheads="1"/>
            </p:cNvSpPr>
            <p:nvPr/>
          </p:nvSpPr>
          <p:spPr bwMode="auto">
            <a:xfrm>
              <a:off x="4368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0288" name="Text Box 36"/>
            <p:cNvSpPr txBox="1">
              <a:spLocks noChangeArrowheads="1"/>
            </p:cNvSpPr>
            <p:nvPr/>
          </p:nvSpPr>
          <p:spPr bwMode="auto">
            <a:xfrm>
              <a:off x="4368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10265" name="Oval 37"/>
          <p:cNvSpPr>
            <a:spLocks noChangeArrowheads="1"/>
          </p:cNvSpPr>
          <p:nvPr/>
        </p:nvSpPr>
        <p:spPr bwMode="auto">
          <a:xfrm>
            <a:off x="5410200" y="43418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66" name="Oval 38"/>
          <p:cNvSpPr>
            <a:spLocks noChangeArrowheads="1"/>
          </p:cNvSpPr>
          <p:nvPr/>
        </p:nvSpPr>
        <p:spPr bwMode="auto">
          <a:xfrm>
            <a:off x="5410200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67" name="Line 39"/>
          <p:cNvSpPr>
            <a:spLocks noChangeShapeType="1"/>
          </p:cNvSpPr>
          <p:nvPr/>
        </p:nvSpPr>
        <p:spPr bwMode="auto">
          <a:xfrm>
            <a:off x="5497513" y="34067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0268" name="Group 40"/>
          <p:cNvGrpSpPr>
            <a:grpSpLocks/>
          </p:cNvGrpSpPr>
          <p:nvPr/>
        </p:nvGrpSpPr>
        <p:grpSpPr bwMode="auto">
          <a:xfrm>
            <a:off x="2133600" y="2133600"/>
            <a:ext cx="336550" cy="3276600"/>
            <a:chOff x="1392" y="1318"/>
            <a:chExt cx="212" cy="2064"/>
          </a:xfrm>
        </p:grpSpPr>
        <p:sp>
          <p:nvSpPr>
            <p:cNvPr id="10281" name="Text Box 41"/>
            <p:cNvSpPr txBox="1">
              <a:spLocks noChangeArrowheads="1"/>
            </p:cNvSpPr>
            <p:nvPr/>
          </p:nvSpPr>
          <p:spPr bwMode="auto">
            <a:xfrm>
              <a:off x="1392" y="1318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0282" name="Text Box 42"/>
            <p:cNvSpPr txBox="1">
              <a:spLocks noChangeArrowheads="1"/>
            </p:cNvSpPr>
            <p:nvPr/>
          </p:nvSpPr>
          <p:spPr bwMode="auto">
            <a:xfrm>
              <a:off x="1392" y="25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1</a:t>
              </a:r>
            </a:p>
          </p:txBody>
        </p:sp>
        <p:sp>
          <p:nvSpPr>
            <p:cNvPr id="10283" name="Text Box 43"/>
            <p:cNvSpPr txBox="1">
              <a:spLocks noChangeArrowheads="1"/>
            </p:cNvSpPr>
            <p:nvPr/>
          </p:nvSpPr>
          <p:spPr bwMode="auto">
            <a:xfrm>
              <a:off x="1392" y="1894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  <p:sp>
          <p:nvSpPr>
            <p:cNvPr id="10284" name="Text Box 44"/>
            <p:cNvSpPr txBox="1">
              <a:spLocks noChangeArrowheads="1"/>
            </p:cNvSpPr>
            <p:nvPr/>
          </p:nvSpPr>
          <p:spPr bwMode="auto">
            <a:xfrm>
              <a:off x="1392" y="3132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FF0000"/>
                  </a:solidFill>
                  <a:latin typeface="Courier New" panose="02070309020205020404" pitchFamily="49" charset="0"/>
                </a:rPr>
                <a:t>0</a:t>
              </a:r>
            </a:p>
          </p:txBody>
        </p:sp>
      </p:grp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188913" y="3124200"/>
            <a:ext cx="17240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rgbClr val="006600"/>
                </a:solidFill>
              </a:rPr>
              <a:t>n </a:t>
            </a:r>
            <a:r>
              <a:rPr lang="en-US" sz="2400">
                <a:solidFill>
                  <a:srgbClr val="006600"/>
                </a:solidFill>
              </a:rPr>
              <a:t>/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comparisons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per stage</a:t>
            </a:r>
            <a:endParaRPr lang="en-US" sz="2400" i="1">
              <a:solidFill>
                <a:srgbClr val="006600"/>
              </a:solidFill>
            </a:endParaRPr>
          </a:p>
        </p:txBody>
      </p: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2932113" y="5715000"/>
            <a:ext cx="4191000" cy="879475"/>
            <a:chOff x="1824" y="3600"/>
            <a:chExt cx="2640" cy="554"/>
          </a:xfrm>
        </p:grpSpPr>
        <p:sp>
          <p:nvSpPr>
            <p:cNvPr id="10271" name="Text Box 57"/>
            <p:cNvSpPr txBox="1">
              <a:spLocks noChangeArrowheads="1"/>
            </p:cNvSpPr>
            <p:nvPr/>
          </p:nvSpPr>
          <p:spPr bwMode="auto">
            <a:xfrm>
              <a:off x="2784" y="3866"/>
              <a:ext cx="7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>
                  <a:solidFill>
                    <a:srgbClr val="006600"/>
                  </a:solidFill>
                </a:rPr>
                <a:t>d</a:t>
              </a:r>
              <a:r>
                <a:rPr lang="en-US" sz="2400">
                  <a:solidFill>
                    <a:srgbClr val="006600"/>
                  </a:solidFill>
                </a:rPr>
                <a:t> stages</a:t>
              </a:r>
            </a:p>
          </p:txBody>
        </p:sp>
        <p:sp>
          <p:nvSpPr>
            <p:cNvPr id="10272" name="Line 58"/>
            <p:cNvSpPr>
              <a:spLocks noChangeShapeType="1"/>
            </p:cNvSpPr>
            <p:nvPr/>
          </p:nvSpPr>
          <p:spPr bwMode="auto">
            <a:xfrm>
              <a:off x="1824" y="364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73" name="Line 59"/>
            <p:cNvSpPr>
              <a:spLocks noChangeShapeType="1"/>
            </p:cNvSpPr>
            <p:nvPr/>
          </p:nvSpPr>
          <p:spPr bwMode="auto">
            <a:xfrm>
              <a:off x="1824" y="3600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74" name="Line 60"/>
            <p:cNvSpPr>
              <a:spLocks noChangeShapeType="1"/>
            </p:cNvSpPr>
            <p:nvPr/>
          </p:nvSpPr>
          <p:spPr bwMode="auto">
            <a:xfrm>
              <a:off x="2304" y="3600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75" name="Line 61"/>
            <p:cNvSpPr>
              <a:spLocks noChangeShapeType="1"/>
            </p:cNvSpPr>
            <p:nvPr/>
          </p:nvSpPr>
          <p:spPr bwMode="auto">
            <a:xfrm>
              <a:off x="2832" y="3648"/>
              <a:ext cx="8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76" name="Line 62"/>
            <p:cNvSpPr>
              <a:spLocks noChangeShapeType="1"/>
            </p:cNvSpPr>
            <p:nvPr/>
          </p:nvSpPr>
          <p:spPr bwMode="auto">
            <a:xfrm>
              <a:off x="2832" y="3600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77" name="Line 63"/>
            <p:cNvSpPr>
              <a:spLocks noChangeShapeType="1"/>
            </p:cNvSpPr>
            <p:nvPr/>
          </p:nvSpPr>
          <p:spPr bwMode="auto">
            <a:xfrm>
              <a:off x="3648" y="3600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78" name="Line 64"/>
            <p:cNvSpPr>
              <a:spLocks noChangeShapeType="1"/>
            </p:cNvSpPr>
            <p:nvPr/>
          </p:nvSpPr>
          <p:spPr bwMode="auto">
            <a:xfrm>
              <a:off x="3984" y="3648"/>
              <a:ext cx="48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79" name="Line 65"/>
            <p:cNvSpPr>
              <a:spLocks noChangeShapeType="1"/>
            </p:cNvSpPr>
            <p:nvPr/>
          </p:nvSpPr>
          <p:spPr bwMode="auto">
            <a:xfrm>
              <a:off x="3984" y="3600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280" name="Line 66"/>
            <p:cNvSpPr>
              <a:spLocks noChangeShapeType="1"/>
            </p:cNvSpPr>
            <p:nvPr/>
          </p:nvSpPr>
          <p:spPr bwMode="auto">
            <a:xfrm>
              <a:off x="4464" y="3600"/>
              <a:ext cx="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949758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0" grpId="0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2819400" y="30670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2735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2743200" y="29908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1752600" y="30670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2819400" y="4976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2735263" y="5857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2743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V="1">
            <a:off x="1752600" y="49958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58" name="Text Box 10"/>
          <p:cNvSpPr txBox="1">
            <a:spLocks noChangeArrowheads="1"/>
          </p:cNvSpPr>
          <p:nvPr/>
        </p:nvSpPr>
        <p:spPr bwMode="auto">
          <a:xfrm>
            <a:off x="18288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2859" name="Text Box 11"/>
          <p:cNvSpPr txBox="1">
            <a:spLocks noChangeArrowheads="1"/>
          </p:cNvSpPr>
          <p:nvPr/>
        </p:nvSpPr>
        <p:spPr bwMode="auto">
          <a:xfrm>
            <a:off x="1524000" y="55340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V="1">
            <a:off x="1752600" y="40036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V="1">
            <a:off x="1752600" y="59245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6248400" y="3071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6164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12" name="Oval 16"/>
          <p:cNvSpPr>
            <a:spLocks noChangeArrowheads="1"/>
          </p:cNvSpPr>
          <p:nvPr/>
        </p:nvSpPr>
        <p:spPr bwMode="auto">
          <a:xfrm>
            <a:off x="61722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6248400" y="49815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Oval 18"/>
          <p:cNvSpPr>
            <a:spLocks noChangeArrowheads="1"/>
          </p:cNvSpPr>
          <p:nvPr/>
        </p:nvSpPr>
        <p:spPr bwMode="auto">
          <a:xfrm>
            <a:off x="61642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15" name="Oval 19"/>
          <p:cNvSpPr>
            <a:spLocks noChangeArrowheads="1"/>
          </p:cNvSpPr>
          <p:nvPr/>
        </p:nvSpPr>
        <p:spPr bwMode="auto">
          <a:xfrm>
            <a:off x="6172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4267200" y="30718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Oval 21"/>
          <p:cNvSpPr>
            <a:spLocks noChangeArrowheads="1"/>
          </p:cNvSpPr>
          <p:nvPr/>
        </p:nvSpPr>
        <p:spPr bwMode="auto">
          <a:xfrm>
            <a:off x="41910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18" name="Oval 22"/>
          <p:cNvSpPr>
            <a:spLocks noChangeArrowheads="1"/>
          </p:cNvSpPr>
          <p:nvPr/>
        </p:nvSpPr>
        <p:spPr bwMode="auto">
          <a:xfrm>
            <a:off x="41830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19" name="Oval 23"/>
          <p:cNvSpPr>
            <a:spLocks noChangeArrowheads="1"/>
          </p:cNvSpPr>
          <p:nvPr/>
        </p:nvSpPr>
        <p:spPr bwMode="auto">
          <a:xfrm>
            <a:off x="4953000" y="49196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20" name="Oval 24"/>
          <p:cNvSpPr>
            <a:spLocks noChangeArrowheads="1"/>
          </p:cNvSpPr>
          <p:nvPr/>
        </p:nvSpPr>
        <p:spPr bwMode="auto">
          <a:xfrm>
            <a:off x="4953000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42873" name="Text Box 25"/>
          <p:cNvSpPr txBox="1">
            <a:spLocks noChangeArrowheads="1"/>
          </p:cNvSpPr>
          <p:nvPr/>
        </p:nvSpPr>
        <p:spPr bwMode="auto">
          <a:xfrm>
            <a:off x="18288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2874" name="Text Box 26"/>
          <p:cNvSpPr txBox="1">
            <a:spLocks noChangeArrowheads="1"/>
          </p:cNvSpPr>
          <p:nvPr/>
        </p:nvSpPr>
        <p:spPr bwMode="auto">
          <a:xfrm>
            <a:off x="29718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2875" name="Text Box 27"/>
          <p:cNvSpPr txBox="1">
            <a:spLocks noChangeArrowheads="1"/>
          </p:cNvSpPr>
          <p:nvPr/>
        </p:nvSpPr>
        <p:spPr bwMode="auto">
          <a:xfrm>
            <a:off x="52578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2876" name="Text Box 28"/>
          <p:cNvSpPr txBox="1">
            <a:spLocks noChangeArrowheads="1"/>
          </p:cNvSpPr>
          <p:nvPr/>
        </p:nvSpPr>
        <p:spPr bwMode="auto">
          <a:xfrm>
            <a:off x="6465888" y="55340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a</a:t>
            </a:r>
          </a:p>
        </p:txBody>
      </p:sp>
      <p:sp>
        <p:nvSpPr>
          <p:cNvPr id="1742877" name="Text Box 29"/>
          <p:cNvSpPr txBox="1">
            <a:spLocks noChangeArrowheads="1"/>
          </p:cNvSpPr>
          <p:nvPr/>
        </p:nvSpPr>
        <p:spPr bwMode="auto">
          <a:xfrm>
            <a:off x="29718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2878" name="Text Box 30"/>
          <p:cNvSpPr txBox="1">
            <a:spLocks noChangeArrowheads="1"/>
          </p:cNvSpPr>
          <p:nvPr/>
        </p:nvSpPr>
        <p:spPr bwMode="auto">
          <a:xfrm>
            <a:off x="44196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2879" name="Text Box 31"/>
          <p:cNvSpPr txBox="1">
            <a:spLocks noChangeArrowheads="1"/>
          </p:cNvSpPr>
          <p:nvPr/>
        </p:nvSpPr>
        <p:spPr bwMode="auto">
          <a:xfrm>
            <a:off x="6459538" y="4572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b</a:t>
            </a:r>
          </a:p>
        </p:txBody>
      </p:sp>
      <p:sp>
        <p:nvSpPr>
          <p:cNvPr id="1742880" name="Text Box 32"/>
          <p:cNvSpPr txBox="1">
            <a:spLocks noChangeArrowheads="1"/>
          </p:cNvSpPr>
          <p:nvPr/>
        </p:nvSpPr>
        <p:spPr bwMode="auto">
          <a:xfrm>
            <a:off x="15240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2881" name="Text Box 33"/>
          <p:cNvSpPr txBox="1">
            <a:spLocks noChangeArrowheads="1"/>
          </p:cNvSpPr>
          <p:nvPr/>
        </p:nvSpPr>
        <p:spPr bwMode="auto">
          <a:xfrm>
            <a:off x="2971800" y="25908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2882" name="Text Box 34"/>
          <p:cNvSpPr txBox="1">
            <a:spLocks noChangeArrowheads="1"/>
          </p:cNvSpPr>
          <p:nvPr/>
        </p:nvSpPr>
        <p:spPr bwMode="auto">
          <a:xfrm>
            <a:off x="4419600" y="25908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2883" name="Text Box 35"/>
          <p:cNvSpPr txBox="1">
            <a:spLocks noChangeArrowheads="1"/>
          </p:cNvSpPr>
          <p:nvPr/>
        </p:nvSpPr>
        <p:spPr bwMode="auto">
          <a:xfrm>
            <a:off x="6465888" y="361315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c</a:t>
            </a:r>
          </a:p>
        </p:txBody>
      </p:sp>
      <p:sp>
        <p:nvSpPr>
          <p:cNvPr id="1742884" name="Text Box 36"/>
          <p:cNvSpPr txBox="1">
            <a:spLocks noChangeArrowheads="1"/>
          </p:cNvSpPr>
          <p:nvPr/>
        </p:nvSpPr>
        <p:spPr bwMode="auto">
          <a:xfrm>
            <a:off x="1184275" y="361315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742885" name="Text Box 37"/>
          <p:cNvSpPr txBox="1">
            <a:spLocks noChangeArrowheads="1"/>
          </p:cNvSpPr>
          <p:nvPr/>
        </p:nvSpPr>
        <p:spPr bwMode="auto">
          <a:xfrm>
            <a:off x="3276600" y="361315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742886" name="Text Box 38"/>
          <p:cNvSpPr txBox="1">
            <a:spLocks noChangeArrowheads="1"/>
          </p:cNvSpPr>
          <p:nvPr/>
        </p:nvSpPr>
        <p:spPr bwMode="auto">
          <a:xfrm>
            <a:off x="55626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1742887" name="Text Box 39"/>
          <p:cNvSpPr txBox="1">
            <a:spLocks noChangeArrowheads="1"/>
          </p:cNvSpPr>
          <p:nvPr/>
        </p:nvSpPr>
        <p:spPr bwMode="auto">
          <a:xfrm>
            <a:off x="6761163" y="55340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1742888" name="Text Box 40"/>
          <p:cNvSpPr txBox="1">
            <a:spLocks noChangeArrowheads="1"/>
          </p:cNvSpPr>
          <p:nvPr/>
        </p:nvSpPr>
        <p:spPr bwMode="auto">
          <a:xfrm>
            <a:off x="29718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e</a:t>
            </a:r>
          </a:p>
        </p:txBody>
      </p:sp>
      <p:sp>
        <p:nvSpPr>
          <p:cNvPr id="1742889" name="Text Box 41"/>
          <p:cNvSpPr txBox="1">
            <a:spLocks noChangeArrowheads="1"/>
          </p:cNvSpPr>
          <p:nvPr/>
        </p:nvSpPr>
        <p:spPr bwMode="auto">
          <a:xfrm>
            <a:off x="5257800" y="361315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742890" name="Text Box 42"/>
          <p:cNvSpPr txBox="1">
            <a:spLocks noChangeArrowheads="1"/>
          </p:cNvSpPr>
          <p:nvPr/>
        </p:nvSpPr>
        <p:spPr bwMode="auto">
          <a:xfrm>
            <a:off x="6459538" y="25908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d</a:t>
            </a:r>
          </a:p>
        </p:txBody>
      </p:sp>
      <p:sp>
        <p:nvSpPr>
          <p:cNvPr id="1742891" name="Text Box 43"/>
          <p:cNvSpPr txBox="1">
            <a:spLocks noChangeArrowheads="1"/>
          </p:cNvSpPr>
          <p:nvPr/>
        </p:nvSpPr>
        <p:spPr bwMode="auto">
          <a:xfrm>
            <a:off x="1885950" y="4572000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742892" name="Text Box 44"/>
          <p:cNvSpPr txBox="1">
            <a:spLocks noChangeArrowheads="1"/>
          </p:cNvSpPr>
          <p:nvPr/>
        </p:nvSpPr>
        <p:spPr bwMode="auto">
          <a:xfrm>
            <a:off x="1219200" y="5534025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1742893" name="Text Box 45"/>
          <p:cNvSpPr txBox="1">
            <a:spLocks noChangeArrowheads="1"/>
          </p:cNvSpPr>
          <p:nvPr/>
        </p:nvSpPr>
        <p:spPr bwMode="auto">
          <a:xfrm>
            <a:off x="3276600" y="5534025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742894" name="Text Box 46"/>
          <p:cNvSpPr txBox="1">
            <a:spLocks noChangeArrowheads="1"/>
          </p:cNvSpPr>
          <p:nvPr/>
        </p:nvSpPr>
        <p:spPr bwMode="auto">
          <a:xfrm>
            <a:off x="3276600" y="4572000"/>
            <a:ext cx="3397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1742895" name="Text Box 47"/>
          <p:cNvSpPr txBox="1">
            <a:spLocks noChangeArrowheads="1"/>
          </p:cNvSpPr>
          <p:nvPr/>
        </p:nvSpPr>
        <p:spPr bwMode="auto">
          <a:xfrm>
            <a:off x="4724400" y="5534025"/>
            <a:ext cx="268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742896" name="Text Box 48"/>
          <p:cNvSpPr txBox="1">
            <a:spLocks noChangeArrowheads="1"/>
          </p:cNvSpPr>
          <p:nvPr/>
        </p:nvSpPr>
        <p:spPr bwMode="auto">
          <a:xfrm>
            <a:off x="6761163" y="4572000"/>
            <a:ext cx="268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f</a:t>
            </a:r>
          </a:p>
        </p:txBody>
      </p:sp>
      <p:sp>
        <p:nvSpPr>
          <p:cNvPr id="1742897" name="Text Box 49"/>
          <p:cNvSpPr txBox="1">
            <a:spLocks noChangeArrowheads="1"/>
          </p:cNvSpPr>
          <p:nvPr/>
        </p:nvSpPr>
        <p:spPr bwMode="auto">
          <a:xfrm>
            <a:off x="5562600" y="361315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1742898" name="Text Box 50"/>
          <p:cNvSpPr txBox="1">
            <a:spLocks noChangeArrowheads="1"/>
          </p:cNvSpPr>
          <p:nvPr/>
        </p:nvSpPr>
        <p:spPr bwMode="auto">
          <a:xfrm>
            <a:off x="6761163" y="361315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rgbClr val="FF0000"/>
                </a:solidFill>
                <a:latin typeface="Helvetica" panose="020B0604020202020204" pitchFamily="34" charset="0"/>
              </a:rPr>
              <a:t>g</a:t>
            </a:r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>
            <a:off x="5040313" y="398462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8" name="Rectangle 52"/>
          <p:cNvSpPr>
            <a:spLocks noGrp="1" noChangeArrowheads="1"/>
          </p:cNvSpPr>
          <p:nvPr>
            <p:ph type="body" idx="1"/>
          </p:nvPr>
        </p:nvSpPr>
        <p:spPr>
          <a:xfrm>
            <a:off x="-152400" y="1828800"/>
            <a:ext cx="9448800" cy="6858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400" smtClean="0">
                <a:ea typeface="ＭＳ Ｐゴシック" panose="020B0600070205080204" pitchFamily="34" charset="-128"/>
              </a:rPr>
              <a:t>Data structure for multiprocessor coordination</a:t>
            </a:r>
          </a:p>
        </p:txBody>
      </p:sp>
      <p:sp>
        <p:nvSpPr>
          <p:cNvPr id="1742901" name="Text Box 53"/>
          <p:cNvSpPr txBox="1">
            <a:spLocks noChangeArrowheads="1"/>
          </p:cNvSpPr>
          <p:nvPr/>
        </p:nvSpPr>
        <p:spPr bwMode="auto">
          <a:xfrm>
            <a:off x="7467600" y="4038600"/>
            <a:ext cx="137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339933"/>
                </a:solidFill>
              </a:rPr>
              <a:t>step sequence</a:t>
            </a:r>
          </a:p>
        </p:txBody>
      </p:sp>
      <p:sp>
        <p:nvSpPr>
          <p:cNvPr id="29750" name="Rectangle 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Counting Network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742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742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1742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742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1742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742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1742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1742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174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174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1742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1742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742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742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1742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1742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1742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1742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1742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742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" fill="hold"/>
                                        <p:tgtEl>
                                          <p:spTgt spid="1742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" fill="hold"/>
                                        <p:tgtEl>
                                          <p:spTgt spid="1742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300"/>
                                        <p:tgtEl>
                                          <p:spTgt spid="1742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300" fill="hold"/>
                                        <p:tgtEl>
                                          <p:spTgt spid="1742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300" fill="hold"/>
                                        <p:tgtEl>
                                          <p:spTgt spid="1742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300" fill="hold"/>
                                        <p:tgtEl>
                                          <p:spTgt spid="1742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" fill="hold"/>
                                        <p:tgtEl>
                                          <p:spTgt spid="1742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77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300" fill="hold"/>
                                        <p:tgtEl>
                                          <p:spTgt spid="1742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" fill="hold"/>
                                        <p:tgtEl>
                                          <p:spTgt spid="1742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82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1742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1742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300" fill="hold"/>
                                        <p:tgtEl>
                                          <p:spTgt spid="1742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300" fill="hold"/>
                                        <p:tgtEl>
                                          <p:spTgt spid="1742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3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300" fill="hold"/>
                                        <p:tgtEl>
                                          <p:spTgt spid="1742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00" fill="hold"/>
                                        <p:tgtEl>
                                          <p:spTgt spid="1742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9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300" fill="hold"/>
                                        <p:tgtEl>
                                          <p:spTgt spid="1742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00" fill="hold"/>
                                        <p:tgtEl>
                                          <p:spTgt spid="1742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300" fill="hold"/>
                                        <p:tgtEl>
                                          <p:spTgt spid="1742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00" fill="hold"/>
                                        <p:tgtEl>
                                          <p:spTgt spid="1742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300" fill="hold"/>
                                        <p:tgtEl>
                                          <p:spTgt spid="1742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300" fill="hold"/>
                                        <p:tgtEl>
                                          <p:spTgt spid="1742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14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300" fill="hold"/>
                                        <p:tgtEl>
                                          <p:spTgt spid="1742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00" fill="hold"/>
                                        <p:tgtEl>
                                          <p:spTgt spid="1742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19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300" fill="hold"/>
                                        <p:tgtEl>
                                          <p:spTgt spid="1742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00" fill="hold"/>
                                        <p:tgtEl>
                                          <p:spTgt spid="1742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24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300" fill="hold"/>
                                        <p:tgtEl>
                                          <p:spTgt spid="1742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00" fill="hold"/>
                                        <p:tgtEl>
                                          <p:spTgt spid="1742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300" fill="hold"/>
                                        <p:tgtEl>
                                          <p:spTgt spid="1742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300" fill="hold"/>
                                        <p:tgtEl>
                                          <p:spTgt spid="1742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13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300" fill="hold"/>
                                        <p:tgtEl>
                                          <p:spTgt spid="1742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00" fill="hold"/>
                                        <p:tgtEl>
                                          <p:spTgt spid="1742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140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300" fill="hold"/>
                                        <p:tgtEl>
                                          <p:spTgt spid="1742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00" fill="hold"/>
                                        <p:tgtEl>
                                          <p:spTgt spid="1742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4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300" fill="hold"/>
                                        <p:tgtEl>
                                          <p:spTgt spid="1742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00" fill="hold"/>
                                        <p:tgtEl>
                                          <p:spTgt spid="1742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74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174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858" grpId="0" autoUpdateAnimBg="0"/>
      <p:bldP spid="1742859" grpId="0" autoUpdateAnimBg="0"/>
      <p:bldP spid="1742873" grpId="0" autoUpdateAnimBg="0"/>
      <p:bldP spid="1742874" grpId="0" autoUpdateAnimBg="0"/>
      <p:bldP spid="1742875" grpId="0" autoUpdateAnimBg="0"/>
      <p:bldP spid="1742876" grpId="0" autoUpdateAnimBg="0"/>
      <p:bldP spid="1742877" grpId="0" autoUpdateAnimBg="0"/>
      <p:bldP spid="1742878" grpId="0" autoUpdateAnimBg="0"/>
      <p:bldP spid="1742879" grpId="0" autoUpdateAnimBg="0"/>
      <p:bldP spid="1742880" grpId="0" autoUpdateAnimBg="0"/>
      <p:bldP spid="1742881" grpId="0" autoUpdateAnimBg="0"/>
      <p:bldP spid="1742882" grpId="0" autoUpdateAnimBg="0"/>
      <p:bldP spid="1742883" grpId="0" autoUpdateAnimBg="0"/>
      <p:bldP spid="1742884" grpId="0" autoUpdateAnimBg="0"/>
      <p:bldP spid="1742885" grpId="0" autoUpdateAnimBg="0"/>
      <p:bldP spid="1742886" grpId="0" autoUpdateAnimBg="0"/>
      <p:bldP spid="1742887" grpId="0" autoUpdateAnimBg="0"/>
      <p:bldP spid="1742888" grpId="0" autoUpdateAnimBg="0"/>
      <p:bldP spid="1742889" grpId="0" autoUpdateAnimBg="0"/>
      <p:bldP spid="1742890" grpId="0" autoUpdateAnimBg="0"/>
      <p:bldP spid="1742891" grpId="0" autoUpdateAnimBg="0"/>
      <p:bldP spid="1742892" grpId="0" autoUpdateAnimBg="0"/>
      <p:bldP spid="1742893" grpId="0" autoUpdateAnimBg="0"/>
      <p:bldP spid="1742894" grpId="0" autoUpdateAnimBg="0"/>
      <p:bldP spid="1742895" grpId="0" autoUpdateAnimBg="0"/>
      <p:bldP spid="1742896" grpId="0" autoUpdateAnimBg="0"/>
      <p:bldP spid="1742897" grpId="0" autoUpdateAnimBg="0"/>
      <p:bldP spid="1742898" grpId="0" autoUpdateAnimBg="0"/>
      <p:bldP spid="1742901" grpId="0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/>
          <p:cNvSpPr>
            <a:spLocks noChangeShapeType="1"/>
          </p:cNvSpPr>
          <p:nvPr/>
        </p:nvSpPr>
        <p:spPr bwMode="auto">
          <a:xfrm>
            <a:off x="2819400" y="306705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2735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2743200" y="299085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1752600" y="30670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819400" y="4976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2735263" y="58578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2743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V="1">
            <a:off x="1752600" y="499586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1752600" y="400367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1752600" y="592455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6248400" y="307181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6164263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61722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6248400" y="498157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61642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37" name="Oval 17"/>
          <p:cNvSpPr>
            <a:spLocks noChangeArrowheads="1"/>
          </p:cNvSpPr>
          <p:nvPr/>
        </p:nvSpPr>
        <p:spPr bwMode="auto">
          <a:xfrm>
            <a:off x="6172200" y="49180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4267200" y="307181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Oval 19"/>
          <p:cNvSpPr>
            <a:spLocks noChangeArrowheads="1"/>
          </p:cNvSpPr>
          <p:nvPr/>
        </p:nvSpPr>
        <p:spPr bwMode="auto">
          <a:xfrm>
            <a:off x="4191000" y="29956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40" name="Oval 20"/>
          <p:cNvSpPr>
            <a:spLocks noChangeArrowheads="1"/>
          </p:cNvSpPr>
          <p:nvPr/>
        </p:nvSpPr>
        <p:spPr bwMode="auto">
          <a:xfrm>
            <a:off x="4183063" y="58515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>
            <a:off x="4953000" y="49196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4953000" y="392588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2200" b="1" i="1" u="sng" baseline="-2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5040313" y="398462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935163" y="2713038"/>
            <a:ext cx="325437" cy="3230562"/>
            <a:chOff x="960" y="1597"/>
            <a:chExt cx="205" cy="2035"/>
          </a:xfrm>
        </p:grpSpPr>
        <p:sp>
          <p:nvSpPr>
            <p:cNvPr id="30763" name="Text Box 25"/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30764" name="Text Box 26"/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30765" name="Text Box 27"/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30766" name="Text Box 28"/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3173413" y="2713038"/>
            <a:ext cx="325437" cy="3230562"/>
            <a:chOff x="1740" y="1597"/>
            <a:chExt cx="205" cy="2035"/>
          </a:xfrm>
        </p:grpSpPr>
        <p:sp>
          <p:nvSpPr>
            <p:cNvPr id="30759" name="Text Box 30"/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60" name="Text Box 31"/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61" name="Text Box 32"/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62" name="Text Box 33"/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535613" y="2713038"/>
            <a:ext cx="325437" cy="3230562"/>
            <a:chOff x="3132" y="1597"/>
            <a:chExt cx="205" cy="2035"/>
          </a:xfrm>
        </p:grpSpPr>
        <p:sp>
          <p:nvSpPr>
            <p:cNvPr id="30755" name="Text Box 35"/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56" name="Text Box 36"/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57" name="Text Box 37"/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58" name="Text Box 38"/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907213" y="2713038"/>
            <a:ext cx="325437" cy="3230562"/>
            <a:chOff x="3984" y="1597"/>
            <a:chExt cx="205" cy="2035"/>
          </a:xfrm>
        </p:grpSpPr>
        <p:sp>
          <p:nvSpPr>
            <p:cNvPr id="30751" name="Text Box 40"/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52" name="Text Box 41"/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53" name="Text Box 42"/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0754" name="Text Box 43"/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rgbClr val="808000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sp>
        <p:nvSpPr>
          <p:cNvPr id="1743916" name="Text Box 44"/>
          <p:cNvSpPr txBox="1">
            <a:spLocks noChangeArrowheads="1"/>
          </p:cNvSpPr>
          <p:nvPr/>
        </p:nvSpPr>
        <p:spPr bwMode="auto">
          <a:xfrm>
            <a:off x="7620000" y="4038600"/>
            <a:ext cx="137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339933"/>
                </a:solidFill>
              </a:rPr>
              <a:t>step sequence</a:t>
            </a:r>
          </a:p>
        </p:txBody>
      </p:sp>
      <p:sp>
        <p:nvSpPr>
          <p:cNvPr id="30749" name="Rectangle 45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>
                <a:solidFill>
                  <a:srgbClr val="FF0000"/>
                </a:solidFill>
              </a:rPr>
              <a:t>Counting Network</a:t>
            </a:r>
          </a:p>
        </p:txBody>
      </p:sp>
      <p:sp>
        <p:nvSpPr>
          <p:cNvPr id="30750" name="Rectangle 46"/>
          <p:cNvSpPr>
            <a:spLocks noChangeArrowheads="1"/>
          </p:cNvSpPr>
          <p:nvPr/>
        </p:nvSpPr>
        <p:spPr bwMode="auto">
          <a:xfrm>
            <a:off x="304800" y="1905000"/>
            <a:ext cx="830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sz="2400" i="1">
                <a:solidFill>
                  <a:srgbClr val="339933"/>
                </a:solidFill>
              </a:rPr>
              <a:t>Execution trace</a:t>
            </a:r>
            <a:r>
              <a:rPr lang="en-US" sz="2400">
                <a:solidFill>
                  <a:srgbClr val="000000"/>
                </a:solidFill>
              </a:rPr>
              <a:t>: token counts on all wires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3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3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916" grpId="0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ea typeface="ＭＳ Ｐゴシック" panose="020B0600070205080204" pitchFamily="34" charset="-128"/>
              </a:rPr>
              <a:t>Counting Network</a:t>
            </a:r>
          </a:p>
        </p:txBody>
      </p:sp>
      <p:sp>
        <p:nvSpPr>
          <p:cNvPr id="1744899" name="Rectangle 3"/>
          <p:cNvSpPr>
            <a:spLocks noChangeArrowheads="1"/>
          </p:cNvSpPr>
          <p:nvPr/>
        </p:nvSpPr>
        <p:spPr bwMode="auto">
          <a:xfrm>
            <a:off x="1839913" y="3070225"/>
            <a:ext cx="2057400" cy="3406775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1373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1842" dir="189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latin typeface="Times New Roman" charset="0"/>
              <a:ea typeface="ＭＳ Ｐゴシック" charset="-128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V="1">
            <a:off x="3897313" y="35687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V="1">
            <a:off x="3897313" y="43434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 flipV="1">
            <a:off x="3897313" y="5181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897313" y="59436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1458913" y="35687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1347788" y="1768475"/>
            <a:ext cx="6459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0000"/>
                </a:solidFill>
              </a:rPr>
              <a:t>Tokens are assigned value based on the output wire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u="sng">
                <a:solidFill>
                  <a:srgbClr val="808000"/>
                </a:solidFill>
              </a:rPr>
              <a:t>number</a:t>
            </a:r>
            <a:r>
              <a:rPr lang="en-US" sz="2400">
                <a:solidFill>
                  <a:srgbClr val="000000"/>
                </a:solidFill>
              </a:rPr>
              <a:t>.</a:t>
            </a:r>
            <a:endParaRPr lang="en-US" sz="2400" i="1">
              <a:solidFill>
                <a:srgbClr val="000000"/>
              </a:solidFill>
            </a:endParaRPr>
          </a:p>
        </p:txBody>
      </p:sp>
      <p:sp>
        <p:nvSpPr>
          <p:cNvPr id="1744906" name="Text Box 10"/>
          <p:cNvSpPr txBox="1">
            <a:spLocks noChangeArrowheads="1"/>
          </p:cNvSpPr>
          <p:nvPr/>
        </p:nvSpPr>
        <p:spPr bwMode="auto">
          <a:xfrm>
            <a:off x="4648200" y="5410200"/>
            <a:ext cx="1874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808000"/>
                </a:solidFill>
              </a:rPr>
              <a:t> </a:t>
            </a:r>
            <a:r>
              <a:rPr lang="en-US" sz="2000" b="1">
                <a:solidFill>
                  <a:srgbClr val="808000"/>
                </a:solidFill>
                <a:latin typeface="Helvetica" panose="020B0604020202020204" pitchFamily="34" charset="0"/>
              </a:rPr>
              <a:t>1, 5, 9, 13, . . .</a:t>
            </a:r>
          </a:p>
        </p:txBody>
      </p:sp>
      <p:sp>
        <p:nvSpPr>
          <p:cNvPr id="1744907" name="Text Box 11"/>
          <p:cNvSpPr txBox="1">
            <a:spLocks noChangeArrowheads="1"/>
          </p:cNvSpPr>
          <p:nvPr/>
        </p:nvSpPr>
        <p:spPr bwMode="auto">
          <a:xfrm>
            <a:off x="4648200" y="457200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808000"/>
                </a:solidFill>
              </a:rPr>
              <a:t> </a:t>
            </a:r>
            <a:r>
              <a:rPr lang="en-US" sz="2000" b="1">
                <a:solidFill>
                  <a:srgbClr val="808000"/>
                </a:solidFill>
                <a:latin typeface="Helvetica" panose="020B0604020202020204" pitchFamily="34" charset="0"/>
              </a:rPr>
              <a:t>2, 6, 10, 14, . . .</a:t>
            </a:r>
          </a:p>
        </p:txBody>
      </p:sp>
      <p:sp>
        <p:nvSpPr>
          <p:cNvPr id="1744908" name="Text Box 12"/>
          <p:cNvSpPr txBox="1">
            <a:spLocks noChangeArrowheads="1"/>
          </p:cNvSpPr>
          <p:nvPr/>
        </p:nvSpPr>
        <p:spPr bwMode="auto">
          <a:xfrm>
            <a:off x="4613275" y="381000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808000"/>
                </a:solidFill>
              </a:rPr>
              <a:t> </a:t>
            </a:r>
            <a:r>
              <a:rPr lang="en-US" sz="2000" b="1">
                <a:solidFill>
                  <a:srgbClr val="808000"/>
                </a:solidFill>
                <a:latin typeface="Helvetica" panose="020B0604020202020204" pitchFamily="34" charset="0"/>
              </a:rPr>
              <a:t>3, 7, 11, 15, . . .</a:t>
            </a:r>
          </a:p>
        </p:txBody>
      </p:sp>
      <p:sp>
        <p:nvSpPr>
          <p:cNvPr id="1744909" name="Text Box 13"/>
          <p:cNvSpPr txBox="1">
            <a:spLocks noChangeArrowheads="1"/>
          </p:cNvSpPr>
          <p:nvPr/>
        </p:nvSpPr>
        <p:spPr bwMode="auto">
          <a:xfrm>
            <a:off x="4613275" y="2971800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808000"/>
                </a:solidFill>
              </a:rPr>
              <a:t> </a:t>
            </a:r>
            <a:r>
              <a:rPr lang="en-US" sz="2000" b="1">
                <a:solidFill>
                  <a:srgbClr val="808000"/>
                </a:solidFill>
                <a:latin typeface="Helvetica" panose="020B0604020202020204" pitchFamily="34" charset="0"/>
              </a:rPr>
              <a:t>4, 8, 12, 16, . . .</a:t>
            </a:r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2235200" y="4267200"/>
            <a:ext cx="1295400" cy="914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Counting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000">
                <a:solidFill>
                  <a:srgbClr val="000000"/>
                </a:solidFill>
              </a:rPr>
              <a:t>Network</a:t>
            </a:r>
            <a:endParaRPr lang="en-US" sz="2400">
              <a:solidFill>
                <a:srgbClr val="000000"/>
              </a:solidFill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6781800" y="3870325"/>
            <a:ext cx="2209800" cy="1158875"/>
            <a:chOff x="4272" y="2438"/>
            <a:chExt cx="1392" cy="730"/>
          </a:xfrm>
        </p:grpSpPr>
        <p:sp>
          <p:nvSpPr>
            <p:cNvPr id="31763" name="Text Box 16"/>
            <p:cNvSpPr txBox="1">
              <a:spLocks noChangeArrowheads="1"/>
            </p:cNvSpPr>
            <p:nvPr/>
          </p:nvSpPr>
          <p:spPr bwMode="auto">
            <a:xfrm>
              <a:off x="4272" y="2726"/>
              <a:ext cx="139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000000"/>
                  </a:solidFill>
                </a:rPr>
                <a:t> High throughput</a:t>
              </a:r>
            </a:p>
            <a:p>
              <a:pPr>
                <a:spcBef>
                  <a:spcPct val="0"/>
                </a:spcBef>
              </a:pPr>
              <a:r>
                <a:rPr lang="en-US" sz="2000">
                  <a:solidFill>
                    <a:srgbClr val="000000"/>
                  </a:solidFill>
                </a:rPr>
                <a:t> Low contention</a:t>
              </a:r>
            </a:p>
          </p:txBody>
        </p:sp>
        <p:sp>
          <p:nvSpPr>
            <p:cNvPr id="31764" name="Text Box 17"/>
            <p:cNvSpPr txBox="1">
              <a:spLocks noChangeArrowheads="1"/>
            </p:cNvSpPr>
            <p:nvPr/>
          </p:nvSpPr>
          <p:spPr bwMode="auto">
            <a:xfrm>
              <a:off x="4317" y="2438"/>
              <a:ext cx="10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>
                  <a:solidFill>
                    <a:srgbClr val="339933"/>
                  </a:solidFill>
                </a:rPr>
                <a:t>Advantages</a:t>
              </a:r>
            </a:p>
          </p:txBody>
        </p:sp>
      </p:grpSp>
      <p:sp>
        <p:nvSpPr>
          <p:cNvPr id="31760" name="Line 18"/>
          <p:cNvSpPr>
            <a:spLocks noChangeShapeType="1"/>
          </p:cNvSpPr>
          <p:nvPr/>
        </p:nvSpPr>
        <p:spPr bwMode="auto">
          <a:xfrm flipV="1">
            <a:off x="1458913" y="4343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9"/>
          <p:cNvSpPr>
            <a:spLocks noChangeShapeType="1"/>
          </p:cNvSpPr>
          <p:nvPr/>
        </p:nvSpPr>
        <p:spPr bwMode="auto">
          <a:xfrm flipV="1">
            <a:off x="1458913" y="5181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20"/>
          <p:cNvSpPr>
            <a:spLocks noChangeShapeType="1"/>
          </p:cNvSpPr>
          <p:nvPr/>
        </p:nvSpPr>
        <p:spPr bwMode="auto">
          <a:xfrm flipV="1">
            <a:off x="1458913" y="5943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4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4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4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44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49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49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4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4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906" grpId="0" autoUpdateAnimBg="0"/>
      <p:bldP spid="1744907" grpId="0" autoUpdateAnimBg="0"/>
      <p:bldP spid="1744908" grpId="0" autoUpdateAnimBg="0"/>
      <p:bldP spid="1744909" grpId="0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Comparator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2651125" y="35052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/>
              <a:t>x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2668588" y="441960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/>
              <a:t>y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5473700" y="3484563"/>
            <a:ext cx="128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min(</a:t>
            </a:r>
            <a:r>
              <a:rPr lang="en-US" sz="2400" i="1"/>
              <a:t>x, y</a:t>
            </a:r>
            <a:r>
              <a:rPr lang="en-US" sz="2400"/>
              <a:t>)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5461000" y="4398963"/>
            <a:ext cx="133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max(</a:t>
            </a:r>
            <a:r>
              <a:rPr lang="en-US" sz="2400" i="1"/>
              <a:t>x, y</a:t>
            </a:r>
            <a:r>
              <a:rPr lang="en-US" sz="2400"/>
              <a:t>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63875" y="3692525"/>
            <a:ext cx="2286000" cy="1108075"/>
            <a:chOff x="1930" y="2326"/>
            <a:chExt cx="1440" cy="698"/>
          </a:xfrm>
        </p:grpSpPr>
        <p:sp>
          <p:nvSpPr>
            <p:cNvPr id="32778" name="Line 8"/>
            <p:cNvSpPr>
              <a:spLocks noChangeShapeType="1"/>
            </p:cNvSpPr>
            <p:nvPr/>
          </p:nvSpPr>
          <p:spPr bwMode="auto">
            <a:xfrm>
              <a:off x="2650" y="237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79" name="Oval 9"/>
            <p:cNvSpPr>
              <a:spLocks noChangeArrowheads="1"/>
            </p:cNvSpPr>
            <p:nvPr/>
          </p:nvSpPr>
          <p:spPr bwMode="auto">
            <a:xfrm>
              <a:off x="2597" y="29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2780" name="Oval 10"/>
            <p:cNvSpPr>
              <a:spLocks noChangeArrowheads="1"/>
            </p:cNvSpPr>
            <p:nvPr/>
          </p:nvSpPr>
          <p:spPr bwMode="auto">
            <a:xfrm>
              <a:off x="2602" y="232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2781" name="Line 11"/>
            <p:cNvSpPr>
              <a:spLocks noChangeShapeType="1"/>
            </p:cNvSpPr>
            <p:nvPr/>
          </p:nvSpPr>
          <p:spPr bwMode="auto">
            <a:xfrm flipV="1">
              <a:off x="1930" y="297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2" name="Line 12"/>
            <p:cNvSpPr>
              <a:spLocks noChangeShapeType="1"/>
            </p:cNvSpPr>
            <p:nvPr/>
          </p:nvSpPr>
          <p:spPr bwMode="auto">
            <a:xfrm flipV="1">
              <a:off x="1930" y="2377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2514600" y="2514600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inputs</a:t>
            </a:r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5410200" y="2498725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outputs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utoUpdateAnimBg="0"/>
      <p:bldP spid="89092" grpId="0" autoUpdateAnimBg="0"/>
      <p:bldP spid="89093" grpId="0" autoUpdateAnimBg="0"/>
      <p:bldP spid="89094" grpId="0" autoUpdateAnimBg="0"/>
      <p:bldP spid="89101" grpId="0" autoUpdateAnimBg="0"/>
      <p:bldP spid="89102" grpId="0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651125" y="35052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/>
              <a:t>x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2668588" y="4419600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/>
              <a:t>y</a:t>
            </a: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3063875" y="3692525"/>
            <a:ext cx="2286000" cy="1108075"/>
            <a:chOff x="1930" y="2326"/>
            <a:chExt cx="1440" cy="698"/>
          </a:xfrm>
        </p:grpSpPr>
        <p:sp>
          <p:nvSpPr>
            <p:cNvPr id="33802" name="Line 6"/>
            <p:cNvSpPr>
              <a:spLocks noChangeShapeType="1"/>
            </p:cNvSpPr>
            <p:nvPr/>
          </p:nvSpPr>
          <p:spPr bwMode="auto">
            <a:xfrm>
              <a:off x="2650" y="237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3" name="Oval 7"/>
            <p:cNvSpPr>
              <a:spLocks noChangeArrowheads="1"/>
            </p:cNvSpPr>
            <p:nvPr/>
          </p:nvSpPr>
          <p:spPr bwMode="auto">
            <a:xfrm>
              <a:off x="2597" y="29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3804" name="Oval 8"/>
            <p:cNvSpPr>
              <a:spLocks noChangeArrowheads="1"/>
            </p:cNvSpPr>
            <p:nvPr/>
          </p:nvSpPr>
          <p:spPr bwMode="auto">
            <a:xfrm>
              <a:off x="2602" y="232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3805" name="Line 9"/>
            <p:cNvSpPr>
              <a:spLocks noChangeShapeType="1"/>
            </p:cNvSpPr>
            <p:nvPr/>
          </p:nvSpPr>
          <p:spPr bwMode="auto">
            <a:xfrm flipV="1">
              <a:off x="1930" y="297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Line 10"/>
            <p:cNvSpPr>
              <a:spLocks noChangeShapeType="1"/>
            </p:cNvSpPr>
            <p:nvPr/>
          </p:nvSpPr>
          <p:spPr bwMode="auto">
            <a:xfrm flipV="1">
              <a:off x="1930" y="2377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8" name="Text Box 11"/>
          <p:cNvSpPr txBox="1">
            <a:spLocks noChangeArrowheads="1"/>
          </p:cNvSpPr>
          <p:nvPr/>
        </p:nvSpPr>
        <p:spPr bwMode="auto">
          <a:xfrm>
            <a:off x="2514600" y="2514600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inputs</a:t>
            </a:r>
          </a:p>
        </p:txBody>
      </p:sp>
      <p:sp>
        <p:nvSpPr>
          <p:cNvPr id="33799" name="Text Box 12"/>
          <p:cNvSpPr txBox="1">
            <a:spLocks noChangeArrowheads="1"/>
          </p:cNvSpPr>
          <p:nvPr/>
        </p:nvSpPr>
        <p:spPr bwMode="auto">
          <a:xfrm>
            <a:off x="5410200" y="2498725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outputs</a:t>
            </a:r>
          </a:p>
        </p:txBody>
      </p:sp>
      <p:graphicFrame>
        <p:nvGraphicFramePr>
          <p:cNvPr id="90125" name="Object 2"/>
          <p:cNvGraphicFramePr>
            <a:graphicFrameLocks noChangeAspect="1"/>
          </p:cNvGraphicFramePr>
          <p:nvPr/>
        </p:nvGraphicFramePr>
        <p:xfrm>
          <a:off x="5486400" y="4267200"/>
          <a:ext cx="1081088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Equation" r:id="rId3" imgW="508000" imgH="431800" progId="Equation.3">
                  <p:embed/>
                </p:oleObj>
              </mc:Choice>
              <mc:Fallback>
                <p:oleObj name="Equation" r:id="rId3" imgW="5080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267200"/>
                        <a:ext cx="1081088" cy="91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26" name="Object 3"/>
          <p:cNvGraphicFramePr>
            <a:graphicFrameLocks noChangeAspect="1"/>
          </p:cNvGraphicFramePr>
          <p:nvPr/>
        </p:nvGraphicFramePr>
        <p:xfrm>
          <a:off x="5486400" y="3276600"/>
          <a:ext cx="10668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Equation" r:id="rId5" imgW="508000" imgH="431800" progId="Equation.3">
                  <p:embed/>
                </p:oleObj>
              </mc:Choice>
              <mc:Fallback>
                <p:oleObj name="Equation" r:id="rId5" imgW="5080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276600"/>
                        <a:ext cx="10668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Balancer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651125" y="35528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7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668588" y="44672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2</a:t>
            </a: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3063875" y="3692525"/>
            <a:ext cx="2286000" cy="1108075"/>
            <a:chOff x="1930" y="2326"/>
            <a:chExt cx="1440" cy="698"/>
          </a:xfrm>
        </p:grpSpPr>
        <p:sp>
          <p:nvSpPr>
            <p:cNvPr id="34826" name="Line 6"/>
            <p:cNvSpPr>
              <a:spLocks noChangeShapeType="1"/>
            </p:cNvSpPr>
            <p:nvPr/>
          </p:nvSpPr>
          <p:spPr bwMode="auto">
            <a:xfrm>
              <a:off x="2650" y="2374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Oval 7"/>
            <p:cNvSpPr>
              <a:spLocks noChangeArrowheads="1"/>
            </p:cNvSpPr>
            <p:nvPr/>
          </p:nvSpPr>
          <p:spPr bwMode="auto">
            <a:xfrm>
              <a:off x="2597" y="292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4828" name="Oval 8"/>
            <p:cNvSpPr>
              <a:spLocks noChangeArrowheads="1"/>
            </p:cNvSpPr>
            <p:nvPr/>
          </p:nvSpPr>
          <p:spPr bwMode="auto">
            <a:xfrm>
              <a:off x="2602" y="232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4829" name="Line 9"/>
            <p:cNvSpPr>
              <a:spLocks noChangeShapeType="1"/>
            </p:cNvSpPr>
            <p:nvPr/>
          </p:nvSpPr>
          <p:spPr bwMode="auto">
            <a:xfrm flipV="1">
              <a:off x="1930" y="2976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0" name="Line 10"/>
            <p:cNvSpPr>
              <a:spLocks noChangeShapeType="1"/>
            </p:cNvSpPr>
            <p:nvPr/>
          </p:nvSpPr>
          <p:spPr bwMode="auto">
            <a:xfrm flipV="1">
              <a:off x="1930" y="2377"/>
              <a:ext cx="1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2" name="Text Box 11"/>
          <p:cNvSpPr txBox="1">
            <a:spLocks noChangeArrowheads="1"/>
          </p:cNvSpPr>
          <p:nvPr/>
        </p:nvSpPr>
        <p:spPr bwMode="auto">
          <a:xfrm>
            <a:off x="2514600" y="2514600"/>
            <a:ext cx="803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inputs</a:t>
            </a:r>
          </a:p>
        </p:txBody>
      </p:sp>
      <p:sp>
        <p:nvSpPr>
          <p:cNvPr id="34823" name="Text Box 12"/>
          <p:cNvSpPr txBox="1">
            <a:spLocks noChangeArrowheads="1"/>
          </p:cNvSpPr>
          <p:nvPr/>
        </p:nvSpPr>
        <p:spPr bwMode="auto">
          <a:xfrm>
            <a:off x="5410200" y="2498725"/>
            <a:ext cx="930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/>
              <a:t>outputs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5437188" y="35528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5454650" y="44672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1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autoUpdateAnimBg="0"/>
      <p:bldP spid="91140" grpId="0" autoUpdateAnimBg="0"/>
      <p:bldP spid="91149" grpId="0" autoUpdateAnimBg="0"/>
      <p:bldP spid="91150" grpId="0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Balancing Network</a:t>
            </a: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2971800" y="2489200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Oval 4"/>
          <p:cNvSpPr>
            <a:spLocks noChangeArrowheads="1"/>
          </p:cNvSpPr>
          <p:nvPr/>
        </p:nvSpPr>
        <p:spPr bwMode="auto">
          <a:xfrm>
            <a:off x="2887663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45" name="Oval 5"/>
          <p:cNvSpPr>
            <a:spLocks noChangeArrowheads="1"/>
          </p:cNvSpPr>
          <p:nvPr/>
        </p:nvSpPr>
        <p:spPr bwMode="auto">
          <a:xfrm>
            <a:off x="2895600" y="2413000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1905000" y="24892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2971800" y="43989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2887663" y="52689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49" name="Oval 9"/>
          <p:cNvSpPr>
            <a:spLocks noChangeArrowheads="1"/>
          </p:cNvSpPr>
          <p:nvPr/>
        </p:nvSpPr>
        <p:spPr bwMode="auto">
          <a:xfrm>
            <a:off x="2895600" y="43402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V="1">
            <a:off x="1905000" y="4418013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V="1">
            <a:off x="1905000" y="3425825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V="1">
            <a:off x="1905000" y="5346700"/>
            <a:ext cx="56388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6400800" y="24939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Oval 14"/>
          <p:cNvSpPr>
            <a:spLocks noChangeArrowheads="1"/>
          </p:cNvSpPr>
          <p:nvPr/>
        </p:nvSpPr>
        <p:spPr bwMode="auto">
          <a:xfrm>
            <a:off x="6316663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55" name="Oval 15"/>
          <p:cNvSpPr>
            <a:spLocks noChangeArrowheads="1"/>
          </p:cNvSpPr>
          <p:nvPr/>
        </p:nvSpPr>
        <p:spPr bwMode="auto">
          <a:xfrm>
            <a:off x="6324600" y="24177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6400800" y="4403725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7" name="Oval 17"/>
          <p:cNvSpPr>
            <a:spLocks noChangeArrowheads="1"/>
          </p:cNvSpPr>
          <p:nvPr/>
        </p:nvSpPr>
        <p:spPr bwMode="auto">
          <a:xfrm>
            <a:off x="6316663" y="5273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58" name="Oval 18"/>
          <p:cNvSpPr>
            <a:spLocks noChangeArrowheads="1"/>
          </p:cNvSpPr>
          <p:nvPr/>
        </p:nvSpPr>
        <p:spPr bwMode="auto">
          <a:xfrm>
            <a:off x="6324600" y="434022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4419600" y="2493963"/>
            <a:ext cx="0" cy="2819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0" name="Oval 20"/>
          <p:cNvSpPr>
            <a:spLocks noChangeArrowheads="1"/>
          </p:cNvSpPr>
          <p:nvPr/>
        </p:nvSpPr>
        <p:spPr bwMode="auto">
          <a:xfrm>
            <a:off x="4343400" y="24177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61" name="Oval 21"/>
          <p:cNvSpPr>
            <a:spLocks noChangeArrowheads="1"/>
          </p:cNvSpPr>
          <p:nvPr/>
        </p:nvSpPr>
        <p:spPr bwMode="auto">
          <a:xfrm>
            <a:off x="4335463" y="5273675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62" name="Oval 22"/>
          <p:cNvSpPr>
            <a:spLocks noChangeArrowheads="1"/>
          </p:cNvSpPr>
          <p:nvPr/>
        </p:nvSpPr>
        <p:spPr bwMode="auto">
          <a:xfrm>
            <a:off x="5105400" y="43418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63" name="Oval 23"/>
          <p:cNvSpPr>
            <a:spLocks noChangeArrowheads="1"/>
          </p:cNvSpPr>
          <p:nvPr/>
        </p:nvSpPr>
        <p:spPr bwMode="auto">
          <a:xfrm>
            <a:off x="5105400" y="3348038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5192713" y="3406775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884363" y="2133600"/>
            <a:ext cx="325437" cy="3230563"/>
            <a:chOff x="960" y="1597"/>
            <a:chExt cx="205" cy="2035"/>
          </a:xfrm>
        </p:grpSpPr>
        <p:sp>
          <p:nvSpPr>
            <p:cNvPr id="35887" name="Text Box 26"/>
            <p:cNvSpPr txBox="1">
              <a:spLocks noChangeArrowheads="1"/>
            </p:cNvSpPr>
            <p:nvPr/>
          </p:nvSpPr>
          <p:spPr bwMode="auto">
            <a:xfrm>
              <a:off x="96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35888" name="Text Box 27"/>
            <p:cNvSpPr txBox="1">
              <a:spLocks noChangeArrowheads="1"/>
            </p:cNvSpPr>
            <p:nvPr/>
          </p:nvSpPr>
          <p:spPr bwMode="auto">
            <a:xfrm>
              <a:off x="96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35889" name="Text Box 28"/>
            <p:cNvSpPr txBox="1">
              <a:spLocks noChangeArrowheads="1"/>
            </p:cNvSpPr>
            <p:nvPr/>
          </p:nvSpPr>
          <p:spPr bwMode="auto">
            <a:xfrm>
              <a:off x="96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35890" name="Text Box 29"/>
            <p:cNvSpPr txBox="1">
              <a:spLocks noChangeArrowheads="1"/>
            </p:cNvSpPr>
            <p:nvPr/>
          </p:nvSpPr>
          <p:spPr bwMode="auto">
            <a:xfrm>
              <a:off x="96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122613" y="2133600"/>
            <a:ext cx="325437" cy="3230563"/>
            <a:chOff x="1740" y="1597"/>
            <a:chExt cx="205" cy="2035"/>
          </a:xfrm>
        </p:grpSpPr>
        <p:sp>
          <p:nvSpPr>
            <p:cNvPr id="35883" name="Text Box 31"/>
            <p:cNvSpPr txBox="1">
              <a:spLocks noChangeArrowheads="1"/>
            </p:cNvSpPr>
            <p:nvPr/>
          </p:nvSpPr>
          <p:spPr bwMode="auto">
            <a:xfrm>
              <a:off x="1740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84" name="Text Box 32"/>
            <p:cNvSpPr txBox="1">
              <a:spLocks noChangeArrowheads="1"/>
            </p:cNvSpPr>
            <p:nvPr/>
          </p:nvSpPr>
          <p:spPr bwMode="auto">
            <a:xfrm>
              <a:off x="1740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85" name="Text Box 33"/>
            <p:cNvSpPr txBox="1">
              <a:spLocks noChangeArrowheads="1"/>
            </p:cNvSpPr>
            <p:nvPr/>
          </p:nvSpPr>
          <p:spPr bwMode="auto">
            <a:xfrm>
              <a:off x="1740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86" name="Text Box 34"/>
            <p:cNvSpPr txBox="1">
              <a:spLocks noChangeArrowheads="1"/>
            </p:cNvSpPr>
            <p:nvPr/>
          </p:nvSpPr>
          <p:spPr bwMode="auto">
            <a:xfrm>
              <a:off x="1740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332413" y="2133600"/>
            <a:ext cx="325437" cy="3230563"/>
            <a:chOff x="3132" y="1597"/>
            <a:chExt cx="205" cy="2035"/>
          </a:xfrm>
        </p:grpSpPr>
        <p:sp>
          <p:nvSpPr>
            <p:cNvPr id="35879" name="Text Box 36"/>
            <p:cNvSpPr txBox="1">
              <a:spLocks noChangeArrowheads="1"/>
            </p:cNvSpPr>
            <p:nvPr/>
          </p:nvSpPr>
          <p:spPr bwMode="auto">
            <a:xfrm>
              <a:off x="3132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80" name="Text Box 37"/>
            <p:cNvSpPr txBox="1">
              <a:spLocks noChangeArrowheads="1"/>
            </p:cNvSpPr>
            <p:nvPr/>
          </p:nvSpPr>
          <p:spPr bwMode="auto">
            <a:xfrm>
              <a:off x="3132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81" name="Text Box 38"/>
            <p:cNvSpPr txBox="1">
              <a:spLocks noChangeArrowheads="1"/>
            </p:cNvSpPr>
            <p:nvPr/>
          </p:nvSpPr>
          <p:spPr bwMode="auto">
            <a:xfrm>
              <a:off x="3132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82" name="Text Box 39"/>
            <p:cNvSpPr txBox="1">
              <a:spLocks noChangeArrowheads="1"/>
            </p:cNvSpPr>
            <p:nvPr/>
          </p:nvSpPr>
          <p:spPr bwMode="auto">
            <a:xfrm>
              <a:off x="3132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6684963" y="2133600"/>
            <a:ext cx="325437" cy="3230563"/>
            <a:chOff x="3984" y="1597"/>
            <a:chExt cx="205" cy="2035"/>
          </a:xfrm>
        </p:grpSpPr>
        <p:sp>
          <p:nvSpPr>
            <p:cNvPr id="35875" name="Text Box 41"/>
            <p:cNvSpPr txBox="1">
              <a:spLocks noChangeArrowheads="1"/>
            </p:cNvSpPr>
            <p:nvPr/>
          </p:nvSpPr>
          <p:spPr bwMode="auto">
            <a:xfrm>
              <a:off x="3984" y="21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76" name="Text Box 42"/>
            <p:cNvSpPr txBox="1">
              <a:spLocks noChangeArrowheads="1"/>
            </p:cNvSpPr>
            <p:nvPr/>
          </p:nvSpPr>
          <p:spPr bwMode="auto">
            <a:xfrm>
              <a:off x="3984" y="28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77" name="Text Box 43"/>
            <p:cNvSpPr txBox="1">
              <a:spLocks noChangeArrowheads="1"/>
            </p:cNvSpPr>
            <p:nvPr/>
          </p:nvSpPr>
          <p:spPr bwMode="auto">
            <a:xfrm>
              <a:off x="3984" y="3382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35878" name="Text Box 44"/>
            <p:cNvSpPr txBox="1">
              <a:spLocks noChangeArrowheads="1"/>
            </p:cNvSpPr>
            <p:nvPr/>
          </p:nvSpPr>
          <p:spPr bwMode="auto">
            <a:xfrm>
              <a:off x="3984" y="1597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2667000" y="5486400"/>
            <a:ext cx="3962400" cy="990600"/>
            <a:chOff x="1680" y="3456"/>
            <a:chExt cx="2496" cy="624"/>
          </a:xfrm>
        </p:grpSpPr>
        <p:sp>
          <p:nvSpPr>
            <p:cNvPr id="35873" name="AutoShape 46"/>
            <p:cNvSpPr>
              <a:spLocks/>
            </p:cNvSpPr>
            <p:nvPr/>
          </p:nvSpPr>
          <p:spPr bwMode="auto">
            <a:xfrm rot="-5400000">
              <a:off x="2760" y="2376"/>
              <a:ext cx="336" cy="2496"/>
            </a:xfrm>
            <a:prstGeom prst="leftBrace">
              <a:avLst>
                <a:gd name="adj1" fmla="val 61905"/>
                <a:gd name="adj2" fmla="val 50000"/>
              </a:avLst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5874" name="Text Box 47"/>
            <p:cNvSpPr txBox="1">
              <a:spLocks noChangeArrowheads="1"/>
            </p:cNvSpPr>
            <p:nvPr/>
          </p:nvSpPr>
          <p:spPr bwMode="auto">
            <a:xfrm>
              <a:off x="2534" y="3792"/>
              <a:ext cx="6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6600"/>
                  </a:solidFill>
                </a:rPr>
                <a:t>depth </a:t>
              </a:r>
              <a:r>
                <a:rPr lang="en-US" sz="2400" i="1">
                  <a:solidFill>
                    <a:srgbClr val="006600"/>
                  </a:solidFill>
                </a:rPr>
                <a:t>d</a:t>
              </a:r>
            </a:p>
          </p:txBody>
        </p:sp>
      </p:grp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152400" y="2286000"/>
            <a:ext cx="1639888" cy="3200400"/>
            <a:chOff x="263" y="1366"/>
            <a:chExt cx="1033" cy="2016"/>
          </a:xfrm>
        </p:grpSpPr>
        <p:sp>
          <p:nvSpPr>
            <p:cNvPr id="35871" name="AutoShape 49"/>
            <p:cNvSpPr>
              <a:spLocks/>
            </p:cNvSpPr>
            <p:nvPr/>
          </p:nvSpPr>
          <p:spPr bwMode="auto">
            <a:xfrm>
              <a:off x="1056" y="1366"/>
              <a:ext cx="240" cy="2016"/>
            </a:xfrm>
            <a:prstGeom prst="leftBrace">
              <a:avLst>
                <a:gd name="adj1" fmla="val 70000"/>
                <a:gd name="adj2" fmla="val 50000"/>
              </a:avLst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35872" name="Text Box 50"/>
            <p:cNvSpPr txBox="1">
              <a:spLocks noChangeArrowheads="1"/>
            </p:cNvSpPr>
            <p:nvPr/>
          </p:nvSpPr>
          <p:spPr bwMode="auto">
            <a:xfrm>
              <a:off x="263" y="2208"/>
              <a:ext cx="69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rgbClr val="006600"/>
                  </a:solidFill>
                </a:rPr>
                <a:t>width </a:t>
              </a:r>
              <a:r>
                <a:rPr lang="en-US" sz="2400" i="1">
                  <a:solidFill>
                    <a:srgbClr val="006600"/>
                  </a:solidFill>
                </a:rPr>
                <a:t>n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Smooth Sequences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971800"/>
            <a:ext cx="3422650" cy="3276600"/>
            <a:chOff x="1824" y="1872"/>
            <a:chExt cx="2156" cy="2064"/>
          </a:xfrm>
        </p:grpSpPr>
        <p:sp>
          <p:nvSpPr>
            <p:cNvPr id="93193" name="Rectangle 9"/>
            <p:cNvSpPr>
              <a:spLocks noChangeArrowheads="1"/>
            </p:cNvSpPr>
            <p:nvPr/>
          </p:nvSpPr>
          <p:spPr bwMode="auto">
            <a:xfrm>
              <a:off x="2064" y="1872"/>
              <a:ext cx="1632" cy="206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36877" name="Line 10"/>
            <p:cNvSpPr>
              <a:spLocks noChangeShapeType="1"/>
            </p:cNvSpPr>
            <p:nvPr/>
          </p:nvSpPr>
          <p:spPr bwMode="auto">
            <a:xfrm>
              <a:off x="1872" y="206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8" name="Line 11"/>
            <p:cNvSpPr>
              <a:spLocks noChangeShapeType="1"/>
            </p:cNvSpPr>
            <p:nvPr/>
          </p:nvSpPr>
          <p:spPr bwMode="auto">
            <a:xfrm>
              <a:off x="1872" y="230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9" name="Line 12"/>
            <p:cNvSpPr>
              <a:spLocks noChangeShapeType="1"/>
            </p:cNvSpPr>
            <p:nvPr/>
          </p:nvSpPr>
          <p:spPr bwMode="auto">
            <a:xfrm>
              <a:off x="1872" y="374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0" name="Line 13"/>
            <p:cNvSpPr>
              <a:spLocks noChangeShapeType="1"/>
            </p:cNvSpPr>
            <p:nvPr/>
          </p:nvSpPr>
          <p:spPr bwMode="auto">
            <a:xfrm>
              <a:off x="3696" y="206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1" name="Line 14"/>
            <p:cNvSpPr>
              <a:spLocks noChangeShapeType="1"/>
            </p:cNvSpPr>
            <p:nvPr/>
          </p:nvSpPr>
          <p:spPr bwMode="auto">
            <a:xfrm>
              <a:off x="3696" y="230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5"/>
            <p:cNvSpPr>
              <a:spLocks noChangeShapeType="1"/>
            </p:cNvSpPr>
            <p:nvPr/>
          </p:nvSpPr>
          <p:spPr bwMode="auto">
            <a:xfrm>
              <a:off x="3696" y="3744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Oval 16"/>
            <p:cNvSpPr>
              <a:spLocks noChangeArrowheads="1"/>
            </p:cNvSpPr>
            <p:nvPr/>
          </p:nvSpPr>
          <p:spPr bwMode="auto">
            <a:xfrm>
              <a:off x="2352" y="2496"/>
              <a:ext cx="1008" cy="76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/>
                <a:t>Balancing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/>
                <a:t>Network</a:t>
              </a:r>
            </a:p>
          </p:txBody>
        </p:sp>
        <p:grpSp>
          <p:nvGrpSpPr>
            <p:cNvPr id="36884" name="Group 17"/>
            <p:cNvGrpSpPr>
              <a:grpSpLocks/>
            </p:cNvGrpSpPr>
            <p:nvPr/>
          </p:nvGrpSpPr>
          <p:grpSpPr bwMode="auto">
            <a:xfrm>
              <a:off x="3792" y="2572"/>
              <a:ext cx="188" cy="692"/>
              <a:chOff x="4132" y="2304"/>
              <a:chExt cx="188" cy="692"/>
            </a:xfrm>
          </p:grpSpPr>
          <p:sp>
            <p:nvSpPr>
              <p:cNvPr id="36889" name="Text Box 18"/>
              <p:cNvSpPr txBox="1">
                <a:spLocks noChangeArrowheads="1"/>
              </p:cNvSpPr>
              <p:nvPr/>
            </p:nvSpPr>
            <p:spPr bwMode="auto">
              <a:xfrm>
                <a:off x="4132" y="230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36890" name="Text Box 19"/>
              <p:cNvSpPr txBox="1">
                <a:spLocks noChangeArrowheads="1"/>
              </p:cNvSpPr>
              <p:nvPr/>
            </p:nvSpPr>
            <p:spPr bwMode="auto">
              <a:xfrm>
                <a:off x="4132" y="24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36891" name="Text Box 20"/>
              <p:cNvSpPr txBox="1">
                <a:spLocks noChangeArrowheads="1"/>
              </p:cNvSpPr>
              <p:nvPr/>
            </p:nvSpPr>
            <p:spPr bwMode="auto">
              <a:xfrm>
                <a:off x="4132" y="259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</p:grpSp>
        <p:grpSp>
          <p:nvGrpSpPr>
            <p:cNvPr id="36885" name="Group 21"/>
            <p:cNvGrpSpPr>
              <a:grpSpLocks/>
            </p:cNvGrpSpPr>
            <p:nvPr/>
          </p:nvGrpSpPr>
          <p:grpSpPr bwMode="auto">
            <a:xfrm>
              <a:off x="1824" y="2572"/>
              <a:ext cx="188" cy="692"/>
              <a:chOff x="4132" y="2304"/>
              <a:chExt cx="188" cy="692"/>
            </a:xfrm>
          </p:grpSpPr>
          <p:sp>
            <p:nvSpPr>
              <p:cNvPr id="36886" name="Text Box 22"/>
              <p:cNvSpPr txBox="1">
                <a:spLocks noChangeArrowheads="1"/>
              </p:cNvSpPr>
              <p:nvPr/>
            </p:nvSpPr>
            <p:spPr bwMode="auto">
              <a:xfrm>
                <a:off x="4132" y="230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36887" name="Text Box 23"/>
              <p:cNvSpPr txBox="1">
                <a:spLocks noChangeArrowheads="1"/>
              </p:cNvSpPr>
              <p:nvPr/>
            </p:nvSpPr>
            <p:spPr bwMode="auto">
              <a:xfrm>
                <a:off x="4132" y="24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36888" name="Text Box 24"/>
              <p:cNvSpPr txBox="1">
                <a:spLocks noChangeArrowheads="1"/>
              </p:cNvSpPr>
              <p:nvPr/>
            </p:nvSpPr>
            <p:spPr bwMode="auto">
              <a:xfrm>
                <a:off x="4132" y="259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</p:grpSp>
      </p:grpSp>
      <p:graphicFrame>
        <p:nvGraphicFramePr>
          <p:cNvPr id="93209" name="Object 2"/>
          <p:cNvGraphicFramePr>
            <a:graphicFrameLocks noChangeAspect="1"/>
          </p:cNvGraphicFramePr>
          <p:nvPr/>
        </p:nvGraphicFramePr>
        <p:xfrm>
          <a:off x="6208713" y="30019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7" name="Equation" r:id="rId4" imgW="165028" imgH="228501" progId="Equation.3">
                  <p:embed/>
                </p:oleObj>
              </mc:Choice>
              <mc:Fallback>
                <p:oleObj name="Equation" r:id="rId4" imgW="165028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30019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0" name="Object 3"/>
          <p:cNvGraphicFramePr>
            <a:graphicFrameLocks noChangeAspect="1"/>
          </p:cNvGraphicFramePr>
          <p:nvPr/>
        </p:nvGraphicFramePr>
        <p:xfrm>
          <a:off x="6208713" y="34290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Equation" r:id="rId6" imgW="152268" imgH="215713" progId="Equation.3">
                  <p:embed/>
                </p:oleObj>
              </mc:Choice>
              <mc:Fallback>
                <p:oleObj name="Equation" r:id="rId6" imgW="152268" imgH="2157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34290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211" name="Object 4"/>
          <p:cNvGraphicFramePr>
            <a:graphicFrameLocks noChangeAspect="1"/>
          </p:cNvGraphicFramePr>
          <p:nvPr/>
        </p:nvGraphicFramePr>
        <p:xfrm>
          <a:off x="6208713" y="5721350"/>
          <a:ext cx="4968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Equation" r:id="rId8" imgW="253890" imgH="228501" progId="Equation.3">
                  <p:embed/>
                </p:oleObj>
              </mc:Choice>
              <mc:Fallback>
                <p:oleObj name="Equation" r:id="rId8" imgW="253890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5721350"/>
                        <a:ext cx="4968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025650" y="1970088"/>
            <a:ext cx="5257800" cy="549275"/>
            <a:chOff x="1276" y="1241"/>
            <a:chExt cx="3312" cy="346"/>
          </a:xfrm>
        </p:grpSpPr>
        <p:sp>
          <p:nvSpPr>
            <p:cNvPr id="36872" name="Text Box 4"/>
            <p:cNvSpPr txBox="1">
              <a:spLocks noChangeArrowheads="1"/>
            </p:cNvSpPr>
            <p:nvPr/>
          </p:nvSpPr>
          <p:spPr bwMode="auto">
            <a:xfrm>
              <a:off x="3600" y="1241"/>
              <a:ext cx="6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for any</a:t>
              </a:r>
            </a:p>
          </p:txBody>
        </p:sp>
        <p:sp>
          <p:nvSpPr>
            <p:cNvPr id="36873" name="Text Box 7"/>
            <p:cNvSpPr txBox="1">
              <a:spLocks noChangeArrowheads="1"/>
            </p:cNvSpPr>
            <p:nvPr/>
          </p:nvSpPr>
          <p:spPr bwMode="auto">
            <a:xfrm>
              <a:off x="1276" y="1248"/>
              <a:ext cx="1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chemeClr val="accent1"/>
                  </a:solidFill>
                </a:rPr>
                <a:t>smooth property:</a:t>
              </a:r>
            </a:p>
          </p:txBody>
        </p:sp>
        <p:graphicFrame>
          <p:nvGraphicFramePr>
            <p:cNvPr id="36874" name="Object 5"/>
            <p:cNvGraphicFramePr>
              <a:graphicFrameLocks noChangeAspect="1"/>
            </p:cNvGraphicFramePr>
            <p:nvPr/>
          </p:nvGraphicFramePr>
          <p:xfrm>
            <a:off x="2736" y="1248"/>
            <a:ext cx="816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00" name="Equation" r:id="rId10" imgW="672808" imgH="279279" progId="Equation.3">
                    <p:embed/>
                  </p:oleObj>
                </mc:Choice>
                <mc:Fallback>
                  <p:oleObj name="Equation" r:id="rId10" imgW="672808" imgH="279279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248"/>
                          <a:ext cx="816" cy="3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875" name="Object 6"/>
            <p:cNvGraphicFramePr>
              <a:graphicFrameLocks noChangeAspect="1"/>
            </p:cNvGraphicFramePr>
            <p:nvPr/>
          </p:nvGraphicFramePr>
          <p:xfrm>
            <a:off x="4311" y="1319"/>
            <a:ext cx="277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6901" name="Equation" r:id="rId12" imgW="228600" imgH="190500" progId="Equation.3">
                    <p:embed/>
                  </p:oleObj>
                </mc:Choice>
                <mc:Fallback>
                  <p:oleObj name="Equation" r:id="rId12" imgW="228600" imgH="1905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1" y="1319"/>
                          <a:ext cx="277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Smooth Sequences</a:t>
            </a: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3276600" y="2971800"/>
            <a:ext cx="25908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38916" name="Line 9"/>
          <p:cNvSpPr>
            <a:spLocks noChangeShapeType="1"/>
          </p:cNvSpPr>
          <p:nvPr/>
        </p:nvSpPr>
        <p:spPr bwMode="auto">
          <a:xfrm>
            <a:off x="29718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10"/>
          <p:cNvSpPr>
            <a:spLocks noChangeShapeType="1"/>
          </p:cNvSpPr>
          <p:nvPr/>
        </p:nvSpPr>
        <p:spPr bwMode="auto">
          <a:xfrm>
            <a:off x="29718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Line 11"/>
          <p:cNvSpPr>
            <a:spLocks noChangeShapeType="1"/>
          </p:cNvSpPr>
          <p:nvPr/>
        </p:nvSpPr>
        <p:spPr bwMode="auto">
          <a:xfrm>
            <a:off x="29718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Line 12"/>
          <p:cNvSpPr>
            <a:spLocks noChangeShapeType="1"/>
          </p:cNvSpPr>
          <p:nvPr/>
        </p:nvSpPr>
        <p:spPr bwMode="auto">
          <a:xfrm>
            <a:off x="58674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13"/>
          <p:cNvSpPr>
            <a:spLocks noChangeShapeType="1"/>
          </p:cNvSpPr>
          <p:nvPr/>
        </p:nvSpPr>
        <p:spPr bwMode="auto">
          <a:xfrm>
            <a:off x="58674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14"/>
          <p:cNvSpPr>
            <a:spLocks noChangeShapeType="1"/>
          </p:cNvSpPr>
          <p:nvPr/>
        </p:nvSpPr>
        <p:spPr bwMode="auto">
          <a:xfrm>
            <a:off x="58674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15"/>
          <p:cNvSpPr>
            <a:spLocks noChangeArrowheads="1"/>
          </p:cNvSpPr>
          <p:nvPr/>
        </p:nvSpPr>
        <p:spPr bwMode="auto">
          <a:xfrm>
            <a:off x="3733800" y="39624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Balancing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6172200" y="3429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6172200" y="3810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6172200" y="301783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38926" name="Line 19"/>
          <p:cNvSpPr>
            <a:spLocks noChangeShapeType="1"/>
          </p:cNvSpPr>
          <p:nvPr/>
        </p:nvSpPr>
        <p:spPr bwMode="auto">
          <a:xfrm>
            <a:off x="5867400" y="4038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20"/>
          <p:cNvSpPr>
            <a:spLocks noChangeShapeType="1"/>
          </p:cNvSpPr>
          <p:nvPr/>
        </p:nvSpPr>
        <p:spPr bwMode="auto">
          <a:xfrm>
            <a:off x="5867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21"/>
          <p:cNvSpPr>
            <a:spLocks noChangeShapeType="1"/>
          </p:cNvSpPr>
          <p:nvPr/>
        </p:nvSpPr>
        <p:spPr bwMode="auto">
          <a:xfrm>
            <a:off x="5867400" y="4800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Line 22"/>
          <p:cNvSpPr>
            <a:spLocks noChangeShapeType="1"/>
          </p:cNvSpPr>
          <p:nvPr/>
        </p:nvSpPr>
        <p:spPr bwMode="auto">
          <a:xfrm>
            <a:off x="5867400" y="5181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Line 23"/>
          <p:cNvSpPr>
            <a:spLocks noChangeShapeType="1"/>
          </p:cNvSpPr>
          <p:nvPr/>
        </p:nvSpPr>
        <p:spPr bwMode="auto">
          <a:xfrm>
            <a:off x="5867400" y="5562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Line 24"/>
          <p:cNvSpPr>
            <a:spLocks noChangeShapeType="1"/>
          </p:cNvSpPr>
          <p:nvPr/>
        </p:nvSpPr>
        <p:spPr bwMode="auto">
          <a:xfrm>
            <a:off x="58674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6172200" y="41751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95258" name="Text Box 26"/>
          <p:cNvSpPr txBox="1">
            <a:spLocks noChangeArrowheads="1"/>
          </p:cNvSpPr>
          <p:nvPr/>
        </p:nvSpPr>
        <p:spPr bwMode="auto">
          <a:xfrm>
            <a:off x="6172200" y="49831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</a:t>
            </a:r>
          </a:p>
        </p:txBody>
      </p:sp>
      <p:sp>
        <p:nvSpPr>
          <p:cNvPr id="95259" name="Text Box 27"/>
          <p:cNvSpPr txBox="1">
            <a:spLocks noChangeArrowheads="1"/>
          </p:cNvSpPr>
          <p:nvPr/>
        </p:nvSpPr>
        <p:spPr bwMode="auto">
          <a:xfrm>
            <a:off x="6172200" y="53641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95260" name="Text Box 28"/>
          <p:cNvSpPr txBox="1">
            <a:spLocks noChangeArrowheads="1"/>
          </p:cNvSpPr>
          <p:nvPr/>
        </p:nvSpPr>
        <p:spPr bwMode="auto">
          <a:xfrm>
            <a:off x="61722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95261" name="Text Box 29"/>
          <p:cNvSpPr txBox="1">
            <a:spLocks noChangeArrowheads="1"/>
          </p:cNvSpPr>
          <p:nvPr/>
        </p:nvSpPr>
        <p:spPr bwMode="auto">
          <a:xfrm>
            <a:off x="6172200" y="572928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grpSp>
        <p:nvGrpSpPr>
          <p:cNvPr id="38937" name="Group 30"/>
          <p:cNvGrpSpPr>
            <a:grpSpLocks/>
          </p:cNvGrpSpPr>
          <p:nvPr/>
        </p:nvGrpSpPr>
        <p:grpSpPr bwMode="auto">
          <a:xfrm>
            <a:off x="2895600" y="4083050"/>
            <a:ext cx="298450" cy="1098550"/>
            <a:chOff x="4132" y="2304"/>
            <a:chExt cx="188" cy="692"/>
          </a:xfrm>
        </p:grpSpPr>
        <p:sp>
          <p:nvSpPr>
            <p:cNvPr id="38943" name="Text Box 31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38944" name="Text Box 32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38945" name="Text Box 33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grpSp>
        <p:nvGrpSpPr>
          <p:cNvPr id="38938" name="Group 34"/>
          <p:cNvGrpSpPr>
            <a:grpSpLocks/>
          </p:cNvGrpSpPr>
          <p:nvPr/>
        </p:nvGrpSpPr>
        <p:grpSpPr bwMode="auto">
          <a:xfrm>
            <a:off x="2025650" y="1970088"/>
            <a:ext cx="5257800" cy="549275"/>
            <a:chOff x="1276" y="1241"/>
            <a:chExt cx="3312" cy="346"/>
          </a:xfrm>
        </p:grpSpPr>
        <p:sp>
          <p:nvSpPr>
            <p:cNvPr id="38939" name="Text Box 35"/>
            <p:cNvSpPr txBox="1">
              <a:spLocks noChangeArrowheads="1"/>
            </p:cNvSpPr>
            <p:nvPr/>
          </p:nvSpPr>
          <p:spPr bwMode="auto">
            <a:xfrm>
              <a:off x="3600" y="1241"/>
              <a:ext cx="6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for any</a:t>
              </a:r>
            </a:p>
          </p:txBody>
        </p:sp>
        <p:sp>
          <p:nvSpPr>
            <p:cNvPr id="38940" name="Text Box 36"/>
            <p:cNvSpPr txBox="1">
              <a:spLocks noChangeArrowheads="1"/>
            </p:cNvSpPr>
            <p:nvPr/>
          </p:nvSpPr>
          <p:spPr bwMode="auto">
            <a:xfrm>
              <a:off x="1276" y="1248"/>
              <a:ext cx="1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chemeClr val="accent1"/>
                  </a:solidFill>
                </a:rPr>
                <a:t>smooth property:</a:t>
              </a:r>
            </a:p>
          </p:txBody>
        </p:sp>
        <p:graphicFrame>
          <p:nvGraphicFramePr>
            <p:cNvPr id="38941" name="Object 2"/>
            <p:cNvGraphicFramePr>
              <a:graphicFrameLocks noChangeAspect="1"/>
            </p:cNvGraphicFramePr>
            <p:nvPr/>
          </p:nvGraphicFramePr>
          <p:xfrm>
            <a:off x="2736" y="1248"/>
            <a:ext cx="816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8" name="Equation" r:id="rId4" imgW="672808" imgH="279279" progId="Equation.3">
                    <p:embed/>
                  </p:oleObj>
                </mc:Choice>
                <mc:Fallback>
                  <p:oleObj name="Equation" r:id="rId4" imgW="672808" imgH="279279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" y="1248"/>
                          <a:ext cx="816" cy="3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42" name="Object 3"/>
            <p:cNvGraphicFramePr>
              <a:graphicFrameLocks noChangeAspect="1"/>
            </p:cNvGraphicFramePr>
            <p:nvPr/>
          </p:nvGraphicFramePr>
          <p:xfrm>
            <a:off x="4311" y="1319"/>
            <a:ext cx="277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9" name="Equation" r:id="rId6" imgW="228600" imgH="190500" progId="Equation.3">
                    <p:embed/>
                  </p:oleObj>
                </mc:Choice>
                <mc:Fallback>
                  <p:oleObj name="Equation" r:id="rId6" imgW="228600" imgH="1905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1" y="1319"/>
                          <a:ext cx="277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5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5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5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5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5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8" grpId="0" autoUpdateAnimBg="0"/>
      <p:bldP spid="95249" grpId="0" autoUpdateAnimBg="0"/>
      <p:bldP spid="95250" grpId="0" autoUpdateAnimBg="0"/>
      <p:bldP spid="95257" grpId="0" autoUpdateAnimBg="0"/>
      <p:bldP spid="95258" grpId="0" autoUpdateAnimBg="0"/>
      <p:bldP spid="95259" grpId="0" autoUpdateAnimBg="0"/>
      <p:bldP spid="95260" grpId="0" autoUpdateAnimBg="0"/>
      <p:bldP spid="95261" grpId="0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Step Sequences</a:t>
            </a:r>
          </a:p>
        </p:txBody>
      </p:sp>
      <p:graphicFrame>
        <p:nvGraphicFramePr>
          <p:cNvPr id="97288" name="Object 2"/>
          <p:cNvGraphicFramePr>
            <a:graphicFrameLocks noChangeAspect="1"/>
          </p:cNvGraphicFramePr>
          <p:nvPr/>
        </p:nvGraphicFramePr>
        <p:xfrm>
          <a:off x="6208713" y="30019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2" name="Equation" r:id="rId3" imgW="165028" imgH="228501" progId="Equation.3">
                  <p:embed/>
                </p:oleObj>
              </mc:Choice>
              <mc:Fallback>
                <p:oleObj name="Equation" r:id="rId3" imgW="165028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30019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Object 3"/>
          <p:cNvGraphicFramePr>
            <a:graphicFrameLocks noChangeAspect="1"/>
          </p:cNvGraphicFramePr>
          <p:nvPr/>
        </p:nvGraphicFramePr>
        <p:xfrm>
          <a:off x="6208713" y="34290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3" name="Equation" r:id="rId5" imgW="152268" imgH="215713" progId="Equation.3">
                  <p:embed/>
                </p:oleObj>
              </mc:Choice>
              <mc:Fallback>
                <p:oleObj name="Equation" r:id="rId5" imgW="152268" imgH="2157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34290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4"/>
          <p:cNvGraphicFramePr>
            <a:graphicFrameLocks noChangeAspect="1"/>
          </p:cNvGraphicFramePr>
          <p:nvPr/>
        </p:nvGraphicFramePr>
        <p:xfrm>
          <a:off x="6208713" y="5721350"/>
          <a:ext cx="4968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4" name="Equation" r:id="rId7" imgW="253890" imgH="228501" progId="Equation.3">
                  <p:embed/>
                </p:oleObj>
              </mc:Choice>
              <mc:Fallback>
                <p:oleObj name="Equation" r:id="rId7" imgW="253890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5721350"/>
                        <a:ext cx="4968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3276600" y="2971800"/>
            <a:ext cx="25908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40967" name="Line 12"/>
          <p:cNvSpPr>
            <a:spLocks noChangeShapeType="1"/>
          </p:cNvSpPr>
          <p:nvPr/>
        </p:nvSpPr>
        <p:spPr bwMode="auto">
          <a:xfrm>
            <a:off x="29718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Line 13"/>
          <p:cNvSpPr>
            <a:spLocks noChangeShapeType="1"/>
          </p:cNvSpPr>
          <p:nvPr/>
        </p:nvSpPr>
        <p:spPr bwMode="auto">
          <a:xfrm>
            <a:off x="29718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Line 14"/>
          <p:cNvSpPr>
            <a:spLocks noChangeShapeType="1"/>
          </p:cNvSpPr>
          <p:nvPr/>
        </p:nvSpPr>
        <p:spPr bwMode="auto">
          <a:xfrm>
            <a:off x="29718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5"/>
          <p:cNvSpPr>
            <a:spLocks noChangeShapeType="1"/>
          </p:cNvSpPr>
          <p:nvPr/>
        </p:nvSpPr>
        <p:spPr bwMode="auto">
          <a:xfrm>
            <a:off x="58674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Line 16"/>
          <p:cNvSpPr>
            <a:spLocks noChangeShapeType="1"/>
          </p:cNvSpPr>
          <p:nvPr/>
        </p:nvSpPr>
        <p:spPr bwMode="auto">
          <a:xfrm>
            <a:off x="58674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17"/>
          <p:cNvSpPr>
            <a:spLocks noChangeShapeType="1"/>
          </p:cNvSpPr>
          <p:nvPr/>
        </p:nvSpPr>
        <p:spPr bwMode="auto">
          <a:xfrm>
            <a:off x="58674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Oval 18"/>
          <p:cNvSpPr>
            <a:spLocks noChangeArrowheads="1"/>
          </p:cNvSpPr>
          <p:nvPr/>
        </p:nvSpPr>
        <p:spPr bwMode="auto">
          <a:xfrm>
            <a:off x="3733800" y="39624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Balancing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grpSp>
        <p:nvGrpSpPr>
          <p:cNvPr id="40974" name="Group 19"/>
          <p:cNvGrpSpPr>
            <a:grpSpLocks/>
          </p:cNvGrpSpPr>
          <p:nvPr/>
        </p:nvGrpSpPr>
        <p:grpSpPr bwMode="auto">
          <a:xfrm>
            <a:off x="6019800" y="4083050"/>
            <a:ext cx="298450" cy="1098550"/>
            <a:chOff x="4132" y="2304"/>
            <a:chExt cx="188" cy="692"/>
          </a:xfrm>
        </p:grpSpPr>
        <p:sp>
          <p:nvSpPr>
            <p:cNvPr id="40984" name="Text Box 20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0985" name="Text Box 21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0986" name="Text Box 22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grpSp>
        <p:nvGrpSpPr>
          <p:cNvPr id="40975" name="Group 23"/>
          <p:cNvGrpSpPr>
            <a:grpSpLocks/>
          </p:cNvGrpSpPr>
          <p:nvPr/>
        </p:nvGrpSpPr>
        <p:grpSpPr bwMode="auto">
          <a:xfrm>
            <a:off x="2895600" y="4083050"/>
            <a:ext cx="298450" cy="1098550"/>
            <a:chOff x="4132" y="2304"/>
            <a:chExt cx="188" cy="692"/>
          </a:xfrm>
        </p:grpSpPr>
        <p:sp>
          <p:nvSpPr>
            <p:cNvPr id="40981" name="Text Box 24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0982" name="Text Box 25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0983" name="Text Box 26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2025650" y="1981200"/>
            <a:ext cx="5289550" cy="512763"/>
            <a:chOff x="1276" y="1248"/>
            <a:chExt cx="3332" cy="323"/>
          </a:xfrm>
        </p:grpSpPr>
        <p:sp>
          <p:nvSpPr>
            <p:cNvPr id="40977" name="Text Box 28"/>
            <p:cNvSpPr txBox="1">
              <a:spLocks noChangeArrowheads="1"/>
            </p:cNvSpPr>
            <p:nvPr/>
          </p:nvSpPr>
          <p:spPr bwMode="auto">
            <a:xfrm>
              <a:off x="3557" y="1248"/>
              <a:ext cx="6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for any</a:t>
              </a:r>
            </a:p>
          </p:txBody>
        </p:sp>
        <p:sp>
          <p:nvSpPr>
            <p:cNvPr id="40978" name="Text Box 29"/>
            <p:cNvSpPr txBox="1">
              <a:spLocks noChangeArrowheads="1"/>
            </p:cNvSpPr>
            <p:nvPr/>
          </p:nvSpPr>
          <p:spPr bwMode="auto">
            <a:xfrm>
              <a:off x="1276" y="1248"/>
              <a:ext cx="11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chemeClr val="accent1"/>
                  </a:solidFill>
                </a:rPr>
                <a:t>step property:</a:t>
              </a:r>
            </a:p>
          </p:txBody>
        </p:sp>
        <p:graphicFrame>
          <p:nvGraphicFramePr>
            <p:cNvPr id="40979" name="Object 5"/>
            <p:cNvGraphicFramePr>
              <a:graphicFrameLocks noChangeAspect="1"/>
            </p:cNvGraphicFramePr>
            <p:nvPr/>
          </p:nvGraphicFramePr>
          <p:xfrm>
            <a:off x="2448" y="1278"/>
            <a:ext cx="1047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5" name="Equation" r:id="rId9" imgW="863225" imgH="241195" progId="Equation.3">
                    <p:embed/>
                  </p:oleObj>
                </mc:Choice>
                <mc:Fallback>
                  <p:oleObj name="Equation" r:id="rId9" imgW="863225" imgH="241195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78"/>
                          <a:ext cx="1047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980" name="Object 6"/>
            <p:cNvGraphicFramePr>
              <a:graphicFrameLocks noChangeAspect="1"/>
            </p:cNvGraphicFramePr>
            <p:nvPr/>
          </p:nvGraphicFramePr>
          <p:xfrm>
            <a:off x="4223" y="1303"/>
            <a:ext cx="385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6" name="Equation" r:id="rId11" imgW="317225" imgH="190335" progId="Equation.3">
                    <p:embed/>
                  </p:oleObj>
                </mc:Choice>
                <mc:Fallback>
                  <p:oleObj name="Equation" r:id="rId11" imgW="317225" imgH="190335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3" y="1303"/>
                          <a:ext cx="385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7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Network</a:t>
            </a:r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-152400" y="1717675"/>
            <a:ext cx="929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>
                <a:solidFill>
                  <a:srgbClr val="006600"/>
                </a:solidFill>
              </a:rPr>
              <a:t>Any ideas?</a:t>
            </a:r>
          </a:p>
        </p:txBody>
      </p:sp>
    </p:spTree>
    <p:extLst>
      <p:ext uri="{BB962C8B-B14F-4D97-AF65-F5344CB8AC3E}">
        <p14:creationId xmlns:p14="http://schemas.microsoft.com/office/powerpoint/2010/main" val="39008115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8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Step Sequences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276600" y="2971800"/>
            <a:ext cx="25908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29718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29718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29718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58674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>
            <a:off x="58674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58674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3733800" y="39624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Balancing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sp>
        <p:nvSpPr>
          <p:cNvPr id="98315" name="Text Box 11"/>
          <p:cNvSpPr txBox="1">
            <a:spLocks noChangeArrowheads="1"/>
          </p:cNvSpPr>
          <p:nvPr/>
        </p:nvSpPr>
        <p:spPr bwMode="auto">
          <a:xfrm>
            <a:off x="6172200" y="3429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6172200" y="3810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6172200" y="301783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5867400" y="4038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5867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5867400" y="4800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5867400" y="5181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5867400" y="5562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58674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Text Box 20"/>
          <p:cNvSpPr txBox="1">
            <a:spLocks noChangeArrowheads="1"/>
          </p:cNvSpPr>
          <p:nvPr/>
        </p:nvSpPr>
        <p:spPr bwMode="auto">
          <a:xfrm>
            <a:off x="6172200" y="41751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3</a:t>
            </a:r>
          </a:p>
        </p:txBody>
      </p:sp>
      <p:sp>
        <p:nvSpPr>
          <p:cNvPr id="98325" name="Text Box 21"/>
          <p:cNvSpPr txBox="1">
            <a:spLocks noChangeArrowheads="1"/>
          </p:cNvSpPr>
          <p:nvPr/>
        </p:nvSpPr>
        <p:spPr bwMode="auto">
          <a:xfrm>
            <a:off x="6172200" y="49831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</a:t>
            </a:r>
          </a:p>
        </p:txBody>
      </p:sp>
      <p:sp>
        <p:nvSpPr>
          <p:cNvPr id="98326" name="Text Box 22"/>
          <p:cNvSpPr txBox="1">
            <a:spLocks noChangeArrowheads="1"/>
          </p:cNvSpPr>
          <p:nvPr/>
        </p:nvSpPr>
        <p:spPr bwMode="auto">
          <a:xfrm>
            <a:off x="6172200" y="5364163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</a:t>
            </a: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6172200" y="45720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</a:t>
            </a:r>
          </a:p>
        </p:txBody>
      </p: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6172200" y="5729288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4</a:t>
            </a:r>
          </a:p>
        </p:txBody>
      </p:sp>
      <p:grpSp>
        <p:nvGrpSpPr>
          <p:cNvPr id="42009" name="Group 30"/>
          <p:cNvGrpSpPr>
            <a:grpSpLocks/>
          </p:cNvGrpSpPr>
          <p:nvPr/>
        </p:nvGrpSpPr>
        <p:grpSpPr bwMode="auto">
          <a:xfrm>
            <a:off x="2895600" y="4083050"/>
            <a:ext cx="298450" cy="1098550"/>
            <a:chOff x="4132" y="2304"/>
            <a:chExt cx="188" cy="692"/>
          </a:xfrm>
        </p:grpSpPr>
        <p:sp>
          <p:nvSpPr>
            <p:cNvPr id="42015" name="Text Box 31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2016" name="Text Box 32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2017" name="Text Box 33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grpSp>
        <p:nvGrpSpPr>
          <p:cNvPr id="42010" name="Group 39"/>
          <p:cNvGrpSpPr>
            <a:grpSpLocks/>
          </p:cNvGrpSpPr>
          <p:nvPr/>
        </p:nvGrpSpPr>
        <p:grpSpPr bwMode="auto">
          <a:xfrm>
            <a:off x="2025650" y="1981200"/>
            <a:ext cx="5289550" cy="512763"/>
            <a:chOff x="1276" y="1248"/>
            <a:chExt cx="3332" cy="323"/>
          </a:xfrm>
        </p:grpSpPr>
        <p:sp>
          <p:nvSpPr>
            <p:cNvPr id="42011" name="Text Box 40"/>
            <p:cNvSpPr txBox="1">
              <a:spLocks noChangeArrowheads="1"/>
            </p:cNvSpPr>
            <p:nvPr/>
          </p:nvSpPr>
          <p:spPr bwMode="auto">
            <a:xfrm>
              <a:off x="3557" y="1248"/>
              <a:ext cx="6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for any</a:t>
              </a:r>
            </a:p>
          </p:txBody>
        </p:sp>
        <p:sp>
          <p:nvSpPr>
            <p:cNvPr id="42012" name="Text Box 41"/>
            <p:cNvSpPr txBox="1">
              <a:spLocks noChangeArrowheads="1"/>
            </p:cNvSpPr>
            <p:nvPr/>
          </p:nvSpPr>
          <p:spPr bwMode="auto">
            <a:xfrm>
              <a:off x="1276" y="1248"/>
              <a:ext cx="11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>
                  <a:solidFill>
                    <a:schemeClr val="accent1"/>
                  </a:solidFill>
                </a:rPr>
                <a:t>step property:</a:t>
              </a:r>
            </a:p>
          </p:txBody>
        </p:sp>
        <p:graphicFrame>
          <p:nvGraphicFramePr>
            <p:cNvPr id="42013" name="Object 2"/>
            <p:cNvGraphicFramePr>
              <a:graphicFrameLocks noChangeAspect="1"/>
            </p:cNvGraphicFramePr>
            <p:nvPr/>
          </p:nvGraphicFramePr>
          <p:xfrm>
            <a:off x="2448" y="1278"/>
            <a:ext cx="1047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20" name="Equation" r:id="rId4" imgW="863225" imgH="241195" progId="Equation.3">
                    <p:embed/>
                  </p:oleObj>
                </mc:Choice>
                <mc:Fallback>
                  <p:oleObj name="Equation" r:id="rId4" imgW="863225" imgH="241195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1278"/>
                          <a:ext cx="1047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14" name="Object 3"/>
            <p:cNvGraphicFramePr>
              <a:graphicFrameLocks noChangeAspect="1"/>
            </p:cNvGraphicFramePr>
            <p:nvPr/>
          </p:nvGraphicFramePr>
          <p:xfrm>
            <a:off x="4223" y="1303"/>
            <a:ext cx="385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21" name="Equation" r:id="rId6" imgW="317225" imgH="190335" progId="Equation.3">
                    <p:embed/>
                  </p:oleObj>
                </mc:Choice>
                <mc:Fallback>
                  <p:oleObj name="Equation" r:id="rId6" imgW="317225" imgH="190335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3" y="1303"/>
                          <a:ext cx="385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8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8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8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8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8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8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8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8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5" grpId="0" autoUpdateAnimBg="0"/>
      <p:bldP spid="98316" grpId="0" autoUpdateAnimBg="0"/>
      <p:bldP spid="98317" grpId="0" autoUpdateAnimBg="0"/>
      <p:bldP spid="98324" grpId="0" autoUpdateAnimBg="0"/>
      <p:bldP spid="98325" grpId="0" autoUpdateAnimBg="0"/>
      <p:bldP spid="98326" grpId="0" autoUpdateAnimBg="0"/>
      <p:bldP spid="98327" grpId="0" autoUpdateAnimBg="0"/>
      <p:bldP spid="98328" grpId="0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Counting Network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3276600" y="2971800"/>
            <a:ext cx="25908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29718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29718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9718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3733800" y="39624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Counting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grpSp>
        <p:nvGrpSpPr>
          <p:cNvPr id="44040" name="Group 8"/>
          <p:cNvGrpSpPr>
            <a:grpSpLocks/>
          </p:cNvGrpSpPr>
          <p:nvPr/>
        </p:nvGrpSpPr>
        <p:grpSpPr bwMode="auto">
          <a:xfrm>
            <a:off x="2895600" y="4083050"/>
            <a:ext cx="298450" cy="1098550"/>
            <a:chOff x="4132" y="2304"/>
            <a:chExt cx="188" cy="692"/>
          </a:xfrm>
        </p:grpSpPr>
        <p:sp>
          <p:nvSpPr>
            <p:cNvPr id="44057" name="Text Box 9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4058" name="Text Box 10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4059" name="Text Box 11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1752600" y="1973263"/>
            <a:ext cx="592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1"/>
                </a:solidFill>
              </a:rPr>
              <a:t>Balancing network with </a:t>
            </a:r>
            <a:r>
              <a:rPr lang="en-US" sz="2400">
                <a:solidFill>
                  <a:schemeClr val="tx2"/>
                </a:solidFill>
              </a:rPr>
              <a:t>step </a:t>
            </a:r>
            <a:r>
              <a:rPr lang="en-US" sz="2400">
                <a:solidFill>
                  <a:schemeClr val="accent1"/>
                </a:solidFill>
              </a:rPr>
              <a:t>output sequences:</a:t>
            </a:r>
            <a:endParaRPr lang="en-US" sz="2400"/>
          </a:p>
        </p:txBody>
      </p:sp>
      <p:graphicFrame>
        <p:nvGraphicFramePr>
          <p:cNvPr id="100365" name="Object 2"/>
          <p:cNvGraphicFramePr>
            <a:graphicFrameLocks noChangeAspect="1"/>
          </p:cNvGraphicFramePr>
          <p:nvPr/>
        </p:nvGraphicFramePr>
        <p:xfrm>
          <a:off x="6208713" y="3001963"/>
          <a:ext cx="322262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5" name="Equation" r:id="rId4" imgW="165028" imgH="228501" progId="Equation.3">
                  <p:embed/>
                </p:oleObj>
              </mc:Choice>
              <mc:Fallback>
                <p:oleObj name="Equation" r:id="rId4" imgW="165028" imgH="228501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3001963"/>
                        <a:ext cx="322262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6" name="Object 3"/>
          <p:cNvGraphicFramePr>
            <a:graphicFrameLocks noChangeAspect="1"/>
          </p:cNvGraphicFramePr>
          <p:nvPr/>
        </p:nvGraphicFramePr>
        <p:xfrm>
          <a:off x="6208713" y="3429000"/>
          <a:ext cx="2968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6" name="Equation" r:id="rId6" imgW="152268" imgH="215713" progId="Equation.3">
                  <p:embed/>
                </p:oleObj>
              </mc:Choice>
              <mc:Fallback>
                <p:oleObj name="Equation" r:id="rId6" imgW="152268" imgH="21571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3429000"/>
                        <a:ext cx="296862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7" name="Object 4"/>
          <p:cNvGraphicFramePr>
            <a:graphicFrameLocks noChangeAspect="1"/>
          </p:cNvGraphicFramePr>
          <p:nvPr/>
        </p:nvGraphicFramePr>
        <p:xfrm>
          <a:off x="6208713" y="5721350"/>
          <a:ext cx="4968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7" name="Equation" r:id="rId8" imgW="253890" imgH="228501" progId="Equation.3">
                  <p:embed/>
                </p:oleObj>
              </mc:Choice>
              <mc:Fallback>
                <p:oleObj name="Equation" r:id="rId8" imgW="253890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8713" y="5721350"/>
                        <a:ext cx="4968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5" name="Line 16"/>
          <p:cNvSpPr>
            <a:spLocks noChangeShapeType="1"/>
          </p:cNvSpPr>
          <p:nvPr/>
        </p:nvSpPr>
        <p:spPr bwMode="auto">
          <a:xfrm>
            <a:off x="5867400" y="3276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7"/>
          <p:cNvSpPr>
            <a:spLocks noChangeShapeType="1"/>
          </p:cNvSpPr>
          <p:nvPr/>
        </p:nvSpPr>
        <p:spPr bwMode="auto">
          <a:xfrm>
            <a:off x="5867400" y="3657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8"/>
          <p:cNvSpPr>
            <a:spLocks noChangeShapeType="1"/>
          </p:cNvSpPr>
          <p:nvPr/>
        </p:nvSpPr>
        <p:spPr bwMode="auto">
          <a:xfrm>
            <a:off x="5867400" y="594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8" name="Group 19"/>
          <p:cNvGrpSpPr>
            <a:grpSpLocks/>
          </p:cNvGrpSpPr>
          <p:nvPr/>
        </p:nvGrpSpPr>
        <p:grpSpPr bwMode="auto">
          <a:xfrm>
            <a:off x="6019800" y="4083050"/>
            <a:ext cx="298450" cy="1098550"/>
            <a:chOff x="4132" y="2304"/>
            <a:chExt cx="188" cy="692"/>
          </a:xfrm>
        </p:grpSpPr>
        <p:sp>
          <p:nvSpPr>
            <p:cNvPr id="44054" name="Text Box 20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4055" name="Text Box 21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4056" name="Text Box 22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100375" name="Text Box 23"/>
          <p:cNvSpPr txBox="1">
            <a:spLocks noChangeArrowheads="1"/>
          </p:cNvSpPr>
          <p:nvPr/>
        </p:nvSpPr>
        <p:spPr bwMode="auto">
          <a:xfrm>
            <a:off x="774700" y="4191000"/>
            <a:ext cx="1739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for all inputs</a:t>
            </a:r>
          </a:p>
        </p:txBody>
      </p: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6705600" y="4114800"/>
            <a:ext cx="1754188" cy="900113"/>
            <a:chOff x="4224" y="2592"/>
            <a:chExt cx="1105" cy="567"/>
          </a:xfrm>
        </p:grpSpPr>
        <p:sp>
          <p:nvSpPr>
            <p:cNvPr id="44051" name="Text Box 26"/>
            <p:cNvSpPr txBox="1">
              <a:spLocks noChangeArrowheads="1"/>
            </p:cNvSpPr>
            <p:nvPr/>
          </p:nvSpPr>
          <p:spPr bwMode="auto">
            <a:xfrm>
              <a:off x="4224" y="2857"/>
              <a:ext cx="6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for any</a:t>
              </a:r>
            </a:p>
          </p:txBody>
        </p:sp>
        <p:graphicFrame>
          <p:nvGraphicFramePr>
            <p:cNvPr id="44052" name="Object 5"/>
            <p:cNvGraphicFramePr>
              <a:graphicFrameLocks noChangeAspect="1"/>
            </p:cNvGraphicFramePr>
            <p:nvPr/>
          </p:nvGraphicFramePr>
          <p:xfrm>
            <a:off x="4272" y="2592"/>
            <a:ext cx="1047" cy="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68" name="Equation" r:id="rId10" imgW="863225" imgH="241195" progId="Equation.3">
                    <p:embed/>
                  </p:oleObj>
                </mc:Choice>
                <mc:Fallback>
                  <p:oleObj name="Equation" r:id="rId10" imgW="863225" imgH="241195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2592"/>
                          <a:ext cx="1047" cy="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053" name="Object 6"/>
            <p:cNvGraphicFramePr>
              <a:graphicFrameLocks noChangeAspect="1"/>
            </p:cNvGraphicFramePr>
            <p:nvPr/>
          </p:nvGraphicFramePr>
          <p:xfrm>
            <a:off x="4944" y="2928"/>
            <a:ext cx="385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69" name="Equation" r:id="rId12" imgW="317225" imgH="190335" progId="Equation.3">
                    <p:embed/>
                  </p:oleObj>
                </mc:Choice>
                <mc:Fallback>
                  <p:oleObj name="Equation" r:id="rId12" imgW="317225" imgH="190335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4" y="2928"/>
                          <a:ext cx="385" cy="2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4" grpId="0" autoUpdateAnimBg="0"/>
      <p:bldP spid="100375" grpId="0" autoUpdateAnimBg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1924050" y="20955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Counts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2819400"/>
            <a:ext cx="3194050" cy="3276600"/>
            <a:chOff x="528" y="1776"/>
            <a:chExt cx="2012" cy="2064"/>
          </a:xfrm>
        </p:grpSpPr>
        <p:sp>
          <p:nvSpPr>
            <p:cNvPr id="102405" name="Rectangle 5"/>
            <p:cNvSpPr>
              <a:spLocks noChangeArrowheads="1"/>
            </p:cNvSpPr>
            <p:nvPr/>
          </p:nvSpPr>
          <p:spPr bwMode="auto">
            <a:xfrm>
              <a:off x="768" y="1776"/>
              <a:ext cx="1488" cy="206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46108" name="Line 6"/>
            <p:cNvSpPr>
              <a:spLocks noChangeShapeType="1"/>
            </p:cNvSpPr>
            <p:nvPr/>
          </p:nvSpPr>
          <p:spPr bwMode="auto">
            <a:xfrm>
              <a:off x="576" y="196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Line 7"/>
            <p:cNvSpPr>
              <a:spLocks noChangeShapeType="1"/>
            </p:cNvSpPr>
            <p:nvPr/>
          </p:nvSpPr>
          <p:spPr bwMode="auto">
            <a:xfrm>
              <a:off x="576" y="220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Line 8"/>
            <p:cNvSpPr>
              <a:spLocks noChangeShapeType="1"/>
            </p:cNvSpPr>
            <p:nvPr/>
          </p:nvSpPr>
          <p:spPr bwMode="auto">
            <a:xfrm>
              <a:off x="576" y="36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Oval 9"/>
            <p:cNvSpPr>
              <a:spLocks noChangeArrowheads="1"/>
            </p:cNvSpPr>
            <p:nvPr/>
          </p:nvSpPr>
          <p:spPr bwMode="auto">
            <a:xfrm>
              <a:off x="1008" y="2400"/>
              <a:ext cx="1008" cy="76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/>
                <a:t>Balancing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/>
                <a:t>Network</a:t>
              </a:r>
            </a:p>
          </p:txBody>
        </p:sp>
        <p:grpSp>
          <p:nvGrpSpPr>
            <p:cNvPr id="46112" name="Group 10"/>
            <p:cNvGrpSpPr>
              <a:grpSpLocks/>
            </p:cNvGrpSpPr>
            <p:nvPr/>
          </p:nvGrpSpPr>
          <p:grpSpPr bwMode="auto">
            <a:xfrm>
              <a:off x="528" y="2476"/>
              <a:ext cx="188" cy="692"/>
              <a:chOff x="4132" y="2304"/>
              <a:chExt cx="188" cy="692"/>
            </a:xfrm>
          </p:grpSpPr>
          <p:sp>
            <p:nvSpPr>
              <p:cNvPr id="46120" name="Text Box 11"/>
              <p:cNvSpPr txBox="1">
                <a:spLocks noChangeArrowheads="1"/>
              </p:cNvSpPr>
              <p:nvPr/>
            </p:nvSpPr>
            <p:spPr bwMode="auto">
              <a:xfrm>
                <a:off x="4132" y="230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21" name="Text Box 12"/>
              <p:cNvSpPr txBox="1">
                <a:spLocks noChangeArrowheads="1"/>
              </p:cNvSpPr>
              <p:nvPr/>
            </p:nvSpPr>
            <p:spPr bwMode="auto">
              <a:xfrm>
                <a:off x="4132" y="24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22" name="Text Box 13"/>
              <p:cNvSpPr txBox="1">
                <a:spLocks noChangeArrowheads="1"/>
              </p:cNvSpPr>
              <p:nvPr/>
            </p:nvSpPr>
            <p:spPr bwMode="auto">
              <a:xfrm>
                <a:off x="4132" y="259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</p:grpSp>
        <p:sp>
          <p:nvSpPr>
            <p:cNvPr id="46113" name="Line 14"/>
            <p:cNvSpPr>
              <a:spLocks noChangeShapeType="1"/>
            </p:cNvSpPr>
            <p:nvPr/>
          </p:nvSpPr>
          <p:spPr bwMode="auto">
            <a:xfrm>
              <a:off x="2256" y="196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4" name="Line 15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Line 16"/>
            <p:cNvSpPr>
              <a:spLocks noChangeShapeType="1"/>
            </p:cNvSpPr>
            <p:nvPr/>
          </p:nvSpPr>
          <p:spPr bwMode="auto">
            <a:xfrm>
              <a:off x="2256" y="36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16" name="Group 17"/>
            <p:cNvGrpSpPr>
              <a:grpSpLocks/>
            </p:cNvGrpSpPr>
            <p:nvPr/>
          </p:nvGrpSpPr>
          <p:grpSpPr bwMode="auto">
            <a:xfrm>
              <a:off x="2352" y="2476"/>
              <a:ext cx="188" cy="692"/>
              <a:chOff x="4132" y="2304"/>
              <a:chExt cx="188" cy="692"/>
            </a:xfrm>
          </p:grpSpPr>
          <p:sp>
            <p:nvSpPr>
              <p:cNvPr id="46117" name="Text Box 18"/>
              <p:cNvSpPr txBox="1">
                <a:spLocks noChangeArrowheads="1"/>
              </p:cNvSpPr>
              <p:nvPr/>
            </p:nvSpPr>
            <p:spPr bwMode="auto">
              <a:xfrm>
                <a:off x="4132" y="230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18" name="Text Box 19"/>
              <p:cNvSpPr txBox="1">
                <a:spLocks noChangeArrowheads="1"/>
              </p:cNvSpPr>
              <p:nvPr/>
            </p:nvSpPr>
            <p:spPr bwMode="auto">
              <a:xfrm>
                <a:off x="4132" y="24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19" name="Text Box 20"/>
              <p:cNvSpPr txBox="1">
                <a:spLocks noChangeArrowheads="1"/>
              </p:cNvSpPr>
              <p:nvPr/>
            </p:nvSpPr>
            <p:spPr bwMode="auto">
              <a:xfrm>
                <a:off x="4132" y="259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</p:grp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264150" y="2819400"/>
            <a:ext cx="3194050" cy="3276600"/>
            <a:chOff x="3316" y="1776"/>
            <a:chExt cx="2012" cy="2064"/>
          </a:xfrm>
        </p:grpSpPr>
        <p:sp>
          <p:nvSpPr>
            <p:cNvPr id="102422" name="Rectangle 22"/>
            <p:cNvSpPr>
              <a:spLocks noChangeArrowheads="1"/>
            </p:cNvSpPr>
            <p:nvPr/>
          </p:nvSpPr>
          <p:spPr bwMode="auto">
            <a:xfrm>
              <a:off x="3556" y="1776"/>
              <a:ext cx="1488" cy="2064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ea typeface="ＭＳ Ｐゴシック" charset="-128"/>
              </a:endParaRPr>
            </a:p>
          </p:txBody>
        </p:sp>
        <p:sp>
          <p:nvSpPr>
            <p:cNvPr id="46092" name="Line 23"/>
            <p:cNvSpPr>
              <a:spLocks noChangeShapeType="1"/>
            </p:cNvSpPr>
            <p:nvPr/>
          </p:nvSpPr>
          <p:spPr bwMode="auto">
            <a:xfrm>
              <a:off x="3364" y="196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Line 24"/>
            <p:cNvSpPr>
              <a:spLocks noChangeShapeType="1"/>
            </p:cNvSpPr>
            <p:nvPr/>
          </p:nvSpPr>
          <p:spPr bwMode="auto">
            <a:xfrm>
              <a:off x="3364" y="220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Line 25"/>
            <p:cNvSpPr>
              <a:spLocks noChangeShapeType="1"/>
            </p:cNvSpPr>
            <p:nvPr/>
          </p:nvSpPr>
          <p:spPr bwMode="auto">
            <a:xfrm>
              <a:off x="3364" y="36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Oval 26"/>
            <p:cNvSpPr>
              <a:spLocks noChangeArrowheads="1"/>
            </p:cNvSpPr>
            <p:nvPr/>
          </p:nvSpPr>
          <p:spPr bwMode="auto">
            <a:xfrm>
              <a:off x="3792" y="2400"/>
              <a:ext cx="1060" cy="816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/>
                <a:t>Comparison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2400"/>
                <a:t>Network</a:t>
              </a:r>
            </a:p>
          </p:txBody>
        </p:sp>
        <p:grpSp>
          <p:nvGrpSpPr>
            <p:cNvPr id="46096" name="Group 27"/>
            <p:cNvGrpSpPr>
              <a:grpSpLocks/>
            </p:cNvGrpSpPr>
            <p:nvPr/>
          </p:nvGrpSpPr>
          <p:grpSpPr bwMode="auto">
            <a:xfrm>
              <a:off x="3316" y="2476"/>
              <a:ext cx="188" cy="692"/>
              <a:chOff x="4132" y="2304"/>
              <a:chExt cx="188" cy="692"/>
            </a:xfrm>
          </p:grpSpPr>
          <p:sp>
            <p:nvSpPr>
              <p:cNvPr id="46104" name="Text Box 28"/>
              <p:cNvSpPr txBox="1">
                <a:spLocks noChangeArrowheads="1"/>
              </p:cNvSpPr>
              <p:nvPr/>
            </p:nvSpPr>
            <p:spPr bwMode="auto">
              <a:xfrm>
                <a:off x="4132" y="230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05" name="Text Box 29"/>
              <p:cNvSpPr txBox="1">
                <a:spLocks noChangeArrowheads="1"/>
              </p:cNvSpPr>
              <p:nvPr/>
            </p:nvSpPr>
            <p:spPr bwMode="auto">
              <a:xfrm>
                <a:off x="4132" y="24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06" name="Text Box 30"/>
              <p:cNvSpPr txBox="1">
                <a:spLocks noChangeArrowheads="1"/>
              </p:cNvSpPr>
              <p:nvPr/>
            </p:nvSpPr>
            <p:spPr bwMode="auto">
              <a:xfrm>
                <a:off x="4132" y="259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</p:grpSp>
        <p:sp>
          <p:nvSpPr>
            <p:cNvPr id="46097" name="Line 31"/>
            <p:cNvSpPr>
              <a:spLocks noChangeShapeType="1"/>
            </p:cNvSpPr>
            <p:nvPr/>
          </p:nvSpPr>
          <p:spPr bwMode="auto">
            <a:xfrm>
              <a:off x="5044" y="196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Line 32"/>
            <p:cNvSpPr>
              <a:spLocks noChangeShapeType="1"/>
            </p:cNvSpPr>
            <p:nvPr/>
          </p:nvSpPr>
          <p:spPr bwMode="auto">
            <a:xfrm>
              <a:off x="5044" y="220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9" name="Line 33"/>
            <p:cNvSpPr>
              <a:spLocks noChangeShapeType="1"/>
            </p:cNvSpPr>
            <p:nvPr/>
          </p:nvSpPr>
          <p:spPr bwMode="auto">
            <a:xfrm>
              <a:off x="5044" y="3648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00" name="Group 34"/>
            <p:cNvGrpSpPr>
              <a:grpSpLocks/>
            </p:cNvGrpSpPr>
            <p:nvPr/>
          </p:nvGrpSpPr>
          <p:grpSpPr bwMode="auto">
            <a:xfrm>
              <a:off x="5140" y="2476"/>
              <a:ext cx="188" cy="692"/>
              <a:chOff x="4132" y="2304"/>
              <a:chExt cx="188" cy="692"/>
            </a:xfrm>
          </p:grpSpPr>
          <p:sp>
            <p:nvSpPr>
              <p:cNvPr id="46101" name="Text Box 35"/>
              <p:cNvSpPr txBox="1">
                <a:spLocks noChangeArrowheads="1"/>
              </p:cNvSpPr>
              <p:nvPr/>
            </p:nvSpPr>
            <p:spPr bwMode="auto">
              <a:xfrm>
                <a:off x="4132" y="2304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02" name="Text Box 36"/>
              <p:cNvSpPr txBox="1">
                <a:spLocks noChangeArrowheads="1"/>
              </p:cNvSpPr>
              <p:nvPr/>
            </p:nvSpPr>
            <p:spPr bwMode="auto">
              <a:xfrm>
                <a:off x="4132" y="2448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  <p:sp>
            <p:nvSpPr>
              <p:cNvPr id="46103" name="Text Box 37"/>
              <p:cNvSpPr txBox="1">
                <a:spLocks noChangeArrowheads="1"/>
              </p:cNvSpPr>
              <p:nvPr/>
            </p:nvSpPr>
            <p:spPr bwMode="auto">
              <a:xfrm>
                <a:off x="4132" y="2592"/>
                <a:ext cx="188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sz="3600"/>
                  <a:t>.</a:t>
                </a:r>
              </a:p>
            </p:txBody>
          </p:sp>
        </p:grpSp>
      </p:grpSp>
      <p:sp>
        <p:nvSpPr>
          <p:cNvPr id="102438" name="Text Box 38"/>
          <p:cNvSpPr txBox="1">
            <a:spLocks noChangeArrowheads="1"/>
          </p:cNvSpPr>
          <p:nvPr/>
        </p:nvSpPr>
        <p:spPr bwMode="auto">
          <a:xfrm>
            <a:off x="3810000" y="6248400"/>
            <a:ext cx="155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chemeClr val="accent1"/>
                </a:solidFill>
              </a:rPr>
              <a:t>isomorphic</a:t>
            </a:r>
            <a:endParaRPr lang="en-US" sz="2400" i="1"/>
          </a:p>
        </p:txBody>
      </p:sp>
      <p:sp>
        <p:nvSpPr>
          <p:cNvPr id="102439" name="Text Box 39"/>
          <p:cNvSpPr txBox="1">
            <a:spLocks noChangeArrowheads="1"/>
          </p:cNvSpPr>
          <p:nvPr/>
        </p:nvSpPr>
        <p:spPr bwMode="auto">
          <a:xfrm>
            <a:off x="6400800" y="20955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Sorts</a:t>
            </a:r>
          </a:p>
        </p:txBody>
      </p: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4349750" y="1752600"/>
            <a:ext cx="603250" cy="838200"/>
            <a:chOff x="2740" y="1104"/>
            <a:chExt cx="380" cy="528"/>
          </a:xfrm>
        </p:grpSpPr>
        <p:graphicFrame>
          <p:nvGraphicFramePr>
            <p:cNvPr id="46089" name="Object 2"/>
            <p:cNvGraphicFramePr>
              <a:graphicFrameLocks noChangeAspect="1"/>
            </p:cNvGraphicFramePr>
            <p:nvPr/>
          </p:nvGraphicFramePr>
          <p:xfrm>
            <a:off x="2740" y="1330"/>
            <a:ext cx="38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124" name="Equation" r:id="rId4" imgW="190417" imgH="152334" progId="Equation.3">
                    <p:embed/>
                  </p:oleObj>
                </mc:Choice>
                <mc:Fallback>
                  <p:oleObj name="Equation" r:id="rId4" imgW="190417" imgH="152334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0" y="1330"/>
                          <a:ext cx="380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090" name="Text Box 42"/>
            <p:cNvSpPr txBox="1">
              <a:spLocks noChangeArrowheads="1"/>
            </p:cNvSpPr>
            <p:nvPr/>
          </p:nvSpPr>
          <p:spPr bwMode="auto">
            <a:xfrm>
              <a:off x="2823" y="110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?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autoUpdateAnimBg="0"/>
      <p:bldP spid="102438" grpId="0" autoUpdateAnimBg="0"/>
      <p:bldP spid="102439" grpId="0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1219200" y="2819400"/>
            <a:ext cx="23622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91440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91440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91440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1600200" y="38100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Balancing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grpSp>
        <p:nvGrpSpPr>
          <p:cNvPr id="48136" name="Group 8"/>
          <p:cNvGrpSpPr>
            <a:grpSpLocks/>
          </p:cNvGrpSpPr>
          <p:nvPr/>
        </p:nvGrpSpPr>
        <p:grpSpPr bwMode="auto">
          <a:xfrm>
            <a:off x="838200" y="3930650"/>
            <a:ext cx="298450" cy="1098550"/>
            <a:chOff x="4132" y="2304"/>
            <a:chExt cx="188" cy="692"/>
          </a:xfrm>
        </p:grpSpPr>
        <p:sp>
          <p:nvSpPr>
            <p:cNvPr id="48166" name="Text Box 9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67" name="Text Box 10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68" name="Text Box 11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48137" name="Text Box 12"/>
          <p:cNvSpPr txBox="1">
            <a:spLocks noChangeArrowheads="1"/>
          </p:cNvSpPr>
          <p:nvPr/>
        </p:nvSpPr>
        <p:spPr bwMode="auto">
          <a:xfrm>
            <a:off x="1924050" y="20955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Counts</a:t>
            </a:r>
          </a:p>
        </p:txBody>
      </p:sp>
      <p:sp>
        <p:nvSpPr>
          <p:cNvPr id="48138" name="Line 13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Line 14"/>
          <p:cNvSpPr>
            <a:spLocks noChangeShapeType="1"/>
          </p:cNvSpPr>
          <p:nvPr/>
        </p:nvSpPr>
        <p:spPr bwMode="auto">
          <a:xfrm>
            <a:off x="358140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5"/>
          <p:cNvSpPr>
            <a:spLocks noChangeShapeType="1"/>
          </p:cNvSpPr>
          <p:nvPr/>
        </p:nvSpPr>
        <p:spPr bwMode="auto">
          <a:xfrm>
            <a:off x="358140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41" name="Group 16"/>
          <p:cNvGrpSpPr>
            <a:grpSpLocks/>
          </p:cNvGrpSpPr>
          <p:nvPr/>
        </p:nvGrpSpPr>
        <p:grpSpPr bwMode="auto">
          <a:xfrm>
            <a:off x="3733800" y="3930650"/>
            <a:ext cx="298450" cy="1098550"/>
            <a:chOff x="4132" y="2304"/>
            <a:chExt cx="188" cy="692"/>
          </a:xfrm>
        </p:grpSpPr>
        <p:sp>
          <p:nvSpPr>
            <p:cNvPr id="48163" name="Text Box 17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64" name="Text Box 18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65" name="Text Box 19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104468" name="Rectangle 20"/>
          <p:cNvSpPr>
            <a:spLocks noChangeArrowheads="1"/>
          </p:cNvSpPr>
          <p:nvPr/>
        </p:nvSpPr>
        <p:spPr bwMode="auto">
          <a:xfrm>
            <a:off x="5645150" y="2819400"/>
            <a:ext cx="23622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48143" name="Line 21"/>
          <p:cNvSpPr>
            <a:spLocks noChangeShapeType="1"/>
          </p:cNvSpPr>
          <p:nvPr/>
        </p:nvSpPr>
        <p:spPr bwMode="auto">
          <a:xfrm>
            <a:off x="534035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22"/>
          <p:cNvSpPr>
            <a:spLocks noChangeShapeType="1"/>
          </p:cNvSpPr>
          <p:nvPr/>
        </p:nvSpPr>
        <p:spPr bwMode="auto">
          <a:xfrm>
            <a:off x="534035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23"/>
          <p:cNvSpPr>
            <a:spLocks noChangeShapeType="1"/>
          </p:cNvSpPr>
          <p:nvPr/>
        </p:nvSpPr>
        <p:spPr bwMode="auto">
          <a:xfrm>
            <a:off x="534035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24"/>
          <p:cNvSpPr>
            <a:spLocks noChangeArrowheads="1"/>
          </p:cNvSpPr>
          <p:nvPr/>
        </p:nvSpPr>
        <p:spPr bwMode="auto">
          <a:xfrm>
            <a:off x="6019800" y="3810000"/>
            <a:ext cx="1682750" cy="1295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Comparison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grpSp>
        <p:nvGrpSpPr>
          <p:cNvPr id="48147" name="Group 25"/>
          <p:cNvGrpSpPr>
            <a:grpSpLocks/>
          </p:cNvGrpSpPr>
          <p:nvPr/>
        </p:nvGrpSpPr>
        <p:grpSpPr bwMode="auto">
          <a:xfrm>
            <a:off x="5264150" y="3930650"/>
            <a:ext cx="298450" cy="1098550"/>
            <a:chOff x="4132" y="2304"/>
            <a:chExt cx="188" cy="692"/>
          </a:xfrm>
        </p:grpSpPr>
        <p:sp>
          <p:nvSpPr>
            <p:cNvPr id="48160" name="Text Box 26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61" name="Text Box 27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62" name="Text Box 28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48148" name="Line 29"/>
          <p:cNvSpPr>
            <a:spLocks noChangeShapeType="1"/>
          </p:cNvSpPr>
          <p:nvPr/>
        </p:nvSpPr>
        <p:spPr bwMode="auto">
          <a:xfrm>
            <a:off x="800735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30"/>
          <p:cNvSpPr>
            <a:spLocks noChangeShapeType="1"/>
          </p:cNvSpPr>
          <p:nvPr/>
        </p:nvSpPr>
        <p:spPr bwMode="auto">
          <a:xfrm>
            <a:off x="800735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31"/>
          <p:cNvSpPr>
            <a:spLocks noChangeShapeType="1"/>
          </p:cNvSpPr>
          <p:nvPr/>
        </p:nvSpPr>
        <p:spPr bwMode="auto">
          <a:xfrm>
            <a:off x="800735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151" name="Group 32"/>
          <p:cNvGrpSpPr>
            <a:grpSpLocks/>
          </p:cNvGrpSpPr>
          <p:nvPr/>
        </p:nvGrpSpPr>
        <p:grpSpPr bwMode="auto">
          <a:xfrm>
            <a:off x="8159750" y="3930650"/>
            <a:ext cx="298450" cy="1098550"/>
            <a:chOff x="4132" y="2304"/>
            <a:chExt cx="188" cy="692"/>
          </a:xfrm>
        </p:grpSpPr>
        <p:sp>
          <p:nvSpPr>
            <p:cNvPr id="48157" name="Text Box 33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58" name="Text Box 34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48159" name="Text Box 35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48152" name="Text Box 36"/>
          <p:cNvSpPr txBox="1">
            <a:spLocks noChangeArrowheads="1"/>
          </p:cNvSpPr>
          <p:nvPr/>
        </p:nvSpPr>
        <p:spPr bwMode="auto">
          <a:xfrm>
            <a:off x="3810000" y="6248400"/>
            <a:ext cx="155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chemeClr val="accent1"/>
                </a:solidFill>
              </a:rPr>
              <a:t>isomorphic</a:t>
            </a:r>
            <a:endParaRPr lang="en-US" sz="2400" i="1"/>
          </a:p>
        </p:txBody>
      </p:sp>
      <p:sp>
        <p:nvSpPr>
          <p:cNvPr id="48153" name="Text Box 37"/>
          <p:cNvSpPr txBox="1">
            <a:spLocks noChangeArrowheads="1"/>
          </p:cNvSpPr>
          <p:nvPr/>
        </p:nvSpPr>
        <p:spPr bwMode="auto">
          <a:xfrm>
            <a:off x="6400800" y="20955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Sorts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4349750" y="1752600"/>
            <a:ext cx="603250" cy="838200"/>
            <a:chOff x="2740" y="1104"/>
            <a:chExt cx="380" cy="528"/>
          </a:xfrm>
        </p:grpSpPr>
        <p:graphicFrame>
          <p:nvGraphicFramePr>
            <p:cNvPr id="48155" name="Object 2"/>
            <p:cNvGraphicFramePr>
              <a:graphicFrameLocks noChangeAspect="1"/>
            </p:cNvGraphicFramePr>
            <p:nvPr/>
          </p:nvGraphicFramePr>
          <p:xfrm>
            <a:off x="2740" y="1330"/>
            <a:ext cx="38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70" name="Equation" r:id="rId4" imgW="190417" imgH="152334" progId="Equation.3">
                    <p:embed/>
                  </p:oleObj>
                </mc:Choice>
                <mc:Fallback>
                  <p:oleObj name="Equation" r:id="rId4" imgW="190417" imgH="152334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0" y="1330"/>
                          <a:ext cx="380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8156" name="Text Box 40"/>
            <p:cNvSpPr txBox="1">
              <a:spLocks noChangeArrowheads="1"/>
            </p:cNvSpPr>
            <p:nvPr/>
          </p:nvSpPr>
          <p:spPr bwMode="auto">
            <a:xfrm>
              <a:off x="2823" y="110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1219200" y="2819400"/>
            <a:ext cx="23622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91440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91440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91440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1600200" y="3810000"/>
            <a:ext cx="1600200" cy="12192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Balancing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838200" y="3930650"/>
            <a:ext cx="298450" cy="1098550"/>
            <a:chOff x="4132" y="2304"/>
            <a:chExt cx="188" cy="692"/>
          </a:xfrm>
        </p:grpSpPr>
        <p:sp>
          <p:nvSpPr>
            <p:cNvPr id="50214" name="Text Box 9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15" name="Text Box 10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16" name="Text Box 11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50185" name="Text Box 12"/>
          <p:cNvSpPr txBox="1">
            <a:spLocks noChangeArrowheads="1"/>
          </p:cNvSpPr>
          <p:nvPr/>
        </p:nvSpPr>
        <p:spPr bwMode="auto">
          <a:xfrm>
            <a:off x="1924050" y="20955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Counts</a:t>
            </a:r>
          </a:p>
        </p:txBody>
      </p:sp>
      <p:sp>
        <p:nvSpPr>
          <p:cNvPr id="50186" name="Line 13"/>
          <p:cNvSpPr>
            <a:spLocks noChangeShapeType="1"/>
          </p:cNvSpPr>
          <p:nvPr/>
        </p:nvSpPr>
        <p:spPr bwMode="auto">
          <a:xfrm>
            <a:off x="358140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4"/>
          <p:cNvSpPr>
            <a:spLocks noChangeShapeType="1"/>
          </p:cNvSpPr>
          <p:nvPr/>
        </p:nvSpPr>
        <p:spPr bwMode="auto">
          <a:xfrm>
            <a:off x="358140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5"/>
          <p:cNvSpPr>
            <a:spLocks noChangeShapeType="1"/>
          </p:cNvSpPr>
          <p:nvPr/>
        </p:nvSpPr>
        <p:spPr bwMode="auto">
          <a:xfrm>
            <a:off x="358140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89" name="Group 16"/>
          <p:cNvGrpSpPr>
            <a:grpSpLocks/>
          </p:cNvGrpSpPr>
          <p:nvPr/>
        </p:nvGrpSpPr>
        <p:grpSpPr bwMode="auto">
          <a:xfrm>
            <a:off x="3733800" y="3930650"/>
            <a:ext cx="298450" cy="1098550"/>
            <a:chOff x="4132" y="2304"/>
            <a:chExt cx="188" cy="692"/>
          </a:xfrm>
        </p:grpSpPr>
        <p:sp>
          <p:nvSpPr>
            <p:cNvPr id="50211" name="Text Box 17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12" name="Text Box 18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13" name="Text Box 19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106516" name="Rectangle 20"/>
          <p:cNvSpPr>
            <a:spLocks noChangeArrowheads="1"/>
          </p:cNvSpPr>
          <p:nvPr/>
        </p:nvSpPr>
        <p:spPr bwMode="auto">
          <a:xfrm>
            <a:off x="5645150" y="2819400"/>
            <a:ext cx="2362200" cy="32766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50191" name="Line 21"/>
          <p:cNvSpPr>
            <a:spLocks noChangeShapeType="1"/>
          </p:cNvSpPr>
          <p:nvPr/>
        </p:nvSpPr>
        <p:spPr bwMode="auto">
          <a:xfrm>
            <a:off x="534035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22"/>
          <p:cNvSpPr>
            <a:spLocks noChangeShapeType="1"/>
          </p:cNvSpPr>
          <p:nvPr/>
        </p:nvSpPr>
        <p:spPr bwMode="auto">
          <a:xfrm>
            <a:off x="534035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Line 23"/>
          <p:cNvSpPr>
            <a:spLocks noChangeShapeType="1"/>
          </p:cNvSpPr>
          <p:nvPr/>
        </p:nvSpPr>
        <p:spPr bwMode="auto">
          <a:xfrm>
            <a:off x="534035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Oval 24"/>
          <p:cNvSpPr>
            <a:spLocks noChangeArrowheads="1"/>
          </p:cNvSpPr>
          <p:nvPr/>
        </p:nvSpPr>
        <p:spPr bwMode="auto">
          <a:xfrm>
            <a:off x="6019800" y="3810000"/>
            <a:ext cx="1682750" cy="12954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Comparison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2400"/>
              <a:t>Network</a:t>
            </a:r>
          </a:p>
        </p:txBody>
      </p:sp>
      <p:grpSp>
        <p:nvGrpSpPr>
          <p:cNvPr id="50195" name="Group 25"/>
          <p:cNvGrpSpPr>
            <a:grpSpLocks/>
          </p:cNvGrpSpPr>
          <p:nvPr/>
        </p:nvGrpSpPr>
        <p:grpSpPr bwMode="auto">
          <a:xfrm>
            <a:off x="5264150" y="3930650"/>
            <a:ext cx="298450" cy="1098550"/>
            <a:chOff x="4132" y="2304"/>
            <a:chExt cx="188" cy="692"/>
          </a:xfrm>
        </p:grpSpPr>
        <p:sp>
          <p:nvSpPr>
            <p:cNvPr id="50208" name="Text Box 26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09" name="Text Box 27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10" name="Text Box 28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50196" name="Line 29"/>
          <p:cNvSpPr>
            <a:spLocks noChangeShapeType="1"/>
          </p:cNvSpPr>
          <p:nvPr/>
        </p:nvSpPr>
        <p:spPr bwMode="auto">
          <a:xfrm>
            <a:off x="8007350" y="3124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Line 30"/>
          <p:cNvSpPr>
            <a:spLocks noChangeShapeType="1"/>
          </p:cNvSpPr>
          <p:nvPr/>
        </p:nvSpPr>
        <p:spPr bwMode="auto">
          <a:xfrm>
            <a:off x="8007350" y="3505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Line 31"/>
          <p:cNvSpPr>
            <a:spLocks noChangeShapeType="1"/>
          </p:cNvSpPr>
          <p:nvPr/>
        </p:nvSpPr>
        <p:spPr bwMode="auto">
          <a:xfrm>
            <a:off x="8007350" y="579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0199" name="Group 32"/>
          <p:cNvGrpSpPr>
            <a:grpSpLocks/>
          </p:cNvGrpSpPr>
          <p:nvPr/>
        </p:nvGrpSpPr>
        <p:grpSpPr bwMode="auto">
          <a:xfrm>
            <a:off x="8159750" y="3930650"/>
            <a:ext cx="298450" cy="1098550"/>
            <a:chOff x="4132" y="2304"/>
            <a:chExt cx="188" cy="692"/>
          </a:xfrm>
        </p:grpSpPr>
        <p:sp>
          <p:nvSpPr>
            <p:cNvPr id="50205" name="Text Box 33"/>
            <p:cNvSpPr txBox="1">
              <a:spLocks noChangeArrowheads="1"/>
            </p:cNvSpPr>
            <p:nvPr/>
          </p:nvSpPr>
          <p:spPr bwMode="auto">
            <a:xfrm>
              <a:off x="4132" y="2304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06" name="Text Box 34"/>
            <p:cNvSpPr txBox="1">
              <a:spLocks noChangeArrowheads="1"/>
            </p:cNvSpPr>
            <p:nvPr/>
          </p:nvSpPr>
          <p:spPr bwMode="auto">
            <a:xfrm>
              <a:off x="4132" y="2448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  <p:sp>
          <p:nvSpPr>
            <p:cNvPr id="50207" name="Text Box 35"/>
            <p:cNvSpPr txBox="1">
              <a:spLocks noChangeArrowheads="1"/>
            </p:cNvSpPr>
            <p:nvPr/>
          </p:nvSpPr>
          <p:spPr bwMode="auto">
            <a:xfrm>
              <a:off x="4132" y="2592"/>
              <a:ext cx="18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3600"/>
                <a:t>.</a:t>
              </a:r>
            </a:p>
          </p:txBody>
        </p:sp>
      </p:grpSp>
      <p:sp>
        <p:nvSpPr>
          <p:cNvPr id="50200" name="Text Box 36"/>
          <p:cNvSpPr txBox="1">
            <a:spLocks noChangeArrowheads="1"/>
          </p:cNvSpPr>
          <p:nvPr/>
        </p:nvSpPr>
        <p:spPr bwMode="auto">
          <a:xfrm>
            <a:off x="3810000" y="6248400"/>
            <a:ext cx="155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i="1">
                <a:solidFill>
                  <a:schemeClr val="accent1"/>
                </a:solidFill>
              </a:rPr>
              <a:t>isomorphic</a:t>
            </a:r>
            <a:endParaRPr lang="en-US" sz="2400" i="1"/>
          </a:p>
        </p:txBody>
      </p:sp>
      <p:sp>
        <p:nvSpPr>
          <p:cNvPr id="50201" name="Text Box 37"/>
          <p:cNvSpPr txBox="1">
            <a:spLocks noChangeArrowheads="1"/>
          </p:cNvSpPr>
          <p:nvPr/>
        </p:nvSpPr>
        <p:spPr bwMode="auto">
          <a:xfrm>
            <a:off x="6400800" y="20955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Sorts</a:t>
            </a:r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4313238" y="1752600"/>
            <a:ext cx="677862" cy="838200"/>
            <a:chOff x="2717" y="1104"/>
            <a:chExt cx="427" cy="528"/>
          </a:xfrm>
        </p:grpSpPr>
        <p:graphicFrame>
          <p:nvGraphicFramePr>
            <p:cNvPr id="50203" name="Object 2"/>
            <p:cNvGraphicFramePr>
              <a:graphicFrameLocks noChangeAspect="1"/>
            </p:cNvGraphicFramePr>
            <p:nvPr/>
          </p:nvGraphicFramePr>
          <p:xfrm>
            <a:off x="2717" y="1330"/>
            <a:ext cx="427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8" name="Equation" r:id="rId4" imgW="215713" imgH="152268" progId="Equation.3">
                    <p:embed/>
                  </p:oleObj>
                </mc:Choice>
                <mc:Fallback>
                  <p:oleObj name="Equation" r:id="rId4" imgW="215713" imgH="152268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17" y="1330"/>
                          <a:ext cx="427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204" name="Text Box 40"/>
            <p:cNvSpPr txBox="1">
              <a:spLocks noChangeArrowheads="1"/>
            </p:cNvSpPr>
            <p:nvPr/>
          </p:nvSpPr>
          <p:spPr bwMode="auto">
            <a:xfrm>
              <a:off x="2823" y="1104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1431925" y="3200400"/>
            <a:ext cx="6289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/>
              <a:t>If a </a:t>
            </a:r>
            <a:r>
              <a:rPr lang="en-US" sz="2400">
                <a:solidFill>
                  <a:schemeClr val="accent1"/>
                </a:solidFill>
              </a:rPr>
              <a:t>balancing</a:t>
            </a:r>
            <a:r>
              <a:rPr lang="en-US" sz="2400"/>
              <a:t> network </a:t>
            </a:r>
            <a:r>
              <a:rPr lang="en-US" sz="2400">
                <a:solidFill>
                  <a:schemeClr val="tx2"/>
                </a:solidFill>
              </a:rPr>
              <a:t>counts</a:t>
            </a:r>
            <a:r>
              <a:rPr lang="en-US" sz="2400"/>
              <a:t>, then its isomorphic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1"/>
                </a:solidFill>
              </a:rPr>
              <a:t>comparison</a:t>
            </a:r>
            <a:r>
              <a:rPr lang="en-US" sz="2400"/>
              <a:t> network </a:t>
            </a:r>
            <a:r>
              <a:rPr lang="en-US" sz="2400">
                <a:solidFill>
                  <a:schemeClr val="tx2"/>
                </a:solidFill>
              </a:rPr>
              <a:t>sorts</a:t>
            </a:r>
            <a:r>
              <a:rPr lang="en-US" sz="2400"/>
              <a:t>, but </a:t>
            </a:r>
            <a:r>
              <a:rPr lang="en-US" sz="2400" u="sng"/>
              <a:t>not</a:t>
            </a:r>
            <a:r>
              <a:rPr lang="en-US" sz="2400"/>
              <a:t> vice-versa.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144588" y="2438400"/>
            <a:ext cx="7237412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1219200" y="4267200"/>
            <a:ext cx="71628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1144588" y="2438400"/>
            <a:ext cx="74612" cy="1905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 flipH="1">
            <a:off x="8304213" y="2438400"/>
            <a:ext cx="77787" cy="19050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tint val="53725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431925" y="274320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chemeClr val="tx2"/>
                </a:solidFill>
              </a:rPr>
              <a:t>Theorem</a:t>
            </a:r>
            <a:endParaRPr lang="en-US" sz="24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457200" y="2590800"/>
            <a:ext cx="666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sz="2400"/>
              <a:t>  By </a:t>
            </a:r>
            <a:r>
              <a:rPr lang="en-US" sz="2400">
                <a:solidFill>
                  <a:schemeClr val="tx2"/>
                </a:solidFill>
              </a:rPr>
              <a:t>0</a:t>
            </a:r>
            <a:r>
              <a:rPr lang="en-US" sz="2400"/>
              <a:t>/</a:t>
            </a:r>
            <a:r>
              <a:rPr lang="en-US" sz="2400">
                <a:solidFill>
                  <a:schemeClr val="tx2"/>
                </a:solidFill>
              </a:rPr>
              <a:t>1</a:t>
            </a:r>
            <a:r>
              <a:rPr lang="en-US" sz="2400"/>
              <a:t> principle, we need only consider </a:t>
            </a:r>
            <a:r>
              <a:rPr lang="en-US" sz="2400">
                <a:solidFill>
                  <a:schemeClr val="tx2"/>
                </a:solidFill>
              </a:rPr>
              <a:t>0</a:t>
            </a:r>
            <a:r>
              <a:rPr lang="en-US" sz="2400"/>
              <a:t>/</a:t>
            </a:r>
            <a:r>
              <a:rPr lang="en-US" sz="2400">
                <a:solidFill>
                  <a:schemeClr val="tx2"/>
                </a:solidFill>
              </a:rPr>
              <a:t>1</a:t>
            </a:r>
            <a:r>
              <a:rPr lang="en-US" sz="2400"/>
              <a:t> inputs.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2590800" y="19050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Counts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5410200" y="19050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Sorts</a:t>
            </a:r>
          </a:p>
        </p:txBody>
      </p:sp>
      <p:graphicFrame>
        <p:nvGraphicFramePr>
          <p:cNvPr id="109574" name="Object 2"/>
          <p:cNvGraphicFramePr>
            <a:graphicFrameLocks noChangeAspect="1"/>
          </p:cNvGraphicFramePr>
          <p:nvPr/>
        </p:nvGraphicFramePr>
        <p:xfrm>
          <a:off x="4114800" y="1920875"/>
          <a:ext cx="6032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0" name="Equation" r:id="rId4" imgW="190417" imgH="152334" progId="Equation.3">
                  <p:embed/>
                </p:oleObj>
              </mc:Choice>
              <mc:Fallback>
                <p:oleObj name="Equation" r:id="rId4" imgW="190417" imgH="15233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920875"/>
                        <a:ext cx="6032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747713" y="3884613"/>
            <a:ext cx="3367087" cy="2393950"/>
            <a:chOff x="432" y="2447"/>
            <a:chExt cx="2121" cy="1508"/>
          </a:xfrm>
        </p:grpSpPr>
        <p:sp>
          <p:nvSpPr>
            <p:cNvPr id="53267" name="Line 8"/>
            <p:cNvSpPr>
              <a:spLocks noChangeShapeType="1"/>
            </p:cNvSpPr>
            <p:nvPr/>
          </p:nvSpPr>
          <p:spPr bwMode="auto">
            <a:xfrm>
              <a:off x="1246" y="2723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8" name="Oval 9"/>
            <p:cNvSpPr>
              <a:spLocks noChangeArrowheads="1"/>
            </p:cNvSpPr>
            <p:nvPr/>
          </p:nvSpPr>
          <p:spPr bwMode="auto">
            <a:xfrm>
              <a:off x="1193" y="3271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3269" name="Oval 10"/>
            <p:cNvSpPr>
              <a:spLocks noChangeArrowheads="1"/>
            </p:cNvSpPr>
            <p:nvPr/>
          </p:nvSpPr>
          <p:spPr bwMode="auto">
            <a:xfrm>
              <a:off x="1198" y="267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3270" name="Line 11"/>
            <p:cNvSpPr>
              <a:spLocks noChangeShapeType="1"/>
            </p:cNvSpPr>
            <p:nvPr/>
          </p:nvSpPr>
          <p:spPr bwMode="auto">
            <a:xfrm flipV="1">
              <a:off x="692" y="2736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1" name="Line 12"/>
            <p:cNvSpPr>
              <a:spLocks noChangeShapeType="1"/>
            </p:cNvSpPr>
            <p:nvPr/>
          </p:nvSpPr>
          <p:spPr bwMode="auto">
            <a:xfrm flipV="1">
              <a:off x="692" y="3312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72" name="Text Box 13"/>
            <p:cNvSpPr txBox="1">
              <a:spLocks noChangeArrowheads="1"/>
            </p:cNvSpPr>
            <p:nvPr/>
          </p:nvSpPr>
          <p:spPr bwMode="auto">
            <a:xfrm>
              <a:off x="432" y="2591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/>
                <a:t>x</a:t>
              </a:r>
            </a:p>
          </p:txBody>
        </p:sp>
        <p:sp>
          <p:nvSpPr>
            <p:cNvPr id="53273" name="Text Box 14"/>
            <p:cNvSpPr txBox="1">
              <a:spLocks noChangeArrowheads="1"/>
            </p:cNvSpPr>
            <p:nvPr/>
          </p:nvSpPr>
          <p:spPr bwMode="auto">
            <a:xfrm>
              <a:off x="443" y="3167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/>
                <a:t>y</a:t>
              </a:r>
            </a:p>
          </p:txBody>
        </p:sp>
        <p:graphicFrame>
          <p:nvGraphicFramePr>
            <p:cNvPr id="53274" name="Object 3"/>
            <p:cNvGraphicFramePr>
              <a:graphicFrameLocks noChangeAspect="1"/>
            </p:cNvGraphicFramePr>
            <p:nvPr/>
          </p:nvGraphicFramePr>
          <p:xfrm>
            <a:off x="1872" y="3071"/>
            <a:ext cx="681" cy="5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81" name="Equation" r:id="rId6" imgW="508000" imgH="431800" progId="Equation.3">
                    <p:embed/>
                  </p:oleObj>
                </mc:Choice>
                <mc:Fallback>
                  <p:oleObj name="Equation" r:id="rId6" imgW="508000" imgH="4318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3071"/>
                          <a:ext cx="681" cy="5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3275" name="Object 4"/>
            <p:cNvGraphicFramePr>
              <a:graphicFrameLocks noChangeAspect="1"/>
            </p:cNvGraphicFramePr>
            <p:nvPr/>
          </p:nvGraphicFramePr>
          <p:xfrm>
            <a:off x="1872" y="2447"/>
            <a:ext cx="672" cy="5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282" name="Equation" r:id="rId8" imgW="508000" imgH="431800" progId="Equation.3">
                    <p:embed/>
                  </p:oleObj>
                </mc:Choice>
                <mc:Fallback>
                  <p:oleObj name="Equation" r:id="rId8" imgW="508000" imgH="43180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72" y="2447"/>
                          <a:ext cx="672" cy="5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76" name="Text Box 17"/>
            <p:cNvSpPr txBox="1">
              <a:spLocks noChangeArrowheads="1"/>
            </p:cNvSpPr>
            <p:nvPr/>
          </p:nvSpPr>
          <p:spPr bwMode="auto">
            <a:xfrm>
              <a:off x="927" y="3705"/>
              <a:ext cx="7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accent1"/>
                  </a:solidFill>
                </a:rPr>
                <a:t>balancer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845050" y="4038600"/>
            <a:ext cx="3689350" cy="2149475"/>
            <a:chOff x="3052" y="2544"/>
            <a:chExt cx="2324" cy="1354"/>
          </a:xfrm>
        </p:grpSpPr>
        <p:sp>
          <p:nvSpPr>
            <p:cNvPr id="53257" name="Text Box 19"/>
            <p:cNvSpPr txBox="1">
              <a:spLocks noChangeArrowheads="1"/>
            </p:cNvSpPr>
            <p:nvPr/>
          </p:nvSpPr>
          <p:spPr bwMode="auto">
            <a:xfrm>
              <a:off x="3052" y="2557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/>
                <a:t>x</a:t>
              </a:r>
            </a:p>
          </p:txBody>
        </p:sp>
        <p:sp>
          <p:nvSpPr>
            <p:cNvPr id="53258" name="Text Box 20"/>
            <p:cNvSpPr txBox="1">
              <a:spLocks noChangeArrowheads="1"/>
            </p:cNvSpPr>
            <p:nvPr/>
          </p:nvSpPr>
          <p:spPr bwMode="auto">
            <a:xfrm>
              <a:off x="3063" y="3133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 i="1"/>
                <a:t>y</a:t>
              </a:r>
            </a:p>
          </p:txBody>
        </p:sp>
        <p:sp>
          <p:nvSpPr>
            <p:cNvPr id="53259" name="Text Box 21"/>
            <p:cNvSpPr txBox="1">
              <a:spLocks noChangeArrowheads="1"/>
            </p:cNvSpPr>
            <p:nvPr/>
          </p:nvSpPr>
          <p:spPr bwMode="auto">
            <a:xfrm>
              <a:off x="4544" y="2544"/>
              <a:ext cx="8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min(</a:t>
              </a:r>
              <a:r>
                <a:rPr lang="en-US" sz="2400" i="1"/>
                <a:t>x, y</a:t>
              </a:r>
              <a:r>
                <a:rPr lang="en-US" sz="2400"/>
                <a:t>)</a:t>
              </a:r>
            </a:p>
          </p:txBody>
        </p:sp>
        <p:sp>
          <p:nvSpPr>
            <p:cNvPr id="53260" name="Text Box 22"/>
            <p:cNvSpPr txBox="1">
              <a:spLocks noChangeArrowheads="1"/>
            </p:cNvSpPr>
            <p:nvPr/>
          </p:nvSpPr>
          <p:spPr bwMode="auto">
            <a:xfrm>
              <a:off x="4536" y="3120"/>
              <a:ext cx="8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400"/>
                <a:t>max(</a:t>
              </a:r>
              <a:r>
                <a:rPr lang="en-US" sz="2400" i="1"/>
                <a:t>x, y</a:t>
              </a:r>
              <a:r>
                <a:rPr lang="en-US" sz="2400"/>
                <a:t>)</a:t>
              </a:r>
            </a:p>
          </p:txBody>
        </p:sp>
        <p:sp>
          <p:nvSpPr>
            <p:cNvPr id="53261" name="Line 23"/>
            <p:cNvSpPr>
              <a:spLocks noChangeShapeType="1"/>
            </p:cNvSpPr>
            <p:nvPr/>
          </p:nvSpPr>
          <p:spPr bwMode="auto">
            <a:xfrm>
              <a:off x="3914" y="2723"/>
              <a:ext cx="1" cy="6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2" name="Oval 24"/>
            <p:cNvSpPr>
              <a:spLocks noChangeArrowheads="1"/>
            </p:cNvSpPr>
            <p:nvPr/>
          </p:nvSpPr>
          <p:spPr bwMode="auto">
            <a:xfrm>
              <a:off x="3861" y="3271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3263" name="Oval 25"/>
            <p:cNvSpPr>
              <a:spLocks noChangeArrowheads="1"/>
            </p:cNvSpPr>
            <p:nvPr/>
          </p:nvSpPr>
          <p:spPr bwMode="auto">
            <a:xfrm>
              <a:off x="3866" y="2675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3264" name="Line 26"/>
            <p:cNvSpPr>
              <a:spLocks noChangeShapeType="1"/>
            </p:cNvSpPr>
            <p:nvPr/>
          </p:nvSpPr>
          <p:spPr bwMode="auto">
            <a:xfrm flipV="1">
              <a:off x="3360" y="2736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5" name="Line 27"/>
            <p:cNvSpPr>
              <a:spLocks noChangeShapeType="1"/>
            </p:cNvSpPr>
            <p:nvPr/>
          </p:nvSpPr>
          <p:spPr bwMode="auto">
            <a:xfrm flipV="1">
              <a:off x="3360" y="3312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6" name="Text Box 28"/>
            <p:cNvSpPr txBox="1">
              <a:spLocks noChangeArrowheads="1"/>
            </p:cNvSpPr>
            <p:nvPr/>
          </p:nvSpPr>
          <p:spPr bwMode="auto">
            <a:xfrm>
              <a:off x="3525" y="3648"/>
              <a:ext cx="9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accent1"/>
                  </a:solidFill>
                </a:rPr>
                <a:t>comparator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utoUpdateAnimBg="0"/>
      <p:bldP spid="109572" grpId="0" autoUpdateAnimBg="0"/>
      <p:bldP spid="109573" grpId="0" autoUpdateAnimBg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57200" y="2590800"/>
            <a:ext cx="666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sz="2400"/>
              <a:t>  By </a:t>
            </a:r>
            <a:r>
              <a:rPr lang="en-US" sz="2400">
                <a:solidFill>
                  <a:schemeClr val="tx2"/>
                </a:solidFill>
              </a:rPr>
              <a:t>0</a:t>
            </a:r>
            <a:r>
              <a:rPr lang="en-US" sz="2400"/>
              <a:t>/</a:t>
            </a:r>
            <a:r>
              <a:rPr lang="en-US" sz="2400">
                <a:solidFill>
                  <a:schemeClr val="tx2"/>
                </a:solidFill>
              </a:rPr>
              <a:t>1</a:t>
            </a:r>
            <a:r>
              <a:rPr lang="en-US" sz="2400"/>
              <a:t> principle, we need only consider </a:t>
            </a:r>
            <a:r>
              <a:rPr lang="en-US" sz="2400">
                <a:solidFill>
                  <a:schemeClr val="tx2"/>
                </a:solidFill>
              </a:rPr>
              <a:t>0</a:t>
            </a:r>
            <a:r>
              <a:rPr lang="en-US" sz="2400"/>
              <a:t>/</a:t>
            </a:r>
            <a:r>
              <a:rPr lang="en-US" sz="2400">
                <a:solidFill>
                  <a:schemeClr val="tx2"/>
                </a:solidFill>
              </a:rPr>
              <a:t>1</a:t>
            </a:r>
            <a:r>
              <a:rPr lang="en-US" sz="2400"/>
              <a:t> inputs.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8491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sz="2400"/>
              <a:t>  A step sequence of </a:t>
            </a:r>
            <a:r>
              <a:rPr lang="en-US" sz="2400">
                <a:solidFill>
                  <a:schemeClr val="tx2"/>
                </a:solidFill>
              </a:rPr>
              <a:t>0’s</a:t>
            </a:r>
            <a:r>
              <a:rPr lang="en-US" sz="2400"/>
              <a:t> and </a:t>
            </a:r>
            <a:r>
              <a:rPr lang="en-US" sz="2400">
                <a:solidFill>
                  <a:schemeClr val="tx2"/>
                </a:solidFill>
              </a:rPr>
              <a:t>1’s</a:t>
            </a:r>
            <a:r>
              <a:rPr lang="en-US" sz="2400"/>
              <a:t> is a sorted sequence of </a:t>
            </a:r>
            <a:r>
              <a:rPr lang="en-US" sz="2400">
                <a:solidFill>
                  <a:schemeClr val="tx2"/>
                </a:solidFill>
              </a:rPr>
              <a:t>0’s</a:t>
            </a:r>
            <a:r>
              <a:rPr lang="en-US" sz="2400"/>
              <a:t> and </a:t>
            </a:r>
            <a:r>
              <a:rPr lang="en-US" sz="2400">
                <a:solidFill>
                  <a:schemeClr val="tx2"/>
                </a:solidFill>
              </a:rPr>
              <a:t>1’s</a:t>
            </a:r>
            <a:r>
              <a:rPr lang="en-US" sz="2400"/>
              <a:t>.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590800" y="19050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Counts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5410200" y="19050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Sorts</a:t>
            </a:r>
          </a:p>
        </p:txBody>
      </p:sp>
      <p:graphicFrame>
        <p:nvGraphicFramePr>
          <p:cNvPr id="55303" name="Object 2"/>
          <p:cNvGraphicFramePr>
            <a:graphicFrameLocks noChangeAspect="1"/>
          </p:cNvGraphicFramePr>
          <p:nvPr/>
        </p:nvGraphicFramePr>
        <p:xfrm>
          <a:off x="4114800" y="1920875"/>
          <a:ext cx="6032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5" name="Equation" r:id="rId4" imgW="190417" imgH="152334" progId="Equation.3">
                  <p:embed/>
                </p:oleObj>
              </mc:Choice>
              <mc:Fallback>
                <p:oleObj name="Equation" r:id="rId4" imgW="190417" imgH="15233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920875"/>
                        <a:ext cx="6032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6213475" y="4322763"/>
            <a:ext cx="1588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6129338" y="51927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6137275" y="42465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 flipV="1">
            <a:off x="5334000" y="43434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 flipV="1">
            <a:off x="5334000" y="5257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5595938" y="5791200"/>
            <a:ext cx="1466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accent1"/>
                </a:solidFill>
              </a:rPr>
              <a:t>comparator</a:t>
            </a:r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4953000" y="41148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4953000" y="501332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111632" name="Text Box 16"/>
          <p:cNvSpPr txBox="1">
            <a:spLocks noChangeArrowheads="1"/>
          </p:cNvSpPr>
          <p:nvPr/>
        </p:nvSpPr>
        <p:spPr bwMode="auto">
          <a:xfrm>
            <a:off x="7142163" y="41148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111633" name="Text Box 17"/>
          <p:cNvSpPr txBox="1">
            <a:spLocks noChangeArrowheads="1"/>
          </p:cNvSpPr>
          <p:nvPr/>
        </p:nvSpPr>
        <p:spPr bwMode="auto">
          <a:xfrm>
            <a:off x="7142163" y="501332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111634" name="Text Box 18"/>
          <p:cNvSpPr txBox="1">
            <a:spLocks noChangeArrowheads="1"/>
          </p:cNvSpPr>
          <p:nvPr/>
        </p:nvSpPr>
        <p:spPr bwMode="auto">
          <a:xfrm>
            <a:off x="762000" y="4130675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111635" name="Text Box 19"/>
          <p:cNvSpPr txBox="1">
            <a:spLocks noChangeArrowheads="1"/>
          </p:cNvSpPr>
          <p:nvPr/>
        </p:nvSpPr>
        <p:spPr bwMode="auto">
          <a:xfrm>
            <a:off x="762000" y="5029200"/>
            <a:ext cx="325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3027363" y="4130675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0</a:t>
            </a:r>
          </a:p>
        </p:txBody>
      </p:sp>
      <p:sp>
        <p:nvSpPr>
          <p:cNvPr id="111637" name="Text Box 21"/>
          <p:cNvSpPr txBox="1">
            <a:spLocks noChangeArrowheads="1"/>
          </p:cNvSpPr>
          <p:nvPr/>
        </p:nvSpPr>
        <p:spPr bwMode="auto">
          <a:xfrm>
            <a:off x="3027363" y="5029200"/>
            <a:ext cx="325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tx2"/>
                </a:solidFill>
                <a:latin typeface="Helvetica" panose="020B0604020202020204" pitchFamily="34" charset="0"/>
              </a:rPr>
              <a:t>1</a:t>
            </a:r>
          </a:p>
        </p:txBody>
      </p:sp>
      <p:sp>
        <p:nvSpPr>
          <p:cNvPr id="55318" name="Line 22"/>
          <p:cNvSpPr>
            <a:spLocks noChangeShapeType="1"/>
          </p:cNvSpPr>
          <p:nvPr/>
        </p:nvSpPr>
        <p:spPr bwMode="auto">
          <a:xfrm>
            <a:off x="2039938" y="4322763"/>
            <a:ext cx="1587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Oval 23"/>
          <p:cNvSpPr>
            <a:spLocks noChangeArrowheads="1"/>
          </p:cNvSpPr>
          <p:nvPr/>
        </p:nvSpPr>
        <p:spPr bwMode="auto">
          <a:xfrm>
            <a:off x="1955800" y="519271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55320" name="Oval 24"/>
          <p:cNvSpPr>
            <a:spLocks noChangeArrowheads="1"/>
          </p:cNvSpPr>
          <p:nvPr/>
        </p:nvSpPr>
        <p:spPr bwMode="auto">
          <a:xfrm>
            <a:off x="1963738" y="4246563"/>
            <a:ext cx="165100" cy="1619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400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 flipV="1">
            <a:off x="1160463" y="43434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 flipV="1">
            <a:off x="1160463" y="5257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1533525" y="5881688"/>
            <a:ext cx="1128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000" b="1">
                <a:solidFill>
                  <a:schemeClr val="accent1"/>
                </a:solidFill>
              </a:rPr>
              <a:t>balancer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30" grpId="0" autoUpdateAnimBg="0"/>
      <p:bldP spid="111631" grpId="0" autoUpdateAnimBg="0"/>
      <p:bldP spid="111632" grpId="0" autoUpdateAnimBg="0"/>
      <p:bldP spid="111633" grpId="0" autoUpdateAnimBg="0"/>
      <p:bldP spid="111634" grpId="0" autoUpdateAnimBg="0"/>
      <p:bldP spid="111635" grpId="0" autoUpdateAnimBg="0"/>
      <p:bldP spid="111636" grpId="0" autoUpdateAnimBg="0"/>
      <p:bldP spid="111637" grpId="0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52600" y="3276600"/>
            <a:ext cx="5943600" cy="3048000"/>
            <a:chOff x="1104" y="2064"/>
            <a:chExt cx="3744" cy="1920"/>
          </a:xfrm>
        </p:grpSpPr>
        <p:sp>
          <p:nvSpPr>
            <p:cNvPr id="57402" name="Line 3"/>
            <p:cNvSpPr>
              <a:spLocks noChangeShapeType="1"/>
            </p:cNvSpPr>
            <p:nvPr/>
          </p:nvSpPr>
          <p:spPr bwMode="auto">
            <a:xfrm>
              <a:off x="1488" y="2156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03" name="Line 4"/>
            <p:cNvSpPr>
              <a:spLocks noChangeShapeType="1"/>
            </p:cNvSpPr>
            <p:nvPr/>
          </p:nvSpPr>
          <p:spPr bwMode="auto">
            <a:xfrm>
              <a:off x="1912" y="264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04" name="Line 5"/>
            <p:cNvSpPr>
              <a:spLocks noChangeShapeType="1"/>
            </p:cNvSpPr>
            <p:nvPr/>
          </p:nvSpPr>
          <p:spPr bwMode="auto">
            <a:xfrm>
              <a:off x="2432" y="3072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05" name="Oval 6"/>
            <p:cNvSpPr>
              <a:spLocks noChangeArrowheads="1"/>
            </p:cNvSpPr>
            <p:nvPr/>
          </p:nvSpPr>
          <p:spPr bwMode="auto">
            <a:xfrm>
              <a:off x="1864" y="25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06" name="Oval 7"/>
            <p:cNvSpPr>
              <a:spLocks noChangeArrowheads="1"/>
            </p:cNvSpPr>
            <p:nvPr/>
          </p:nvSpPr>
          <p:spPr bwMode="auto">
            <a:xfrm>
              <a:off x="1864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07" name="Oval 8"/>
            <p:cNvSpPr>
              <a:spLocks noChangeArrowheads="1"/>
            </p:cNvSpPr>
            <p:nvPr/>
          </p:nvSpPr>
          <p:spPr bwMode="auto">
            <a:xfrm>
              <a:off x="1440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08" name="Oval 9"/>
            <p:cNvSpPr>
              <a:spLocks noChangeArrowheads="1"/>
            </p:cNvSpPr>
            <p:nvPr/>
          </p:nvSpPr>
          <p:spPr bwMode="auto">
            <a:xfrm>
              <a:off x="1440" y="2064"/>
              <a:ext cx="96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09" name="Oval 10"/>
            <p:cNvSpPr>
              <a:spLocks noChangeArrowheads="1"/>
            </p:cNvSpPr>
            <p:nvPr/>
          </p:nvSpPr>
          <p:spPr bwMode="auto">
            <a:xfrm>
              <a:off x="2384" y="30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10" name="Oval 11"/>
            <p:cNvSpPr>
              <a:spLocks noChangeArrowheads="1"/>
            </p:cNvSpPr>
            <p:nvPr/>
          </p:nvSpPr>
          <p:spPr bwMode="auto">
            <a:xfrm>
              <a:off x="2384" y="34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11" name="Oval 12"/>
            <p:cNvSpPr>
              <a:spLocks noChangeArrowheads="1"/>
            </p:cNvSpPr>
            <p:nvPr/>
          </p:nvSpPr>
          <p:spPr bwMode="auto">
            <a:xfrm>
              <a:off x="2864" y="34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12" name="Oval 13"/>
            <p:cNvSpPr>
              <a:spLocks noChangeArrowheads="1"/>
            </p:cNvSpPr>
            <p:nvPr/>
          </p:nvSpPr>
          <p:spPr bwMode="auto">
            <a:xfrm>
              <a:off x="2864" y="388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13" name="Line 14"/>
            <p:cNvSpPr>
              <a:spLocks noChangeShapeType="1"/>
            </p:cNvSpPr>
            <p:nvPr/>
          </p:nvSpPr>
          <p:spPr bwMode="auto">
            <a:xfrm>
              <a:off x="1104" y="3936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14" name="Line 15"/>
            <p:cNvSpPr>
              <a:spLocks noChangeShapeType="1"/>
            </p:cNvSpPr>
            <p:nvPr/>
          </p:nvSpPr>
          <p:spPr bwMode="auto">
            <a:xfrm>
              <a:off x="2920" y="350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15" name="Line 16"/>
            <p:cNvSpPr>
              <a:spLocks noChangeShapeType="1"/>
            </p:cNvSpPr>
            <p:nvPr/>
          </p:nvSpPr>
          <p:spPr bwMode="auto">
            <a:xfrm>
              <a:off x="1104" y="307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16" name="Line 17"/>
            <p:cNvSpPr>
              <a:spLocks noChangeShapeType="1"/>
            </p:cNvSpPr>
            <p:nvPr/>
          </p:nvSpPr>
          <p:spPr bwMode="auto">
            <a:xfrm>
              <a:off x="1104" y="259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17" name="Line 18"/>
            <p:cNvSpPr>
              <a:spLocks noChangeShapeType="1"/>
            </p:cNvSpPr>
            <p:nvPr/>
          </p:nvSpPr>
          <p:spPr bwMode="auto">
            <a:xfrm>
              <a:off x="1104" y="3504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18" name="Line 19"/>
            <p:cNvSpPr>
              <a:spLocks noChangeShapeType="1"/>
            </p:cNvSpPr>
            <p:nvPr/>
          </p:nvSpPr>
          <p:spPr bwMode="auto">
            <a:xfrm>
              <a:off x="1104" y="211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19" name="Line 20"/>
            <p:cNvSpPr>
              <a:spLocks noChangeShapeType="1"/>
            </p:cNvSpPr>
            <p:nvPr/>
          </p:nvSpPr>
          <p:spPr bwMode="auto">
            <a:xfrm>
              <a:off x="2432" y="216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20" name="Oval 21"/>
            <p:cNvSpPr>
              <a:spLocks noChangeArrowheads="1"/>
            </p:cNvSpPr>
            <p:nvPr/>
          </p:nvSpPr>
          <p:spPr bwMode="auto">
            <a:xfrm>
              <a:off x="2384" y="206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21" name="Oval 22"/>
            <p:cNvSpPr>
              <a:spLocks noChangeArrowheads="1"/>
            </p:cNvSpPr>
            <p:nvPr/>
          </p:nvSpPr>
          <p:spPr bwMode="auto">
            <a:xfrm>
              <a:off x="2384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22" name="Line 23"/>
            <p:cNvSpPr>
              <a:spLocks noChangeShapeType="1"/>
            </p:cNvSpPr>
            <p:nvPr/>
          </p:nvSpPr>
          <p:spPr bwMode="auto">
            <a:xfrm>
              <a:off x="2920" y="264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23" name="Oval 24"/>
            <p:cNvSpPr>
              <a:spLocks noChangeArrowheads="1"/>
            </p:cNvSpPr>
            <p:nvPr/>
          </p:nvSpPr>
          <p:spPr bwMode="auto">
            <a:xfrm>
              <a:off x="2872" y="25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24" name="Oval 25"/>
            <p:cNvSpPr>
              <a:spLocks noChangeArrowheads="1"/>
            </p:cNvSpPr>
            <p:nvPr/>
          </p:nvSpPr>
          <p:spPr bwMode="auto">
            <a:xfrm>
              <a:off x="2872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25" name="Line 26"/>
            <p:cNvSpPr>
              <a:spLocks noChangeShapeType="1"/>
            </p:cNvSpPr>
            <p:nvPr/>
          </p:nvSpPr>
          <p:spPr bwMode="auto">
            <a:xfrm>
              <a:off x="3456" y="3072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26" name="Oval 27"/>
            <p:cNvSpPr>
              <a:spLocks noChangeArrowheads="1"/>
            </p:cNvSpPr>
            <p:nvPr/>
          </p:nvSpPr>
          <p:spPr bwMode="auto">
            <a:xfrm>
              <a:off x="3408" y="30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27" name="Oval 28"/>
            <p:cNvSpPr>
              <a:spLocks noChangeArrowheads="1"/>
            </p:cNvSpPr>
            <p:nvPr/>
          </p:nvSpPr>
          <p:spPr bwMode="auto">
            <a:xfrm>
              <a:off x="3408" y="34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28" name="Line 29"/>
            <p:cNvSpPr>
              <a:spLocks noChangeShapeType="1"/>
            </p:cNvSpPr>
            <p:nvPr/>
          </p:nvSpPr>
          <p:spPr bwMode="auto">
            <a:xfrm>
              <a:off x="3456" y="216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29" name="Oval 30"/>
            <p:cNvSpPr>
              <a:spLocks noChangeArrowheads="1"/>
            </p:cNvSpPr>
            <p:nvPr/>
          </p:nvSpPr>
          <p:spPr bwMode="auto">
            <a:xfrm>
              <a:off x="3408" y="206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30" name="Oval 31"/>
            <p:cNvSpPr>
              <a:spLocks noChangeArrowheads="1"/>
            </p:cNvSpPr>
            <p:nvPr/>
          </p:nvSpPr>
          <p:spPr bwMode="auto">
            <a:xfrm>
              <a:off x="3408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31" name="Line 32"/>
            <p:cNvSpPr>
              <a:spLocks noChangeShapeType="1"/>
            </p:cNvSpPr>
            <p:nvPr/>
          </p:nvSpPr>
          <p:spPr bwMode="auto">
            <a:xfrm>
              <a:off x="3944" y="264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32" name="Oval 33"/>
            <p:cNvSpPr>
              <a:spLocks noChangeArrowheads="1"/>
            </p:cNvSpPr>
            <p:nvPr/>
          </p:nvSpPr>
          <p:spPr bwMode="auto">
            <a:xfrm>
              <a:off x="3896" y="25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33" name="Oval 34"/>
            <p:cNvSpPr>
              <a:spLocks noChangeArrowheads="1"/>
            </p:cNvSpPr>
            <p:nvPr/>
          </p:nvSpPr>
          <p:spPr bwMode="auto">
            <a:xfrm>
              <a:off x="3896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34" name="Line 35"/>
            <p:cNvSpPr>
              <a:spLocks noChangeShapeType="1"/>
            </p:cNvSpPr>
            <p:nvPr/>
          </p:nvSpPr>
          <p:spPr bwMode="auto">
            <a:xfrm>
              <a:off x="4376" y="2156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35" name="Oval 36"/>
            <p:cNvSpPr>
              <a:spLocks noChangeArrowheads="1"/>
            </p:cNvSpPr>
            <p:nvPr/>
          </p:nvSpPr>
          <p:spPr bwMode="auto">
            <a:xfrm>
              <a:off x="4328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7436" name="Oval 37"/>
            <p:cNvSpPr>
              <a:spLocks noChangeArrowheads="1"/>
            </p:cNvSpPr>
            <p:nvPr/>
          </p:nvSpPr>
          <p:spPr bwMode="auto">
            <a:xfrm>
              <a:off x="4328" y="2064"/>
              <a:ext cx="96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514600" y="2971800"/>
            <a:ext cx="325438" cy="3276600"/>
            <a:chOff x="1584" y="1824"/>
            <a:chExt cx="205" cy="2064"/>
          </a:xfrm>
        </p:grpSpPr>
        <p:sp>
          <p:nvSpPr>
            <p:cNvPr id="57397" name="Text Box 39"/>
            <p:cNvSpPr txBox="1">
              <a:spLocks noChangeArrowheads="1"/>
            </p:cNvSpPr>
            <p:nvPr/>
          </p:nvSpPr>
          <p:spPr bwMode="auto">
            <a:xfrm>
              <a:off x="1584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98" name="Text Box 40"/>
            <p:cNvSpPr txBox="1">
              <a:spLocks noChangeArrowheads="1"/>
            </p:cNvSpPr>
            <p:nvPr/>
          </p:nvSpPr>
          <p:spPr bwMode="auto">
            <a:xfrm>
              <a:off x="1584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99" name="Text Box 41"/>
            <p:cNvSpPr txBox="1">
              <a:spLocks noChangeArrowheads="1"/>
            </p:cNvSpPr>
            <p:nvPr/>
          </p:nvSpPr>
          <p:spPr bwMode="auto">
            <a:xfrm>
              <a:off x="1584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400" name="Text Box 42"/>
            <p:cNvSpPr txBox="1">
              <a:spLocks noChangeArrowheads="1"/>
            </p:cNvSpPr>
            <p:nvPr/>
          </p:nvSpPr>
          <p:spPr bwMode="auto">
            <a:xfrm>
              <a:off x="1584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401" name="Text Box 43"/>
            <p:cNvSpPr txBox="1">
              <a:spLocks noChangeArrowheads="1"/>
            </p:cNvSpPr>
            <p:nvPr/>
          </p:nvSpPr>
          <p:spPr bwMode="auto">
            <a:xfrm>
              <a:off x="1584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655763" y="2971800"/>
            <a:ext cx="325437" cy="3276600"/>
            <a:chOff x="1043" y="1824"/>
            <a:chExt cx="205" cy="2064"/>
          </a:xfrm>
        </p:grpSpPr>
        <p:sp>
          <p:nvSpPr>
            <p:cNvPr id="57392" name="Text Box 45"/>
            <p:cNvSpPr txBox="1">
              <a:spLocks noChangeArrowheads="1"/>
            </p:cNvSpPr>
            <p:nvPr/>
          </p:nvSpPr>
          <p:spPr bwMode="auto">
            <a:xfrm>
              <a:off x="1043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93" name="Text Box 46"/>
            <p:cNvSpPr txBox="1">
              <a:spLocks noChangeArrowheads="1"/>
            </p:cNvSpPr>
            <p:nvPr/>
          </p:nvSpPr>
          <p:spPr bwMode="auto">
            <a:xfrm>
              <a:off x="1043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94" name="Text Box 47"/>
            <p:cNvSpPr txBox="1">
              <a:spLocks noChangeArrowheads="1"/>
            </p:cNvSpPr>
            <p:nvPr/>
          </p:nvSpPr>
          <p:spPr bwMode="auto">
            <a:xfrm>
              <a:off x="1043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395" name="Text Box 48"/>
            <p:cNvSpPr txBox="1">
              <a:spLocks noChangeArrowheads="1"/>
            </p:cNvSpPr>
            <p:nvPr/>
          </p:nvSpPr>
          <p:spPr bwMode="auto">
            <a:xfrm>
              <a:off x="1043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396" name="Text Box 49"/>
            <p:cNvSpPr txBox="1">
              <a:spLocks noChangeArrowheads="1"/>
            </p:cNvSpPr>
            <p:nvPr/>
          </p:nvSpPr>
          <p:spPr bwMode="auto">
            <a:xfrm>
              <a:off x="1043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3200400" y="2971800"/>
            <a:ext cx="325438" cy="3276600"/>
            <a:chOff x="2016" y="1824"/>
            <a:chExt cx="205" cy="2064"/>
          </a:xfrm>
        </p:grpSpPr>
        <p:sp>
          <p:nvSpPr>
            <p:cNvPr id="57387" name="Text Box 51"/>
            <p:cNvSpPr txBox="1">
              <a:spLocks noChangeArrowheads="1"/>
            </p:cNvSpPr>
            <p:nvPr/>
          </p:nvSpPr>
          <p:spPr bwMode="auto">
            <a:xfrm>
              <a:off x="2016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88" name="Text Box 52"/>
            <p:cNvSpPr txBox="1">
              <a:spLocks noChangeArrowheads="1"/>
            </p:cNvSpPr>
            <p:nvPr/>
          </p:nvSpPr>
          <p:spPr bwMode="auto">
            <a:xfrm>
              <a:off x="2016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89" name="Text Box 53"/>
            <p:cNvSpPr txBox="1">
              <a:spLocks noChangeArrowheads="1"/>
            </p:cNvSpPr>
            <p:nvPr/>
          </p:nvSpPr>
          <p:spPr bwMode="auto">
            <a:xfrm>
              <a:off x="2016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390" name="Text Box 54"/>
            <p:cNvSpPr txBox="1">
              <a:spLocks noChangeArrowheads="1"/>
            </p:cNvSpPr>
            <p:nvPr/>
          </p:nvSpPr>
          <p:spPr bwMode="auto">
            <a:xfrm>
              <a:off x="2016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391" name="Text Box 55"/>
            <p:cNvSpPr txBox="1">
              <a:spLocks noChangeArrowheads="1"/>
            </p:cNvSpPr>
            <p:nvPr/>
          </p:nvSpPr>
          <p:spPr bwMode="auto">
            <a:xfrm>
              <a:off x="2016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4038600" y="2971800"/>
            <a:ext cx="325438" cy="3276600"/>
            <a:chOff x="2544" y="1824"/>
            <a:chExt cx="205" cy="2064"/>
          </a:xfrm>
        </p:grpSpPr>
        <p:sp>
          <p:nvSpPr>
            <p:cNvPr id="57382" name="Text Box 57"/>
            <p:cNvSpPr txBox="1">
              <a:spLocks noChangeArrowheads="1"/>
            </p:cNvSpPr>
            <p:nvPr/>
          </p:nvSpPr>
          <p:spPr bwMode="auto">
            <a:xfrm>
              <a:off x="2544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83" name="Text Box 58"/>
            <p:cNvSpPr txBox="1">
              <a:spLocks noChangeArrowheads="1"/>
            </p:cNvSpPr>
            <p:nvPr/>
          </p:nvSpPr>
          <p:spPr bwMode="auto">
            <a:xfrm>
              <a:off x="2544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84" name="Text Box 59"/>
            <p:cNvSpPr txBox="1">
              <a:spLocks noChangeArrowheads="1"/>
            </p:cNvSpPr>
            <p:nvPr/>
          </p:nvSpPr>
          <p:spPr bwMode="auto">
            <a:xfrm>
              <a:off x="2544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385" name="Text Box 60"/>
            <p:cNvSpPr txBox="1">
              <a:spLocks noChangeArrowheads="1"/>
            </p:cNvSpPr>
            <p:nvPr/>
          </p:nvSpPr>
          <p:spPr bwMode="auto">
            <a:xfrm>
              <a:off x="2544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386" name="Text Box 61"/>
            <p:cNvSpPr txBox="1">
              <a:spLocks noChangeArrowheads="1"/>
            </p:cNvSpPr>
            <p:nvPr/>
          </p:nvSpPr>
          <p:spPr bwMode="auto">
            <a:xfrm>
              <a:off x="2544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4779963" y="2971800"/>
            <a:ext cx="325437" cy="3276600"/>
            <a:chOff x="3011" y="1824"/>
            <a:chExt cx="205" cy="2064"/>
          </a:xfrm>
        </p:grpSpPr>
        <p:sp>
          <p:nvSpPr>
            <p:cNvPr id="57377" name="Text Box 63"/>
            <p:cNvSpPr txBox="1">
              <a:spLocks noChangeArrowheads="1"/>
            </p:cNvSpPr>
            <p:nvPr/>
          </p:nvSpPr>
          <p:spPr bwMode="auto">
            <a:xfrm>
              <a:off x="3011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78" name="Text Box 64"/>
            <p:cNvSpPr txBox="1">
              <a:spLocks noChangeArrowheads="1"/>
            </p:cNvSpPr>
            <p:nvPr/>
          </p:nvSpPr>
          <p:spPr bwMode="auto">
            <a:xfrm>
              <a:off x="3011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79" name="Text Box 65"/>
            <p:cNvSpPr txBox="1">
              <a:spLocks noChangeArrowheads="1"/>
            </p:cNvSpPr>
            <p:nvPr/>
          </p:nvSpPr>
          <p:spPr bwMode="auto">
            <a:xfrm>
              <a:off x="3011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380" name="Text Box 66"/>
            <p:cNvSpPr txBox="1">
              <a:spLocks noChangeArrowheads="1"/>
            </p:cNvSpPr>
            <p:nvPr/>
          </p:nvSpPr>
          <p:spPr bwMode="auto">
            <a:xfrm>
              <a:off x="3011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381" name="Text Box 67"/>
            <p:cNvSpPr txBox="1">
              <a:spLocks noChangeArrowheads="1"/>
            </p:cNvSpPr>
            <p:nvPr/>
          </p:nvSpPr>
          <p:spPr bwMode="auto">
            <a:xfrm>
              <a:off x="3011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5638800" y="2971800"/>
            <a:ext cx="325438" cy="3276600"/>
            <a:chOff x="3552" y="1824"/>
            <a:chExt cx="205" cy="2064"/>
          </a:xfrm>
        </p:grpSpPr>
        <p:sp>
          <p:nvSpPr>
            <p:cNvPr id="57372" name="Text Box 69"/>
            <p:cNvSpPr txBox="1">
              <a:spLocks noChangeArrowheads="1"/>
            </p:cNvSpPr>
            <p:nvPr/>
          </p:nvSpPr>
          <p:spPr bwMode="auto">
            <a:xfrm>
              <a:off x="3552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73" name="Text Box 70"/>
            <p:cNvSpPr txBox="1">
              <a:spLocks noChangeArrowheads="1"/>
            </p:cNvSpPr>
            <p:nvPr/>
          </p:nvSpPr>
          <p:spPr bwMode="auto">
            <a:xfrm>
              <a:off x="3552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74" name="Text Box 71"/>
            <p:cNvSpPr txBox="1">
              <a:spLocks noChangeArrowheads="1"/>
            </p:cNvSpPr>
            <p:nvPr/>
          </p:nvSpPr>
          <p:spPr bwMode="auto">
            <a:xfrm>
              <a:off x="3552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375" name="Text Box 72"/>
            <p:cNvSpPr txBox="1">
              <a:spLocks noChangeArrowheads="1"/>
            </p:cNvSpPr>
            <p:nvPr/>
          </p:nvSpPr>
          <p:spPr bwMode="auto">
            <a:xfrm>
              <a:off x="3552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376" name="Text Box 73"/>
            <p:cNvSpPr txBox="1">
              <a:spLocks noChangeArrowheads="1"/>
            </p:cNvSpPr>
            <p:nvPr/>
          </p:nvSpPr>
          <p:spPr bwMode="auto">
            <a:xfrm>
              <a:off x="3552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6380163" y="2971800"/>
            <a:ext cx="325437" cy="3276600"/>
            <a:chOff x="4019" y="1824"/>
            <a:chExt cx="205" cy="2064"/>
          </a:xfrm>
        </p:grpSpPr>
        <p:sp>
          <p:nvSpPr>
            <p:cNvPr id="57367" name="Text Box 75"/>
            <p:cNvSpPr txBox="1">
              <a:spLocks noChangeArrowheads="1"/>
            </p:cNvSpPr>
            <p:nvPr/>
          </p:nvSpPr>
          <p:spPr bwMode="auto">
            <a:xfrm>
              <a:off x="4019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68" name="Text Box 76"/>
            <p:cNvSpPr txBox="1">
              <a:spLocks noChangeArrowheads="1"/>
            </p:cNvSpPr>
            <p:nvPr/>
          </p:nvSpPr>
          <p:spPr bwMode="auto">
            <a:xfrm>
              <a:off x="4019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69" name="Text Box 77"/>
            <p:cNvSpPr txBox="1">
              <a:spLocks noChangeArrowheads="1"/>
            </p:cNvSpPr>
            <p:nvPr/>
          </p:nvSpPr>
          <p:spPr bwMode="auto">
            <a:xfrm>
              <a:off x="4019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370" name="Text Box 78"/>
            <p:cNvSpPr txBox="1">
              <a:spLocks noChangeArrowheads="1"/>
            </p:cNvSpPr>
            <p:nvPr/>
          </p:nvSpPr>
          <p:spPr bwMode="auto">
            <a:xfrm>
              <a:off x="4019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371" name="Text Box 79"/>
            <p:cNvSpPr txBox="1">
              <a:spLocks noChangeArrowheads="1"/>
            </p:cNvSpPr>
            <p:nvPr/>
          </p:nvSpPr>
          <p:spPr bwMode="auto">
            <a:xfrm>
              <a:off x="4019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grpSp>
        <p:nvGrpSpPr>
          <p:cNvPr id="10" name="Group 80"/>
          <p:cNvGrpSpPr>
            <a:grpSpLocks/>
          </p:cNvGrpSpPr>
          <p:nvPr/>
        </p:nvGrpSpPr>
        <p:grpSpPr bwMode="auto">
          <a:xfrm>
            <a:off x="7065963" y="2971800"/>
            <a:ext cx="325437" cy="3276600"/>
            <a:chOff x="4451" y="1824"/>
            <a:chExt cx="205" cy="2064"/>
          </a:xfrm>
        </p:grpSpPr>
        <p:sp>
          <p:nvSpPr>
            <p:cNvPr id="57362" name="Text Box 81"/>
            <p:cNvSpPr txBox="1">
              <a:spLocks noChangeArrowheads="1"/>
            </p:cNvSpPr>
            <p:nvPr/>
          </p:nvSpPr>
          <p:spPr bwMode="auto">
            <a:xfrm>
              <a:off x="4451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7363" name="Text Box 82"/>
            <p:cNvSpPr txBox="1">
              <a:spLocks noChangeArrowheads="1"/>
            </p:cNvSpPr>
            <p:nvPr/>
          </p:nvSpPr>
          <p:spPr bwMode="auto">
            <a:xfrm>
              <a:off x="4451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7364" name="Text Box 83"/>
            <p:cNvSpPr txBox="1">
              <a:spLocks noChangeArrowheads="1"/>
            </p:cNvSpPr>
            <p:nvPr/>
          </p:nvSpPr>
          <p:spPr bwMode="auto">
            <a:xfrm>
              <a:off x="4451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7365" name="Text Box 84"/>
            <p:cNvSpPr txBox="1">
              <a:spLocks noChangeArrowheads="1"/>
            </p:cNvSpPr>
            <p:nvPr/>
          </p:nvSpPr>
          <p:spPr bwMode="auto">
            <a:xfrm>
              <a:off x="4451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</a:t>
              </a:r>
            </a:p>
          </p:txBody>
        </p:sp>
        <p:sp>
          <p:nvSpPr>
            <p:cNvPr id="57366" name="Text Box 85"/>
            <p:cNvSpPr txBox="1">
              <a:spLocks noChangeArrowheads="1"/>
            </p:cNvSpPr>
            <p:nvPr/>
          </p:nvSpPr>
          <p:spPr bwMode="auto">
            <a:xfrm>
              <a:off x="4451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</p:grpSp>
      <p:sp>
        <p:nvSpPr>
          <p:cNvPr id="113750" name="Text Box 86"/>
          <p:cNvSpPr txBox="1">
            <a:spLocks noChangeArrowheads="1"/>
          </p:cNvSpPr>
          <p:nvPr/>
        </p:nvSpPr>
        <p:spPr bwMode="auto">
          <a:xfrm>
            <a:off x="1295400" y="2286000"/>
            <a:ext cx="696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accent1"/>
                </a:solidFill>
              </a:rPr>
              <a:t>Insertion Sort:</a:t>
            </a:r>
            <a:r>
              <a:rPr lang="en-US" sz="2400"/>
              <a:t> a network which </a:t>
            </a:r>
            <a:r>
              <a:rPr lang="en-US" sz="2400">
                <a:solidFill>
                  <a:schemeClr val="tx2"/>
                </a:solidFill>
              </a:rPr>
              <a:t>sorts</a:t>
            </a:r>
            <a:r>
              <a:rPr lang="en-US" sz="2400"/>
              <a:t> but </a:t>
            </a:r>
            <a:r>
              <a:rPr lang="en-US" sz="2400" u="sng"/>
              <a:t>doesn’t</a:t>
            </a:r>
            <a:r>
              <a:rPr lang="en-US" sz="2400"/>
              <a:t> </a:t>
            </a:r>
            <a:r>
              <a:rPr lang="en-US" sz="2400">
                <a:solidFill>
                  <a:schemeClr val="tx2"/>
                </a:solidFill>
              </a:rPr>
              <a:t>count</a:t>
            </a:r>
            <a:r>
              <a:rPr lang="en-US" sz="2400"/>
              <a:t>.</a:t>
            </a:r>
          </a:p>
        </p:txBody>
      </p:sp>
      <p:sp>
        <p:nvSpPr>
          <p:cNvPr id="113751" name="Text Box 87"/>
          <p:cNvSpPr txBox="1">
            <a:spLocks noChangeArrowheads="1"/>
          </p:cNvSpPr>
          <p:nvPr/>
        </p:nvSpPr>
        <p:spPr bwMode="auto">
          <a:xfrm>
            <a:off x="2590800" y="17145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Sorts</a:t>
            </a:r>
          </a:p>
        </p:txBody>
      </p:sp>
      <p:sp>
        <p:nvSpPr>
          <p:cNvPr id="113752" name="Text Box 88"/>
          <p:cNvSpPr txBox="1">
            <a:spLocks noChangeArrowheads="1"/>
          </p:cNvSpPr>
          <p:nvPr/>
        </p:nvSpPr>
        <p:spPr bwMode="auto">
          <a:xfrm>
            <a:off x="5410200" y="17145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Counts</a:t>
            </a:r>
          </a:p>
        </p:txBody>
      </p:sp>
      <p:grpSp>
        <p:nvGrpSpPr>
          <p:cNvPr id="11" name="Group 89"/>
          <p:cNvGrpSpPr>
            <a:grpSpLocks/>
          </p:cNvGrpSpPr>
          <p:nvPr/>
        </p:nvGrpSpPr>
        <p:grpSpPr bwMode="auto">
          <a:xfrm>
            <a:off x="4114800" y="1730375"/>
            <a:ext cx="603250" cy="479425"/>
            <a:chOff x="2592" y="1090"/>
            <a:chExt cx="380" cy="302"/>
          </a:xfrm>
        </p:grpSpPr>
        <p:graphicFrame>
          <p:nvGraphicFramePr>
            <p:cNvPr id="57360" name="Object 2"/>
            <p:cNvGraphicFramePr>
              <a:graphicFrameLocks noChangeAspect="1"/>
            </p:cNvGraphicFramePr>
            <p:nvPr/>
          </p:nvGraphicFramePr>
          <p:xfrm>
            <a:off x="2592" y="1090"/>
            <a:ext cx="38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438" name="Equation" r:id="rId4" imgW="190417" imgH="152334" progId="Equation.3">
                    <p:embed/>
                  </p:oleObj>
                </mc:Choice>
                <mc:Fallback>
                  <p:oleObj name="Equation" r:id="rId4" imgW="190417" imgH="152334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1090"/>
                          <a:ext cx="380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361" name="Line 91"/>
            <p:cNvSpPr>
              <a:spLocks noChangeShapeType="1"/>
            </p:cNvSpPr>
            <p:nvPr/>
          </p:nvSpPr>
          <p:spPr bwMode="auto">
            <a:xfrm>
              <a:off x="2640" y="1104"/>
              <a:ext cx="19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59" name="Rectangle 9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50" grpId="0" autoUpdateAnimBg="0"/>
      <p:bldP spid="113751" grpId="0" autoUpdateAnimBg="0"/>
      <p:bldP spid="113752" grpId="0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752600" y="2895600"/>
            <a:ext cx="5943600" cy="3048000"/>
            <a:chOff x="1104" y="2064"/>
            <a:chExt cx="3744" cy="1920"/>
          </a:xfrm>
        </p:grpSpPr>
        <p:sp>
          <p:nvSpPr>
            <p:cNvPr id="59449" name="Line 3"/>
            <p:cNvSpPr>
              <a:spLocks noChangeShapeType="1"/>
            </p:cNvSpPr>
            <p:nvPr/>
          </p:nvSpPr>
          <p:spPr bwMode="auto">
            <a:xfrm>
              <a:off x="1488" y="2156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0" name="Line 4"/>
            <p:cNvSpPr>
              <a:spLocks noChangeShapeType="1"/>
            </p:cNvSpPr>
            <p:nvPr/>
          </p:nvSpPr>
          <p:spPr bwMode="auto">
            <a:xfrm>
              <a:off x="1912" y="264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1" name="Line 5"/>
            <p:cNvSpPr>
              <a:spLocks noChangeShapeType="1"/>
            </p:cNvSpPr>
            <p:nvPr/>
          </p:nvSpPr>
          <p:spPr bwMode="auto">
            <a:xfrm>
              <a:off x="2432" y="3072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2" name="Oval 6"/>
            <p:cNvSpPr>
              <a:spLocks noChangeArrowheads="1"/>
            </p:cNvSpPr>
            <p:nvPr/>
          </p:nvSpPr>
          <p:spPr bwMode="auto">
            <a:xfrm>
              <a:off x="1864" y="25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53" name="Oval 7"/>
            <p:cNvSpPr>
              <a:spLocks noChangeArrowheads="1"/>
            </p:cNvSpPr>
            <p:nvPr/>
          </p:nvSpPr>
          <p:spPr bwMode="auto">
            <a:xfrm>
              <a:off x="1864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54" name="Oval 8"/>
            <p:cNvSpPr>
              <a:spLocks noChangeArrowheads="1"/>
            </p:cNvSpPr>
            <p:nvPr/>
          </p:nvSpPr>
          <p:spPr bwMode="auto">
            <a:xfrm>
              <a:off x="1440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55" name="Oval 9"/>
            <p:cNvSpPr>
              <a:spLocks noChangeArrowheads="1"/>
            </p:cNvSpPr>
            <p:nvPr/>
          </p:nvSpPr>
          <p:spPr bwMode="auto">
            <a:xfrm>
              <a:off x="1440" y="2064"/>
              <a:ext cx="96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56" name="Oval 10"/>
            <p:cNvSpPr>
              <a:spLocks noChangeArrowheads="1"/>
            </p:cNvSpPr>
            <p:nvPr/>
          </p:nvSpPr>
          <p:spPr bwMode="auto">
            <a:xfrm>
              <a:off x="2384" y="30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57" name="Oval 11"/>
            <p:cNvSpPr>
              <a:spLocks noChangeArrowheads="1"/>
            </p:cNvSpPr>
            <p:nvPr/>
          </p:nvSpPr>
          <p:spPr bwMode="auto">
            <a:xfrm>
              <a:off x="2384" y="34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58" name="Oval 12"/>
            <p:cNvSpPr>
              <a:spLocks noChangeArrowheads="1"/>
            </p:cNvSpPr>
            <p:nvPr/>
          </p:nvSpPr>
          <p:spPr bwMode="auto">
            <a:xfrm>
              <a:off x="2864" y="34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59" name="Oval 13"/>
            <p:cNvSpPr>
              <a:spLocks noChangeArrowheads="1"/>
            </p:cNvSpPr>
            <p:nvPr/>
          </p:nvSpPr>
          <p:spPr bwMode="auto">
            <a:xfrm>
              <a:off x="2864" y="3882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60" name="Line 14"/>
            <p:cNvSpPr>
              <a:spLocks noChangeShapeType="1"/>
            </p:cNvSpPr>
            <p:nvPr/>
          </p:nvSpPr>
          <p:spPr bwMode="auto">
            <a:xfrm>
              <a:off x="1104" y="3936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1" name="Line 15"/>
            <p:cNvSpPr>
              <a:spLocks noChangeShapeType="1"/>
            </p:cNvSpPr>
            <p:nvPr/>
          </p:nvSpPr>
          <p:spPr bwMode="auto">
            <a:xfrm>
              <a:off x="2920" y="350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2" name="Line 16"/>
            <p:cNvSpPr>
              <a:spLocks noChangeShapeType="1"/>
            </p:cNvSpPr>
            <p:nvPr/>
          </p:nvSpPr>
          <p:spPr bwMode="auto">
            <a:xfrm>
              <a:off x="1104" y="307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3" name="Line 17"/>
            <p:cNvSpPr>
              <a:spLocks noChangeShapeType="1"/>
            </p:cNvSpPr>
            <p:nvPr/>
          </p:nvSpPr>
          <p:spPr bwMode="auto">
            <a:xfrm>
              <a:off x="1104" y="259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4" name="Line 18"/>
            <p:cNvSpPr>
              <a:spLocks noChangeShapeType="1"/>
            </p:cNvSpPr>
            <p:nvPr/>
          </p:nvSpPr>
          <p:spPr bwMode="auto">
            <a:xfrm>
              <a:off x="1104" y="3504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5" name="Line 19"/>
            <p:cNvSpPr>
              <a:spLocks noChangeShapeType="1"/>
            </p:cNvSpPr>
            <p:nvPr/>
          </p:nvSpPr>
          <p:spPr bwMode="auto">
            <a:xfrm>
              <a:off x="1104" y="211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6" name="Line 20"/>
            <p:cNvSpPr>
              <a:spLocks noChangeShapeType="1"/>
            </p:cNvSpPr>
            <p:nvPr/>
          </p:nvSpPr>
          <p:spPr bwMode="auto">
            <a:xfrm>
              <a:off x="2432" y="216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7" name="Oval 21"/>
            <p:cNvSpPr>
              <a:spLocks noChangeArrowheads="1"/>
            </p:cNvSpPr>
            <p:nvPr/>
          </p:nvSpPr>
          <p:spPr bwMode="auto">
            <a:xfrm>
              <a:off x="2384" y="206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68" name="Oval 22"/>
            <p:cNvSpPr>
              <a:spLocks noChangeArrowheads="1"/>
            </p:cNvSpPr>
            <p:nvPr/>
          </p:nvSpPr>
          <p:spPr bwMode="auto">
            <a:xfrm>
              <a:off x="2384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69" name="Line 23"/>
            <p:cNvSpPr>
              <a:spLocks noChangeShapeType="1"/>
            </p:cNvSpPr>
            <p:nvPr/>
          </p:nvSpPr>
          <p:spPr bwMode="auto">
            <a:xfrm>
              <a:off x="2920" y="264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0" name="Oval 24"/>
            <p:cNvSpPr>
              <a:spLocks noChangeArrowheads="1"/>
            </p:cNvSpPr>
            <p:nvPr/>
          </p:nvSpPr>
          <p:spPr bwMode="auto">
            <a:xfrm>
              <a:off x="2872" y="25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71" name="Oval 25"/>
            <p:cNvSpPr>
              <a:spLocks noChangeArrowheads="1"/>
            </p:cNvSpPr>
            <p:nvPr/>
          </p:nvSpPr>
          <p:spPr bwMode="auto">
            <a:xfrm>
              <a:off x="2872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72" name="Line 26"/>
            <p:cNvSpPr>
              <a:spLocks noChangeShapeType="1"/>
            </p:cNvSpPr>
            <p:nvPr/>
          </p:nvSpPr>
          <p:spPr bwMode="auto">
            <a:xfrm>
              <a:off x="3456" y="3072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3" name="Oval 27"/>
            <p:cNvSpPr>
              <a:spLocks noChangeArrowheads="1"/>
            </p:cNvSpPr>
            <p:nvPr/>
          </p:nvSpPr>
          <p:spPr bwMode="auto">
            <a:xfrm>
              <a:off x="3408" y="302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74" name="Oval 28"/>
            <p:cNvSpPr>
              <a:spLocks noChangeArrowheads="1"/>
            </p:cNvSpPr>
            <p:nvPr/>
          </p:nvSpPr>
          <p:spPr bwMode="auto">
            <a:xfrm>
              <a:off x="3408" y="3456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75" name="Line 29"/>
            <p:cNvSpPr>
              <a:spLocks noChangeShapeType="1"/>
            </p:cNvSpPr>
            <p:nvPr/>
          </p:nvSpPr>
          <p:spPr bwMode="auto">
            <a:xfrm>
              <a:off x="3456" y="216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6" name="Oval 30"/>
            <p:cNvSpPr>
              <a:spLocks noChangeArrowheads="1"/>
            </p:cNvSpPr>
            <p:nvPr/>
          </p:nvSpPr>
          <p:spPr bwMode="auto">
            <a:xfrm>
              <a:off x="3408" y="206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77" name="Oval 31"/>
            <p:cNvSpPr>
              <a:spLocks noChangeArrowheads="1"/>
            </p:cNvSpPr>
            <p:nvPr/>
          </p:nvSpPr>
          <p:spPr bwMode="auto">
            <a:xfrm>
              <a:off x="3408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78" name="Line 32"/>
            <p:cNvSpPr>
              <a:spLocks noChangeShapeType="1"/>
            </p:cNvSpPr>
            <p:nvPr/>
          </p:nvSpPr>
          <p:spPr bwMode="auto">
            <a:xfrm>
              <a:off x="3944" y="2640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9" name="Oval 33"/>
            <p:cNvSpPr>
              <a:spLocks noChangeArrowheads="1"/>
            </p:cNvSpPr>
            <p:nvPr/>
          </p:nvSpPr>
          <p:spPr bwMode="auto">
            <a:xfrm>
              <a:off x="3896" y="2544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80" name="Oval 34"/>
            <p:cNvSpPr>
              <a:spLocks noChangeArrowheads="1"/>
            </p:cNvSpPr>
            <p:nvPr/>
          </p:nvSpPr>
          <p:spPr bwMode="auto">
            <a:xfrm>
              <a:off x="3896" y="301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81" name="Line 35"/>
            <p:cNvSpPr>
              <a:spLocks noChangeShapeType="1"/>
            </p:cNvSpPr>
            <p:nvPr/>
          </p:nvSpPr>
          <p:spPr bwMode="auto">
            <a:xfrm>
              <a:off x="4376" y="2156"/>
              <a:ext cx="0" cy="3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2" name="Oval 36"/>
            <p:cNvSpPr>
              <a:spLocks noChangeArrowheads="1"/>
            </p:cNvSpPr>
            <p:nvPr/>
          </p:nvSpPr>
          <p:spPr bwMode="auto">
            <a:xfrm>
              <a:off x="4328" y="2538"/>
              <a:ext cx="104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  <p:sp>
          <p:nvSpPr>
            <p:cNvPr id="59483" name="Oval 37"/>
            <p:cNvSpPr>
              <a:spLocks noChangeArrowheads="1"/>
            </p:cNvSpPr>
            <p:nvPr/>
          </p:nvSpPr>
          <p:spPr bwMode="auto">
            <a:xfrm>
              <a:off x="4328" y="2064"/>
              <a:ext cx="96" cy="1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sz="2400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2514600" y="2590800"/>
            <a:ext cx="466725" cy="3276600"/>
            <a:chOff x="1584" y="1824"/>
            <a:chExt cx="294" cy="2064"/>
          </a:xfrm>
        </p:grpSpPr>
        <p:sp>
          <p:nvSpPr>
            <p:cNvPr id="59444" name="Text Box 39"/>
            <p:cNvSpPr txBox="1">
              <a:spLocks noChangeArrowheads="1"/>
            </p:cNvSpPr>
            <p:nvPr/>
          </p:nvSpPr>
          <p:spPr bwMode="auto">
            <a:xfrm>
              <a:off x="1584" y="230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16</a:t>
              </a:r>
            </a:p>
          </p:txBody>
        </p:sp>
        <p:sp>
          <p:nvSpPr>
            <p:cNvPr id="59445" name="Text Box 40"/>
            <p:cNvSpPr txBox="1">
              <a:spLocks noChangeArrowheads="1"/>
            </p:cNvSpPr>
            <p:nvPr/>
          </p:nvSpPr>
          <p:spPr bwMode="auto">
            <a:xfrm>
              <a:off x="1584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9446" name="Text Box 41"/>
            <p:cNvSpPr txBox="1">
              <a:spLocks noChangeArrowheads="1"/>
            </p:cNvSpPr>
            <p:nvPr/>
          </p:nvSpPr>
          <p:spPr bwMode="auto">
            <a:xfrm>
              <a:off x="1584" y="182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16</a:t>
              </a:r>
            </a:p>
          </p:txBody>
        </p:sp>
        <p:sp>
          <p:nvSpPr>
            <p:cNvPr id="59447" name="Text Box 42"/>
            <p:cNvSpPr txBox="1">
              <a:spLocks noChangeArrowheads="1"/>
            </p:cNvSpPr>
            <p:nvPr/>
          </p:nvSpPr>
          <p:spPr bwMode="auto">
            <a:xfrm>
              <a:off x="1584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9448" name="Text Box 43"/>
            <p:cNvSpPr txBox="1">
              <a:spLocks noChangeArrowheads="1"/>
            </p:cNvSpPr>
            <p:nvPr/>
          </p:nvSpPr>
          <p:spPr bwMode="auto">
            <a:xfrm>
              <a:off x="1584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655763" y="2590800"/>
            <a:ext cx="466725" cy="3276600"/>
            <a:chOff x="1043" y="1824"/>
            <a:chExt cx="294" cy="2064"/>
          </a:xfrm>
        </p:grpSpPr>
        <p:sp>
          <p:nvSpPr>
            <p:cNvPr id="59439" name="Text Box 45"/>
            <p:cNvSpPr txBox="1">
              <a:spLocks noChangeArrowheads="1"/>
            </p:cNvSpPr>
            <p:nvPr/>
          </p:nvSpPr>
          <p:spPr bwMode="auto">
            <a:xfrm>
              <a:off x="1043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9440" name="Text Box 46"/>
            <p:cNvSpPr txBox="1">
              <a:spLocks noChangeArrowheads="1"/>
            </p:cNvSpPr>
            <p:nvPr/>
          </p:nvSpPr>
          <p:spPr bwMode="auto">
            <a:xfrm>
              <a:off x="1043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9441" name="Text Box 47"/>
            <p:cNvSpPr txBox="1">
              <a:spLocks noChangeArrowheads="1"/>
            </p:cNvSpPr>
            <p:nvPr/>
          </p:nvSpPr>
          <p:spPr bwMode="auto">
            <a:xfrm>
              <a:off x="1043" y="182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32</a:t>
              </a:r>
            </a:p>
          </p:txBody>
        </p:sp>
        <p:sp>
          <p:nvSpPr>
            <p:cNvPr id="59442" name="Text Box 48"/>
            <p:cNvSpPr txBox="1">
              <a:spLocks noChangeArrowheads="1"/>
            </p:cNvSpPr>
            <p:nvPr/>
          </p:nvSpPr>
          <p:spPr bwMode="auto">
            <a:xfrm>
              <a:off x="1043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9443" name="Text Box 49"/>
            <p:cNvSpPr txBox="1">
              <a:spLocks noChangeArrowheads="1"/>
            </p:cNvSpPr>
            <p:nvPr/>
          </p:nvSpPr>
          <p:spPr bwMode="auto">
            <a:xfrm>
              <a:off x="1043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3200400" y="2590800"/>
            <a:ext cx="466725" cy="3276600"/>
            <a:chOff x="2016" y="1824"/>
            <a:chExt cx="294" cy="2064"/>
          </a:xfrm>
        </p:grpSpPr>
        <p:sp>
          <p:nvSpPr>
            <p:cNvPr id="59434" name="Text Box 51"/>
            <p:cNvSpPr txBox="1">
              <a:spLocks noChangeArrowheads="1"/>
            </p:cNvSpPr>
            <p:nvPr/>
          </p:nvSpPr>
          <p:spPr bwMode="auto">
            <a:xfrm>
              <a:off x="2016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8</a:t>
              </a:r>
            </a:p>
          </p:txBody>
        </p:sp>
        <p:sp>
          <p:nvSpPr>
            <p:cNvPr id="59435" name="Text Box 52"/>
            <p:cNvSpPr txBox="1">
              <a:spLocks noChangeArrowheads="1"/>
            </p:cNvSpPr>
            <p:nvPr/>
          </p:nvSpPr>
          <p:spPr bwMode="auto">
            <a:xfrm>
              <a:off x="2016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8</a:t>
              </a:r>
            </a:p>
          </p:txBody>
        </p:sp>
        <p:sp>
          <p:nvSpPr>
            <p:cNvPr id="59436" name="Text Box 53"/>
            <p:cNvSpPr txBox="1">
              <a:spLocks noChangeArrowheads="1"/>
            </p:cNvSpPr>
            <p:nvPr/>
          </p:nvSpPr>
          <p:spPr bwMode="auto">
            <a:xfrm>
              <a:off x="2016" y="182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16</a:t>
              </a:r>
            </a:p>
          </p:txBody>
        </p:sp>
        <p:sp>
          <p:nvSpPr>
            <p:cNvPr id="59437" name="Text Box 54"/>
            <p:cNvSpPr txBox="1">
              <a:spLocks noChangeArrowheads="1"/>
            </p:cNvSpPr>
            <p:nvPr/>
          </p:nvSpPr>
          <p:spPr bwMode="auto">
            <a:xfrm>
              <a:off x="2016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9438" name="Text Box 55"/>
            <p:cNvSpPr txBox="1">
              <a:spLocks noChangeArrowheads="1"/>
            </p:cNvSpPr>
            <p:nvPr/>
          </p:nvSpPr>
          <p:spPr bwMode="auto">
            <a:xfrm>
              <a:off x="2016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4038600" y="2590800"/>
            <a:ext cx="466725" cy="3276600"/>
            <a:chOff x="2544" y="1824"/>
            <a:chExt cx="294" cy="2064"/>
          </a:xfrm>
        </p:grpSpPr>
        <p:sp>
          <p:nvSpPr>
            <p:cNvPr id="59429" name="Text Box 57"/>
            <p:cNvSpPr txBox="1">
              <a:spLocks noChangeArrowheads="1"/>
            </p:cNvSpPr>
            <p:nvPr/>
          </p:nvSpPr>
          <p:spPr bwMode="auto">
            <a:xfrm>
              <a:off x="2544" y="230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12</a:t>
              </a:r>
            </a:p>
          </p:txBody>
        </p:sp>
        <p:sp>
          <p:nvSpPr>
            <p:cNvPr id="59430" name="Text Box 58"/>
            <p:cNvSpPr txBox="1">
              <a:spLocks noChangeArrowheads="1"/>
            </p:cNvSpPr>
            <p:nvPr/>
          </p:nvSpPr>
          <p:spPr bwMode="auto">
            <a:xfrm>
              <a:off x="2544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  <p:sp>
          <p:nvSpPr>
            <p:cNvPr id="59431" name="Text Box 59"/>
            <p:cNvSpPr txBox="1">
              <a:spLocks noChangeArrowheads="1"/>
            </p:cNvSpPr>
            <p:nvPr/>
          </p:nvSpPr>
          <p:spPr bwMode="auto">
            <a:xfrm>
              <a:off x="2544" y="182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12</a:t>
              </a:r>
            </a:p>
          </p:txBody>
        </p:sp>
        <p:sp>
          <p:nvSpPr>
            <p:cNvPr id="59432" name="Text Box 60"/>
            <p:cNvSpPr txBox="1">
              <a:spLocks noChangeArrowheads="1"/>
            </p:cNvSpPr>
            <p:nvPr/>
          </p:nvSpPr>
          <p:spPr bwMode="auto">
            <a:xfrm>
              <a:off x="2544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4</a:t>
              </a:r>
            </a:p>
          </p:txBody>
        </p:sp>
        <p:sp>
          <p:nvSpPr>
            <p:cNvPr id="59433" name="Text Box 61"/>
            <p:cNvSpPr txBox="1">
              <a:spLocks noChangeArrowheads="1"/>
            </p:cNvSpPr>
            <p:nvPr/>
          </p:nvSpPr>
          <p:spPr bwMode="auto">
            <a:xfrm>
              <a:off x="2544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0</a:t>
              </a:r>
            </a:p>
          </p:txBody>
        </p: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4779963" y="2590800"/>
            <a:ext cx="466725" cy="3276600"/>
            <a:chOff x="3011" y="1824"/>
            <a:chExt cx="294" cy="2064"/>
          </a:xfrm>
        </p:grpSpPr>
        <p:sp>
          <p:nvSpPr>
            <p:cNvPr id="59424" name="Text Box 63"/>
            <p:cNvSpPr txBox="1">
              <a:spLocks noChangeArrowheads="1"/>
            </p:cNvSpPr>
            <p:nvPr/>
          </p:nvSpPr>
          <p:spPr bwMode="auto">
            <a:xfrm>
              <a:off x="3011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8</a:t>
              </a:r>
            </a:p>
          </p:txBody>
        </p:sp>
        <p:sp>
          <p:nvSpPr>
            <p:cNvPr id="59425" name="Text Box 64"/>
            <p:cNvSpPr txBox="1">
              <a:spLocks noChangeArrowheads="1"/>
            </p:cNvSpPr>
            <p:nvPr/>
          </p:nvSpPr>
          <p:spPr bwMode="auto">
            <a:xfrm>
              <a:off x="3011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8</a:t>
              </a:r>
            </a:p>
          </p:txBody>
        </p:sp>
        <p:sp>
          <p:nvSpPr>
            <p:cNvPr id="59426" name="Text Box 65"/>
            <p:cNvSpPr txBox="1">
              <a:spLocks noChangeArrowheads="1"/>
            </p:cNvSpPr>
            <p:nvPr/>
          </p:nvSpPr>
          <p:spPr bwMode="auto">
            <a:xfrm>
              <a:off x="3011" y="182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12</a:t>
              </a:r>
            </a:p>
          </p:txBody>
        </p:sp>
        <p:sp>
          <p:nvSpPr>
            <p:cNvPr id="59427" name="Text Box 66"/>
            <p:cNvSpPr txBox="1">
              <a:spLocks noChangeArrowheads="1"/>
            </p:cNvSpPr>
            <p:nvPr/>
          </p:nvSpPr>
          <p:spPr bwMode="auto">
            <a:xfrm>
              <a:off x="3011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  <p:sp>
          <p:nvSpPr>
            <p:cNvPr id="59428" name="Text Box 67"/>
            <p:cNvSpPr txBox="1">
              <a:spLocks noChangeArrowheads="1"/>
            </p:cNvSpPr>
            <p:nvPr/>
          </p:nvSpPr>
          <p:spPr bwMode="auto">
            <a:xfrm>
              <a:off x="3011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</p:grpSp>
      <p:grpSp>
        <p:nvGrpSpPr>
          <p:cNvPr id="8" name="Group 68"/>
          <p:cNvGrpSpPr>
            <a:grpSpLocks/>
          </p:cNvGrpSpPr>
          <p:nvPr/>
        </p:nvGrpSpPr>
        <p:grpSpPr bwMode="auto">
          <a:xfrm>
            <a:off x="5638800" y="2590800"/>
            <a:ext cx="466725" cy="3276600"/>
            <a:chOff x="3552" y="1824"/>
            <a:chExt cx="294" cy="2064"/>
          </a:xfrm>
        </p:grpSpPr>
        <p:sp>
          <p:nvSpPr>
            <p:cNvPr id="59419" name="Text Box 69"/>
            <p:cNvSpPr txBox="1">
              <a:spLocks noChangeArrowheads="1"/>
            </p:cNvSpPr>
            <p:nvPr/>
          </p:nvSpPr>
          <p:spPr bwMode="auto">
            <a:xfrm>
              <a:off x="3552" y="230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10</a:t>
              </a:r>
            </a:p>
          </p:txBody>
        </p:sp>
        <p:sp>
          <p:nvSpPr>
            <p:cNvPr id="59420" name="Text Box 70"/>
            <p:cNvSpPr txBox="1">
              <a:spLocks noChangeArrowheads="1"/>
            </p:cNvSpPr>
            <p:nvPr/>
          </p:nvSpPr>
          <p:spPr bwMode="auto">
            <a:xfrm>
              <a:off x="3552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5</a:t>
              </a:r>
            </a:p>
          </p:txBody>
        </p:sp>
        <p:sp>
          <p:nvSpPr>
            <p:cNvPr id="59421" name="Text Box 71"/>
            <p:cNvSpPr txBox="1">
              <a:spLocks noChangeArrowheads="1"/>
            </p:cNvSpPr>
            <p:nvPr/>
          </p:nvSpPr>
          <p:spPr bwMode="auto">
            <a:xfrm>
              <a:off x="3552" y="182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10</a:t>
              </a:r>
            </a:p>
          </p:txBody>
        </p:sp>
        <p:sp>
          <p:nvSpPr>
            <p:cNvPr id="59422" name="Text Box 72"/>
            <p:cNvSpPr txBox="1">
              <a:spLocks noChangeArrowheads="1"/>
            </p:cNvSpPr>
            <p:nvPr/>
          </p:nvSpPr>
          <p:spPr bwMode="auto">
            <a:xfrm>
              <a:off x="3552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5</a:t>
              </a:r>
            </a:p>
          </p:txBody>
        </p:sp>
        <p:sp>
          <p:nvSpPr>
            <p:cNvPr id="59423" name="Text Box 73"/>
            <p:cNvSpPr txBox="1">
              <a:spLocks noChangeArrowheads="1"/>
            </p:cNvSpPr>
            <p:nvPr/>
          </p:nvSpPr>
          <p:spPr bwMode="auto">
            <a:xfrm>
              <a:off x="3552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</p:grpSp>
      <p:grpSp>
        <p:nvGrpSpPr>
          <p:cNvPr id="9" name="Group 74"/>
          <p:cNvGrpSpPr>
            <a:grpSpLocks/>
          </p:cNvGrpSpPr>
          <p:nvPr/>
        </p:nvGrpSpPr>
        <p:grpSpPr bwMode="auto">
          <a:xfrm>
            <a:off x="6380163" y="2590800"/>
            <a:ext cx="466725" cy="3276600"/>
            <a:chOff x="4019" y="1824"/>
            <a:chExt cx="294" cy="2064"/>
          </a:xfrm>
        </p:grpSpPr>
        <p:sp>
          <p:nvSpPr>
            <p:cNvPr id="59414" name="Text Box 75"/>
            <p:cNvSpPr txBox="1">
              <a:spLocks noChangeArrowheads="1"/>
            </p:cNvSpPr>
            <p:nvPr/>
          </p:nvSpPr>
          <p:spPr bwMode="auto">
            <a:xfrm>
              <a:off x="4019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7</a:t>
              </a:r>
            </a:p>
          </p:txBody>
        </p:sp>
        <p:sp>
          <p:nvSpPr>
            <p:cNvPr id="59415" name="Text Box 76"/>
            <p:cNvSpPr txBox="1">
              <a:spLocks noChangeArrowheads="1"/>
            </p:cNvSpPr>
            <p:nvPr/>
          </p:nvSpPr>
          <p:spPr bwMode="auto">
            <a:xfrm>
              <a:off x="4019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8</a:t>
              </a:r>
            </a:p>
          </p:txBody>
        </p:sp>
        <p:sp>
          <p:nvSpPr>
            <p:cNvPr id="59416" name="Text Box 77"/>
            <p:cNvSpPr txBox="1">
              <a:spLocks noChangeArrowheads="1"/>
            </p:cNvSpPr>
            <p:nvPr/>
          </p:nvSpPr>
          <p:spPr bwMode="auto">
            <a:xfrm>
              <a:off x="4019" y="182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10</a:t>
              </a:r>
            </a:p>
          </p:txBody>
        </p:sp>
        <p:sp>
          <p:nvSpPr>
            <p:cNvPr id="59417" name="Text Box 78"/>
            <p:cNvSpPr txBox="1">
              <a:spLocks noChangeArrowheads="1"/>
            </p:cNvSpPr>
            <p:nvPr/>
          </p:nvSpPr>
          <p:spPr bwMode="auto">
            <a:xfrm>
              <a:off x="4019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5</a:t>
              </a:r>
            </a:p>
          </p:txBody>
        </p:sp>
        <p:sp>
          <p:nvSpPr>
            <p:cNvPr id="59418" name="Text Box 79"/>
            <p:cNvSpPr txBox="1">
              <a:spLocks noChangeArrowheads="1"/>
            </p:cNvSpPr>
            <p:nvPr/>
          </p:nvSpPr>
          <p:spPr bwMode="auto">
            <a:xfrm>
              <a:off x="4019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</p:grpSp>
      <p:grpSp>
        <p:nvGrpSpPr>
          <p:cNvPr id="10" name="Group 80"/>
          <p:cNvGrpSpPr>
            <a:grpSpLocks/>
          </p:cNvGrpSpPr>
          <p:nvPr/>
        </p:nvGrpSpPr>
        <p:grpSpPr bwMode="auto">
          <a:xfrm>
            <a:off x="7065963" y="2590800"/>
            <a:ext cx="325437" cy="3276600"/>
            <a:chOff x="4451" y="1824"/>
            <a:chExt cx="205" cy="2064"/>
          </a:xfrm>
        </p:grpSpPr>
        <p:sp>
          <p:nvSpPr>
            <p:cNvPr id="59409" name="Text Box 81"/>
            <p:cNvSpPr txBox="1">
              <a:spLocks noChangeArrowheads="1"/>
            </p:cNvSpPr>
            <p:nvPr/>
          </p:nvSpPr>
          <p:spPr bwMode="auto">
            <a:xfrm>
              <a:off x="4451" y="230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9</a:t>
              </a:r>
            </a:p>
          </p:txBody>
        </p:sp>
        <p:sp>
          <p:nvSpPr>
            <p:cNvPr id="59410" name="Text Box 82"/>
            <p:cNvSpPr txBox="1">
              <a:spLocks noChangeArrowheads="1"/>
            </p:cNvSpPr>
            <p:nvPr/>
          </p:nvSpPr>
          <p:spPr bwMode="auto">
            <a:xfrm>
              <a:off x="4451" y="277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8</a:t>
              </a:r>
            </a:p>
          </p:txBody>
        </p:sp>
        <p:sp>
          <p:nvSpPr>
            <p:cNvPr id="59411" name="Text Box 83"/>
            <p:cNvSpPr txBox="1">
              <a:spLocks noChangeArrowheads="1"/>
            </p:cNvSpPr>
            <p:nvPr/>
          </p:nvSpPr>
          <p:spPr bwMode="auto">
            <a:xfrm>
              <a:off x="4451" y="182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8</a:t>
              </a:r>
            </a:p>
          </p:txBody>
        </p:sp>
        <p:sp>
          <p:nvSpPr>
            <p:cNvPr id="59412" name="Text Box 84"/>
            <p:cNvSpPr txBox="1">
              <a:spLocks noChangeArrowheads="1"/>
            </p:cNvSpPr>
            <p:nvPr/>
          </p:nvSpPr>
          <p:spPr bwMode="auto">
            <a:xfrm>
              <a:off x="4451" y="3206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5</a:t>
              </a:r>
            </a:p>
          </p:txBody>
        </p:sp>
        <p:sp>
          <p:nvSpPr>
            <p:cNvPr id="59413" name="Text Box 85"/>
            <p:cNvSpPr txBox="1">
              <a:spLocks noChangeArrowheads="1"/>
            </p:cNvSpPr>
            <p:nvPr/>
          </p:nvSpPr>
          <p:spPr bwMode="auto">
            <a:xfrm>
              <a:off x="4451" y="3638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sz="2000" b="1">
                  <a:solidFill>
                    <a:schemeClr val="tx2"/>
                  </a:solidFill>
                  <a:latin typeface="Helvetica" panose="020B0604020202020204" pitchFamily="34" charset="0"/>
                </a:rPr>
                <a:t>2</a:t>
              </a:r>
            </a:p>
          </p:txBody>
        </p:sp>
      </p:grpSp>
      <p:sp>
        <p:nvSpPr>
          <p:cNvPr id="115798" name="Text Box 86"/>
          <p:cNvSpPr txBox="1">
            <a:spLocks noChangeArrowheads="1"/>
          </p:cNvSpPr>
          <p:nvPr/>
        </p:nvSpPr>
        <p:spPr bwMode="auto">
          <a:xfrm>
            <a:off x="2590800" y="17145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Sorts</a:t>
            </a:r>
          </a:p>
        </p:txBody>
      </p:sp>
      <p:sp>
        <p:nvSpPr>
          <p:cNvPr id="115799" name="Text Box 87"/>
          <p:cNvSpPr txBox="1">
            <a:spLocks noChangeArrowheads="1"/>
          </p:cNvSpPr>
          <p:nvPr/>
        </p:nvSpPr>
        <p:spPr bwMode="auto">
          <a:xfrm>
            <a:off x="5410200" y="1714500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solidFill>
                  <a:schemeClr val="tx2"/>
                </a:solidFill>
              </a:rPr>
              <a:t>Counts</a:t>
            </a:r>
          </a:p>
        </p:txBody>
      </p:sp>
      <p:grpSp>
        <p:nvGrpSpPr>
          <p:cNvPr id="11" name="Group 88"/>
          <p:cNvGrpSpPr>
            <a:grpSpLocks/>
          </p:cNvGrpSpPr>
          <p:nvPr/>
        </p:nvGrpSpPr>
        <p:grpSpPr bwMode="auto">
          <a:xfrm>
            <a:off x="4114800" y="1730375"/>
            <a:ext cx="603250" cy="479425"/>
            <a:chOff x="2592" y="1090"/>
            <a:chExt cx="380" cy="302"/>
          </a:xfrm>
        </p:grpSpPr>
        <p:graphicFrame>
          <p:nvGraphicFramePr>
            <p:cNvPr id="59407" name="Object 2"/>
            <p:cNvGraphicFramePr>
              <a:graphicFrameLocks noChangeAspect="1"/>
            </p:cNvGraphicFramePr>
            <p:nvPr/>
          </p:nvGraphicFramePr>
          <p:xfrm>
            <a:off x="2592" y="1090"/>
            <a:ext cx="380" cy="3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85" name="Equation" r:id="rId4" imgW="190417" imgH="152334" progId="Equation.3">
                    <p:embed/>
                  </p:oleObj>
                </mc:Choice>
                <mc:Fallback>
                  <p:oleObj name="Equation" r:id="rId4" imgW="190417" imgH="152334" progId="Equation.3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2" y="1090"/>
                          <a:ext cx="380" cy="3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408" name="Line 90"/>
            <p:cNvSpPr>
              <a:spLocks noChangeShapeType="1"/>
            </p:cNvSpPr>
            <p:nvPr/>
          </p:nvSpPr>
          <p:spPr bwMode="auto">
            <a:xfrm>
              <a:off x="2640" y="1104"/>
              <a:ext cx="19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406" name="Rectangle 91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Sorting vs. Counting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5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5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98" grpId="0" autoUpdateAnimBg="0"/>
      <p:bldP spid="115799" grpId="0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339933"/>
      </a:accent1>
      <a:accent2>
        <a:srgbClr val="3333CC"/>
      </a:accent2>
      <a:accent3>
        <a:srgbClr val="FFFFFF"/>
      </a:accent3>
      <a:accent4>
        <a:srgbClr val="000000"/>
      </a:accent4>
      <a:accent5>
        <a:srgbClr val="ADCAAD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1" u="sng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1" u="sng" strike="noStrike" cap="none" normalizeH="0" baseline="-2500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339933"/>
      </a:accent1>
      <a:accent2>
        <a:srgbClr val="3333CC"/>
      </a:accent2>
      <a:accent3>
        <a:srgbClr val="FFFFFF"/>
      </a:accent3>
      <a:accent4>
        <a:srgbClr val="000000"/>
      </a:accent4>
      <a:accent5>
        <a:srgbClr val="ADCAAD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9086</TotalTime>
  <Words>2692</Words>
  <Application>Microsoft Office PowerPoint</Application>
  <PresentationFormat>On-screen Show (4:3)</PresentationFormat>
  <Paragraphs>1524</Paragraphs>
  <Slides>115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115</vt:i4>
      </vt:variant>
    </vt:vector>
  </HeadingPairs>
  <TitlesOfParts>
    <vt:vector size="125" baseType="lpstr">
      <vt:lpstr>Times New Roman</vt:lpstr>
      <vt:lpstr>ＭＳ Ｐゴシック</vt:lpstr>
      <vt:lpstr>Arial</vt:lpstr>
      <vt:lpstr>Helvetica</vt:lpstr>
      <vt:lpstr>Courier New</vt:lpstr>
      <vt:lpstr>Symbol</vt:lpstr>
      <vt:lpstr>Blank Presentation</vt:lpstr>
      <vt:lpstr>Default Design</vt:lpstr>
      <vt:lpstr>1_Blank Presentation</vt:lpstr>
      <vt:lpstr>Microsoft Equation 3.0</vt:lpstr>
      <vt:lpstr>Comparison Networks</vt:lpstr>
      <vt:lpstr>Sorting Algorithms</vt:lpstr>
      <vt:lpstr>Sorting Networks</vt:lpstr>
      <vt:lpstr>Sorting Networks (binary values)</vt:lpstr>
      <vt:lpstr>Comparator (2-sorter)</vt:lpstr>
      <vt:lpstr>Comparator (2-sorter)</vt:lpstr>
      <vt:lpstr>Comparison Network</vt:lpstr>
      <vt:lpstr>Comparison Network</vt:lpstr>
      <vt:lpstr>Sorting Network</vt:lpstr>
      <vt:lpstr>Sorting Network</vt:lpstr>
      <vt:lpstr>Insertion Sort Network</vt:lpstr>
      <vt:lpstr>Batcher Sorting Network</vt:lpstr>
      <vt:lpstr>Sorting Arbitrary Numbers</vt:lpstr>
      <vt:lpstr>Integer Comparator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Sorting Arbitrary Numbers</vt:lpstr>
      <vt:lpstr>Zero-One Principle</vt:lpstr>
      <vt:lpstr>Lemma</vt:lpstr>
      <vt:lpstr>Lemma</vt:lpstr>
      <vt:lpstr>Proof: Lemma</vt:lpstr>
      <vt:lpstr>Proof: Lemma</vt:lpstr>
      <vt:lpstr>Proof: Lemma</vt:lpstr>
      <vt:lpstr>Proof: Lemma</vt:lpstr>
      <vt:lpstr>Proof: Lemma</vt:lpstr>
      <vt:lpstr>Generalization</vt:lpstr>
      <vt:lpstr>Generalization</vt:lpstr>
      <vt:lpstr>Proof: Zero-One Principle</vt:lpstr>
      <vt:lpstr>Proof: Zero-One Principle</vt:lpstr>
      <vt:lpstr>Proof: Zero-One Principle</vt:lpstr>
      <vt:lpstr>Proof: Zero-One Principle</vt:lpstr>
      <vt:lpstr>PowerPoint Presentation</vt:lpstr>
      <vt:lpstr>PowerPoint Presentation</vt:lpstr>
      <vt:lpstr>Lemma 1</vt:lpstr>
      <vt:lpstr>Lemma 2</vt:lpstr>
      <vt:lpstr>PowerPoint Presentation</vt:lpstr>
      <vt:lpstr>Lemma 3</vt:lpstr>
      <vt:lpstr>Lemma 3</vt:lpstr>
      <vt:lpstr>Merge Network</vt:lpstr>
      <vt:lpstr>Merge Network (pf.)</vt:lpstr>
      <vt:lpstr>Merge Network (pf.)</vt:lpstr>
      <vt:lpstr>Merge Network (pf.)</vt:lpstr>
      <vt:lpstr>Merge Network (pf.)</vt:lpstr>
      <vt:lpstr>Batcher Sorting Network</vt:lpstr>
      <vt:lpstr>PowerPoint Presentation</vt:lpstr>
      <vt:lpstr>PowerPoint Presentation</vt:lpstr>
      <vt:lpstr>Sorting Networks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Balancer</vt:lpstr>
      <vt:lpstr>Counting Network</vt:lpstr>
      <vt:lpstr>PowerPoint Presentation</vt:lpstr>
      <vt:lpstr>Counting Network</vt:lpstr>
      <vt:lpstr>Comparator</vt:lpstr>
      <vt:lpstr>Balancer</vt:lpstr>
      <vt:lpstr>Balancer</vt:lpstr>
      <vt:lpstr>Balancing Network</vt:lpstr>
      <vt:lpstr>Smooth Sequences</vt:lpstr>
      <vt:lpstr>Smooth Sequences</vt:lpstr>
      <vt:lpstr>Step Sequences</vt:lpstr>
      <vt:lpstr>Step Sequences</vt:lpstr>
      <vt:lpstr>Counting Network</vt:lpstr>
      <vt:lpstr>Sorting vs. Counting</vt:lpstr>
      <vt:lpstr>Sorting vs. Counting</vt:lpstr>
      <vt:lpstr>Sorting vs. Counting</vt:lpstr>
      <vt:lpstr>Sorting vs. Counting</vt:lpstr>
      <vt:lpstr>Sorting vs. Counting</vt:lpstr>
      <vt:lpstr>Sorting vs. Counting</vt:lpstr>
      <vt:lpstr>Sorting vs. Counting</vt:lpstr>
      <vt:lpstr>Sorting vs. Counting</vt:lpstr>
      <vt:lpstr>Counting Network</vt:lpstr>
      <vt:lpstr>PowerPoint Presentation</vt:lpstr>
      <vt:lpstr>Counting Network</vt:lpstr>
      <vt:lpstr>Batcher Counting Network</vt:lpstr>
      <vt:lpstr>Lemma 1</vt:lpstr>
      <vt:lpstr>Lemma 2</vt:lpstr>
      <vt:lpstr>Lemma 3</vt:lpstr>
      <vt:lpstr>Lemma 3</vt:lpstr>
      <vt:lpstr>Merge Network</vt:lpstr>
      <vt:lpstr>Merge Network (pf.)</vt:lpstr>
      <vt:lpstr>Merge Network (pf.)</vt:lpstr>
      <vt:lpstr>Merge Network (pf.)</vt:lpstr>
      <vt:lpstr>Merge Network (pf.)</vt:lpstr>
      <vt:lpstr>Merge Network (pf.)</vt:lpstr>
      <vt:lpstr>Batcher Counting Network</vt:lpstr>
      <vt:lpstr>Verifying that a Network Counts</vt:lpstr>
    </vt:vector>
  </TitlesOfParts>
  <Company>CALTECH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Networks</dc:title>
  <dc:creator>Jehosua Bruck</dc:creator>
  <cp:lastModifiedBy>Marc Riedel</cp:lastModifiedBy>
  <cp:revision>41</cp:revision>
  <dcterms:created xsi:type="dcterms:W3CDTF">1999-02-16T04:08:34Z</dcterms:created>
  <dcterms:modified xsi:type="dcterms:W3CDTF">2013-11-29T07:38:26Z</dcterms:modified>
</cp:coreProperties>
</file>