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84" r:id="rId3"/>
    <p:sldId id="276" r:id="rId4"/>
    <p:sldId id="317" r:id="rId5"/>
    <p:sldId id="319" r:id="rId6"/>
    <p:sldId id="329" r:id="rId7"/>
    <p:sldId id="277" r:id="rId8"/>
    <p:sldId id="278" r:id="rId9"/>
    <p:sldId id="295" r:id="rId10"/>
    <p:sldId id="296" r:id="rId11"/>
    <p:sldId id="297" r:id="rId12"/>
    <p:sldId id="298" r:id="rId13"/>
    <p:sldId id="299" r:id="rId14"/>
    <p:sldId id="262" r:id="rId15"/>
    <p:sldId id="300" r:id="rId16"/>
    <p:sldId id="301" r:id="rId17"/>
    <p:sldId id="315" r:id="rId18"/>
    <p:sldId id="316" r:id="rId19"/>
    <p:sldId id="304" r:id="rId20"/>
    <p:sldId id="305" r:id="rId21"/>
    <p:sldId id="306" r:id="rId22"/>
    <p:sldId id="307" r:id="rId23"/>
    <p:sldId id="308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4629" autoAdjust="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F9861-38EC-41BD-A4F1-594FA7A89B1E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A2B6E-1B82-4B47-A57C-B52851B9B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9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823E95-6C7D-45DC-B98E-2D0CC68F13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4471-F8E0-4DE3-9A30-7DD4AF1EC46A}" type="datetime1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2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953C-82DD-4AC3-AFC1-5EC0741A1AC8}" type="datetime1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609D4-3A6C-45C9-AD17-36CA04F0568D}" type="datetime1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1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120-808A-4458-B657-25AF857963D4}" type="datetime1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8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17A3-784A-46B5-BD39-9F2FD93E518D}" type="datetime1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C3EB-CC78-4A9D-9570-48C807577027}" type="datetime1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B10A-848A-48B4-B8A5-9BD7AD0F451A}" type="datetime1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7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F6C2-9C7F-47BE-9596-8BBCC36E2A12}" type="datetime1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5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C01C-F1C8-49E5-96D7-AB050AB4CFBC}" type="datetime1">
              <a:rPr lang="en-US" smtClean="0"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5091D-E43F-4A7D-915C-EAE58B50FCF3}" type="datetime1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5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0511D-C6A1-4273-ABD7-29E4284D7A97}" type="datetime1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D79C-0AE1-41BC-9371-D27039F5DF83}" type="datetime1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9C2A8-847E-4AD9-B59F-084FACA7C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0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330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270.png"/><Relationship Id="rId12" Type="http://schemas.openxmlformats.org/officeDocument/2006/relationships/image" Target="../media/image320.png"/><Relationship Id="rId17" Type="http://schemas.openxmlformats.org/officeDocument/2006/relationships/image" Target="../media/image37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0.png"/><Relationship Id="rId11" Type="http://schemas.openxmlformats.org/officeDocument/2006/relationships/image" Target="../media/image310.png"/><Relationship Id="rId5" Type="http://schemas.openxmlformats.org/officeDocument/2006/relationships/image" Target="../media/image250.png"/><Relationship Id="rId15" Type="http://schemas.openxmlformats.org/officeDocument/2006/relationships/image" Target="../media/image350.png"/><Relationship Id="rId10" Type="http://schemas.openxmlformats.org/officeDocument/2006/relationships/image" Target="../media/image300.png"/><Relationship Id="rId4" Type="http://schemas.openxmlformats.org/officeDocument/2006/relationships/image" Target="../media/image12.emf"/><Relationship Id="rId9" Type="http://schemas.openxmlformats.org/officeDocument/2006/relationships/image" Target="../media/image25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3.emf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00.png"/><Relationship Id="rId18" Type="http://schemas.openxmlformats.org/officeDocument/2006/relationships/image" Target="../media/image55.png"/><Relationship Id="rId3" Type="http://schemas.openxmlformats.org/officeDocument/2006/relationships/oleObject" Target="../embeddings/oleObject8.bin"/><Relationship Id="rId21" Type="http://schemas.openxmlformats.org/officeDocument/2006/relationships/image" Target="../media/image58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1.png"/><Relationship Id="rId5" Type="http://schemas.openxmlformats.org/officeDocument/2006/relationships/image" Target="../media/image44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9.png"/><Relationship Id="rId19" Type="http://schemas.openxmlformats.org/officeDocument/2006/relationships/image" Target="../media/image56.png"/><Relationship Id="rId4" Type="http://schemas.openxmlformats.org/officeDocument/2006/relationships/image" Target="../media/image13.emf"/><Relationship Id="rId9" Type="http://schemas.openxmlformats.org/officeDocument/2006/relationships/image" Target="../media/image48.png"/><Relationship Id="rId14" Type="http://schemas.openxmlformats.org/officeDocument/2006/relationships/image" Target="../media/image510.png"/><Relationship Id="rId22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3.png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emf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13.emf"/><Relationship Id="rId9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0.png"/><Relationship Id="rId3" Type="http://schemas.openxmlformats.org/officeDocument/2006/relationships/image" Target="../media/image170.png"/><Relationship Id="rId7" Type="http://schemas.openxmlformats.org/officeDocument/2006/relationships/image" Target="../media/image100.png"/><Relationship Id="rId12" Type="http://schemas.openxmlformats.org/officeDocument/2006/relationships/image" Target="../media/image15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140.png"/><Relationship Id="rId5" Type="http://schemas.openxmlformats.org/officeDocument/2006/relationships/image" Target="../media/image81.png"/><Relationship Id="rId10" Type="http://schemas.openxmlformats.org/officeDocument/2006/relationships/image" Target="../media/image130.png"/><Relationship Id="rId4" Type="http://schemas.openxmlformats.org/officeDocument/2006/relationships/image" Target="../media/image180.png"/><Relationship Id="rId9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Sayed Ahmad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 D. Riedel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Keshab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 Parhi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Minnesota, USA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 Chain Computations</a:t>
            </a:r>
          </a:p>
          <a:p>
            <a:pPr marL="0" indent="0" algn="ctr">
              <a:buNone/>
            </a:pP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using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Reactions</a:t>
            </a:r>
          </a:p>
          <a:p>
            <a:pPr marL="0" indent="0" algn="ctr">
              <a:buNone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1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0"/>
            <a:ext cx="3048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charset="0"/>
              </a:rPr>
              <a:t>Gambler’s Ruin Problem</a:t>
            </a:r>
            <a:endParaRPr lang="en-US" altLang="zh-CN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9901" y="6523037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5" descr="C:\Users\saleh022\Desktop\molecular\Markov\gamb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2133600" cy="14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541868"/>
              </p:ext>
            </p:extLst>
          </p:nvPr>
        </p:nvGraphicFramePr>
        <p:xfrm>
          <a:off x="391890" y="3243854"/>
          <a:ext cx="7296476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Visio" r:id="rId4" imgW="2860024" imgH="835984" progId="Visio.Drawing.11">
                  <p:embed/>
                </p:oleObj>
              </mc:Choice>
              <mc:Fallback>
                <p:oleObj name="Visio" r:id="rId4" imgW="2860024" imgH="83598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890" y="3243854"/>
                        <a:ext cx="7296476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9144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Gambler starts with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dollars and plays game of chance in each step, either increasing his money by $1 or decreasing by $1. He stops when money is gone or when he has N dollars. What’s the probability of “ruin”?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834654"/>
                <a:ext cx="2960297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𝑎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𝑏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4654"/>
                <a:ext cx="2960297" cy="892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76699" y="5638800"/>
                <a:ext cx="4457701" cy="1251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ts val="3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1600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latin typeface="Cambria Math"/>
                                        </a:rPr>
                                        <m:t>𝑎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699" y="5638800"/>
                <a:ext cx="4457701" cy="12519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33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Modeling by Molecular Reactions</a:t>
            </a:r>
            <a:endParaRPr lang="en-US" altLang="zh-CN" sz="32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3" name="Object 1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10707587"/>
              </p:ext>
            </p:extLst>
          </p:nvPr>
        </p:nvGraphicFramePr>
        <p:xfrm>
          <a:off x="1085850" y="779749"/>
          <a:ext cx="72961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Visio" r:id="rId3" imgW="2860024" imgH="835984" progId="Visio.Drawing.11">
                  <p:embed/>
                </p:oleObj>
              </mc:Choice>
              <mc:Fallback>
                <p:oleObj name="Visio" r:id="rId3" imgW="2860024" imgH="83598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779749"/>
                        <a:ext cx="729615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5743492"/>
                <a:ext cx="2968932" cy="110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groupChr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43492"/>
                <a:ext cx="2968932" cy="11095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17468" y="3755064"/>
                <a:ext cx="9516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1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468" y="3755064"/>
                <a:ext cx="95160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547061" y="3755064"/>
                <a:ext cx="9516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1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061" y="3755064"/>
                <a:ext cx="95160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870268" y="3758625"/>
                <a:ext cx="9115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16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268" y="3758625"/>
                <a:ext cx="911532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-76200" y="3505200"/>
                <a:ext cx="31917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𝑃𝑟𝑜𝑏𝑎𝑏𝑖𝑙𝑖𝑡𝑦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𝑐𝑜𝑛𝑡𝑟𝑜𝑙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𝑚𝑜𝑙𝑒𝑐𝑢𝑙𝑒𝑠</m:t>
                    </m:r>
                    <m:r>
                      <a:rPr lang="en-US" sz="1600" b="0" i="1" smtClean="0">
                        <a:latin typeface="Cambria Math"/>
                      </a:rPr>
                      <m:t>: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505200"/>
                <a:ext cx="3191771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95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76800" y="3843754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843754"/>
                <a:ext cx="38985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34" y="5295550"/>
            <a:ext cx="2428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transfer reactions: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38398" y="5748465"/>
                <a:ext cx="2968932" cy="110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398" y="5748465"/>
                <a:ext cx="2968932" cy="110953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46468" y="5700757"/>
                <a:ext cx="2968932" cy="110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𝑌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groupChr>
                      <m:r>
                        <a:rPr lang="en-US" b="0" i="1" smtClean="0">
                          <a:latin typeface="Cambria Math"/>
                        </a:rPr>
                        <m:t>𝑋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6468" y="5700757"/>
                <a:ext cx="2968932" cy="110953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53750" y="6086247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750" y="6086247"/>
                <a:ext cx="38985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1395" y="29718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-67571" y="4309646"/>
                <a:ext cx="406970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𝐷𝑎𝑡𝑎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𝑚𝑜𝑙𝑒𝑐𝑢𝑙𝑒𝑠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/>
                      </a:rPr>
                      <m:t> (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based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on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the</m:t>
                    </m:r>
                    <m:r>
                      <a:rPr lang="en-US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value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latin typeface="Cambria Math"/>
                      </a:rPr>
                      <m:t>of</m:t>
                    </m:r>
                    <m:r>
                      <a:rPr lang="en-US" sz="1600" b="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𝑖</m:t>
                    </m:r>
                    <m:r>
                      <a:rPr lang="en-US" sz="1600" b="0" i="1" smtClean="0">
                        <a:latin typeface="Cambria Math"/>
                      </a:rPr>
                      <m:t>):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571" y="4309646"/>
                <a:ext cx="4069704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89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362200" y="4648200"/>
                <a:ext cx="74469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𝐴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648200"/>
                <a:ext cx="744691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598709" y="4648200"/>
                <a:ext cx="8668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b="0" i="1" smtClean="0">
                          <a:latin typeface="Cambria Math"/>
                        </a:rPr>
                        <m:t>=80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709" y="4648200"/>
                <a:ext cx="866840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870268" y="4631323"/>
                <a:ext cx="7412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𝑌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268" y="4631323"/>
                <a:ext cx="741292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2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Analysis </a:t>
            </a:r>
            <a:r>
              <a:rPr lang="en-US" altLang="zh-CN" sz="2000" b="1" i="1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altLang="zh-CN" sz="2000" i="1" dirty="0" smtClean="0">
                <a:solidFill>
                  <a:schemeClr val="bg1"/>
                </a:solidFill>
                <a:latin typeface="Arial" charset="0"/>
              </a:rPr>
              <a:t>Mass-action model</a:t>
            </a:r>
            <a:r>
              <a:rPr lang="en-US" altLang="zh-CN" sz="2000" b="1" i="1" dirty="0" smtClean="0">
                <a:solidFill>
                  <a:schemeClr val="bg1"/>
                </a:solidFill>
                <a:latin typeface="Arial" charset="0"/>
              </a:rPr>
              <a:t>)</a:t>
            </a:r>
            <a:endParaRPr lang="en-US" altLang="zh-CN" sz="3200" i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9" name="Object 2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52538323"/>
              </p:ext>
            </p:extLst>
          </p:nvPr>
        </p:nvGraphicFramePr>
        <p:xfrm>
          <a:off x="2047534" y="639763"/>
          <a:ext cx="4277066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Visio" r:id="rId3" imgW="1737609" imgH="835984" progId="Visio.Drawing.11">
                  <p:embed/>
                </p:oleObj>
              </mc:Choice>
              <mc:Fallback>
                <p:oleObj name="Visio" r:id="rId3" imgW="1737609" imgH="83598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534" y="639763"/>
                        <a:ext cx="4277066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71372" y="3078162"/>
                <a:ext cx="2968932" cy="1146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72" y="3078162"/>
                <a:ext cx="2968932" cy="11469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419600" y="3078162"/>
                <a:ext cx="2968932" cy="1146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78162"/>
                <a:ext cx="2968932" cy="114698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276600" y="2544762"/>
                <a:ext cx="9516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544762"/>
                <a:ext cx="95160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72000" y="2559617"/>
                <a:ext cx="9516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59617"/>
                <a:ext cx="951607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81000" y="4278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Mass-action: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286000" y="4577350"/>
                <a:ext cx="5867400" cy="22044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=−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𝑘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577350"/>
                <a:ext cx="5867400" cy="22044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Analysis </a:t>
            </a:r>
            <a:r>
              <a:rPr lang="en-US" altLang="zh-CN" sz="2400" i="1" dirty="0" smtClean="0">
                <a:solidFill>
                  <a:schemeClr val="bg1"/>
                </a:solidFill>
                <a:latin typeface="Arial" charset="0"/>
              </a:rPr>
              <a:t>(Stochastic </a:t>
            </a:r>
            <a:r>
              <a:rPr lang="en-US" altLang="zh-CN" sz="2400" i="1" dirty="0">
                <a:solidFill>
                  <a:schemeClr val="bg1"/>
                </a:solidFill>
                <a:latin typeface="Arial" charset="0"/>
              </a:rPr>
              <a:t>model)</a:t>
            </a:r>
            <a:endParaRPr lang="en-US" altLang="zh-CN" sz="32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0" name="Object 5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2796842"/>
              </p:ext>
            </p:extLst>
          </p:nvPr>
        </p:nvGraphicFramePr>
        <p:xfrm>
          <a:off x="1557644" y="457200"/>
          <a:ext cx="4048466" cy="194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Visio" r:id="rId3" imgW="1737609" imgH="835984" progId="Visio.Drawing.11">
                  <p:embed/>
                </p:oleObj>
              </mc:Choice>
              <mc:Fallback>
                <p:oleObj name="Visio" r:id="rId3" imgW="1737609" imgH="83598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644" y="457200"/>
                        <a:ext cx="4048466" cy="1947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71372" y="2438400"/>
                <a:ext cx="2381428" cy="1038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0" dirty="0" smtClean="0"/>
                  <a:t> R1: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𝐴</m:t>
                    </m:r>
                    <m:r>
                      <a:rPr lang="en-US" sz="1600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1600" i="1">
                        <a:latin typeface="Cambria Math"/>
                      </a:rPr>
                      <m:t>𝐵</m:t>
                    </m:r>
                    <m:r>
                      <a:rPr lang="en-US" sz="16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r>
                  <a:rPr lang="en-US" sz="1600" b="0" dirty="0" smtClean="0"/>
                  <a:t>R2: 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𝐴</m:t>
                    </m:r>
                    <m:r>
                      <a:rPr lang="en-US" sz="16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600" i="1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1600" b="0" i="1" smtClean="0">
                        <a:latin typeface="Cambria Math"/>
                      </a:rPr>
                      <m:t>𝑆</m:t>
                    </m:r>
                    <m:r>
                      <a:rPr lang="en-US" sz="16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600" baseline="-25000" dirty="0"/>
              </a:p>
              <a:p>
                <a:endParaRPr lang="en-US" sz="1600" baseline="-25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72" y="2438400"/>
                <a:ext cx="2381428" cy="1038361"/>
              </a:xfrm>
              <a:prstGeom prst="rect">
                <a:avLst/>
              </a:prstGeom>
              <a:blipFill rotWithShape="1">
                <a:blip r:embed="rId5"/>
                <a:stretch>
                  <a:fillRect l="-1279" b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19600" y="2438400"/>
                <a:ext cx="2157253" cy="1058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0" dirty="0" smtClean="0"/>
                  <a:t>R3: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𝐵</m:t>
                    </m:r>
                    <m:r>
                      <a:rPr lang="en-US" sz="1600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600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1600" b="0" i="1" smtClean="0">
                        <a:latin typeface="Cambria Math"/>
                      </a:rPr>
                      <m:t>𝐸</m:t>
                    </m:r>
                    <m:r>
                      <a:rPr lang="en-US" sz="16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sz="1600" b="0" dirty="0" smtClean="0"/>
              </a:p>
              <a:p>
                <a:r>
                  <a:rPr lang="en-US" sz="1600" b="0" dirty="0" smtClean="0"/>
                  <a:t>R4: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𝐵</m:t>
                    </m:r>
                    <m:r>
                      <a:rPr lang="en-US" sz="16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1600" i="1"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US" sz="1600" b="0" i="1" smtClean="0">
                        <a:latin typeface="Cambria Math"/>
                      </a:rPr>
                      <m:t>𝐴</m:t>
                    </m:r>
                    <m:r>
                      <a:rPr lang="en-US" sz="16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1600" baseline="-25000" dirty="0"/>
              </a:p>
              <a:p>
                <a:endParaRPr lang="en-US" sz="1600" baseline="-25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438400"/>
                <a:ext cx="2157253" cy="1058880"/>
              </a:xfrm>
              <a:prstGeom prst="rect">
                <a:avLst/>
              </a:prstGeom>
              <a:blipFill rotWithShape="1">
                <a:blip r:embed="rId6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840143" y="1219200"/>
                <a:ext cx="9723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43" y="1219200"/>
                <a:ext cx="972317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135543" y="1234055"/>
                <a:ext cx="117025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=3000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latin typeface="Cambria Math"/>
                        </a:rPr>
                        <m:t>00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543" y="1234055"/>
                <a:ext cx="1170257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246038" y="378251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Stochastic Kinetic: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029200" y="3576765"/>
                <a:ext cx="4309136" cy="3436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l"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𝑅</m:t>
                          </m:r>
                          <m:r>
                            <a:rPr lang="en-US" sz="14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1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i="1" dirty="0" smtClean="0">
                  <a:latin typeface="Cambria Math"/>
                </a:endParaRPr>
              </a:p>
              <a:p>
                <a:pPr marL="0" lvl="1" algn="l"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𝑎𝑎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𝑎𝑎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𝑎𝑎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i="1" dirty="0" smtClean="0">
                  <a:latin typeface="Cambria Math"/>
                </a:endParaRPr>
              </a:p>
              <a:p>
                <a:pPr marL="0" lvl="1" algn="l"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𝑎𝑎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𝑎𝑎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i="1" dirty="0" smtClean="0">
                  <a:latin typeface="Cambria Math"/>
                </a:endParaRPr>
              </a:p>
              <a:p>
                <a:pPr marL="0" lvl="1" algn="l"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𝑅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𝑎𝑎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𝑎𝑎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𝑏𝑏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576765"/>
                <a:ext cx="4309136" cy="343639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-76200" y="4549248"/>
                <a:ext cx="21489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=(0,10,0,0)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549248"/>
                <a:ext cx="2148962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349682" y="4191744"/>
                <a:ext cx="14766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(0,</m:t>
                      </m:r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,1,0)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682" y="4191744"/>
                <a:ext cx="1476659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2257141" y="5066986"/>
                <a:ext cx="14766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(1,</m:t>
                      </m:r>
                      <m:r>
                        <a:rPr lang="en-US" i="1" smtClean="0">
                          <a:latin typeface="Cambria Math"/>
                        </a:rPr>
                        <m:t>9</m:t>
                      </m:r>
                      <m:r>
                        <a:rPr lang="en-US" b="0" i="1" smtClean="0">
                          <a:latin typeface="Cambria Math"/>
                        </a:rPr>
                        <m:t>,0,0)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141" y="5066986"/>
                <a:ext cx="1476659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2052806" y="4114800"/>
            <a:ext cx="593752" cy="1156229"/>
            <a:chOff x="5385345" y="3872971"/>
            <a:chExt cx="593752" cy="11562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5385345" y="3872971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345" y="3872971"/>
                  <a:ext cx="593752" cy="2616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/>
            <p:cNvCxnSpPr/>
            <p:nvPr/>
          </p:nvCxnSpPr>
          <p:spPr>
            <a:xfrm>
              <a:off x="5498226" y="4134581"/>
              <a:ext cx="0" cy="8752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498226" y="4134581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5498226" y="5009823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5385345" y="4767590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345" y="4767590"/>
                  <a:ext cx="593752" cy="26161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6" name="Straight Connector 75"/>
          <p:cNvCxnSpPr/>
          <p:nvPr/>
        </p:nvCxnSpPr>
        <p:spPr>
          <a:xfrm>
            <a:off x="2009686" y="4728616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3429000" y="3581400"/>
            <a:ext cx="609600" cy="1176010"/>
            <a:chOff x="7620000" y="3014990"/>
            <a:chExt cx="609600" cy="1176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/>
                <p:cNvSpPr/>
                <p:nvPr/>
              </p:nvSpPr>
              <p:spPr>
                <a:xfrm>
                  <a:off x="7635848" y="3014990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48" y="3014990"/>
                  <a:ext cx="593752" cy="26161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Connector 78"/>
            <p:cNvCxnSpPr/>
            <p:nvPr/>
          </p:nvCxnSpPr>
          <p:spPr>
            <a:xfrm>
              <a:off x="7748729" y="3276600"/>
              <a:ext cx="0" cy="8752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7748729" y="3276600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7748729" y="3581400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7748729" y="3886200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7748729" y="4151842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7635848" y="3352800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48" y="3352800"/>
                  <a:ext cx="593752" cy="26161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7635848" y="3665463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48" y="3665463"/>
                  <a:ext cx="593752" cy="2616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7620000" y="3929390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3929390"/>
                  <a:ext cx="593752" cy="26161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/>
          <p:cNvGrpSpPr/>
          <p:nvPr/>
        </p:nvGrpSpPr>
        <p:grpSpPr>
          <a:xfrm>
            <a:off x="3352800" y="4800600"/>
            <a:ext cx="609600" cy="1176010"/>
            <a:chOff x="7620000" y="3014990"/>
            <a:chExt cx="609600" cy="1176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/>
                <p:cNvSpPr/>
                <p:nvPr/>
              </p:nvSpPr>
              <p:spPr>
                <a:xfrm>
                  <a:off x="7635848" y="3014990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48" y="3014990"/>
                  <a:ext cx="593752" cy="26161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/>
            <p:cNvCxnSpPr/>
            <p:nvPr/>
          </p:nvCxnSpPr>
          <p:spPr>
            <a:xfrm>
              <a:off x="7748729" y="3276600"/>
              <a:ext cx="0" cy="8752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7748729" y="3276600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7748729" y="3581400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7748729" y="3886200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7748729" y="4151842"/>
              <a:ext cx="3284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/>
                <p:cNvSpPr/>
                <p:nvPr/>
              </p:nvSpPr>
              <p:spPr>
                <a:xfrm>
                  <a:off x="7635848" y="3352800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48" y="3352800"/>
                  <a:ext cx="593752" cy="26161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/>
                <p:cNvSpPr/>
                <p:nvPr/>
              </p:nvSpPr>
              <p:spPr>
                <a:xfrm>
                  <a:off x="7635848" y="3665463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5848" y="3665463"/>
                  <a:ext cx="593752" cy="26161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/>
                <p:cNvSpPr/>
                <p:nvPr/>
              </p:nvSpPr>
              <p:spPr>
                <a:xfrm>
                  <a:off x="7620000" y="3929390"/>
                  <a:ext cx="5937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05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05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4</m:t>
                            </m:r>
                          </m:e>
                        </m:d>
                      </m:oMath>
                    </m:oMathPara>
                  </a14:m>
                  <a:endParaRPr lang="en-US" sz="105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00" y="3929390"/>
                  <a:ext cx="593752" cy="2616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3962400" y="415184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151842"/>
                <a:ext cx="410690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3962400" y="5269468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269468"/>
                <a:ext cx="410690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1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931838"/>
              </p:ext>
            </p:extLst>
          </p:nvPr>
        </p:nvGraphicFramePr>
        <p:xfrm>
          <a:off x="3200400" y="990600"/>
          <a:ext cx="3306763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Visio" r:id="rId3" imgW="1457411" imgH="1969435" progId="Visio.Drawing.11">
                  <p:embed/>
                </p:oleObj>
              </mc:Choice>
              <mc:Fallback>
                <p:oleObj name="Visio" r:id="rId3" imgW="1457411" imgH="196943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990600"/>
                        <a:ext cx="3306763" cy="447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29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interpretation: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0600" y="5410200"/>
                <a:ext cx="2968932" cy="1146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410200"/>
                <a:ext cx="2968932" cy="11469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6200" y="4648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molecule is an instant of the Gambler problem.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Analysis</a:t>
            </a:r>
            <a:endParaRPr lang="en-US" altLang="zh-CN" sz="32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Simulation Results </a:t>
            </a:r>
            <a:r>
              <a:rPr lang="en-US" altLang="zh-CN" sz="2000" i="1" dirty="0" smtClean="0">
                <a:solidFill>
                  <a:schemeClr val="bg1"/>
                </a:solidFill>
                <a:latin typeface="Arial" charset="0"/>
              </a:rPr>
              <a:t>(Mass-action model)</a:t>
            </a:r>
            <a:endParaRPr lang="en-US" altLang="zh-CN" sz="3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 simulation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734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7467600" y="1847671"/>
            <a:ext cx="838200" cy="1200329"/>
            <a:chOff x="7772400" y="1771471"/>
            <a:chExt cx="838200" cy="1200329"/>
          </a:xfrm>
        </p:grpSpPr>
        <p:sp>
          <p:nvSpPr>
            <p:cNvPr id="46" name="TextBox 45"/>
            <p:cNvSpPr txBox="1"/>
            <p:nvPr/>
          </p:nvSpPr>
          <p:spPr>
            <a:xfrm>
              <a:off x="7772400" y="1771471"/>
              <a:ext cx="83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</a:t>
              </a:r>
              <a:r>
                <a:rPr lang="en-US" dirty="0" smtClean="0"/>
                <a:t>  </a:t>
              </a:r>
              <a:r>
                <a:rPr lang="en-US" dirty="0" smtClean="0">
                  <a:solidFill>
                    <a:srgbClr val="FF0000"/>
                  </a:solidFill>
                </a:rPr>
                <a:t>---</a:t>
              </a:r>
            </a:p>
            <a:p>
              <a:r>
                <a:rPr lang="en-US" dirty="0" smtClean="0">
                  <a:solidFill>
                    <a:srgbClr val="92D050"/>
                  </a:solidFill>
                </a:rPr>
                <a:t>A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B</a:t>
              </a:r>
            </a:p>
            <a:p>
              <a:r>
                <a:rPr lang="en-US" dirty="0">
                  <a:solidFill>
                    <a:srgbClr val="00B0F0"/>
                  </a:solidFill>
                </a:rPr>
                <a:t>E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077200" y="2228671"/>
              <a:ext cx="228600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080405" y="2533471"/>
              <a:ext cx="228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077200" y="2762071"/>
              <a:ext cx="2286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>
            <a:off x="1155640" y="5885654"/>
            <a:ext cx="60077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Theory:   ruin probability= 0.8861  ,  win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probability=  0.1139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25401" y="6553200"/>
            <a:ext cx="9144000" cy="304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543675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15</a:t>
            </a:fld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Simulation Results </a:t>
            </a:r>
            <a:r>
              <a:rPr lang="en-US" altLang="zh-CN" sz="2000" i="1" dirty="0" smtClean="0">
                <a:solidFill>
                  <a:schemeClr val="bg1"/>
                </a:solidFill>
                <a:latin typeface="Arial" charset="0"/>
              </a:rPr>
              <a:t>(Stochastic model)</a:t>
            </a:r>
            <a:endParaRPr lang="en-US" altLang="zh-CN" sz="3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25401" y="6553200"/>
            <a:ext cx="9144000" cy="304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543675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16</a:t>
            </a:fld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 Carlo simulation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58502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iteration=10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1585026"/>
            <a:ext cx="6226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Simulation:  Ruin probability= 0.8861,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 probability=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0.1139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962827"/>
            <a:ext cx="742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and simulation results in both mass-action and stochastic models match well.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50" y="2057400"/>
            <a:ext cx="4796549" cy="388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561638" y="2667000"/>
            <a:ext cx="838200" cy="1200329"/>
            <a:chOff x="7772400" y="1771471"/>
            <a:chExt cx="838200" cy="1200329"/>
          </a:xfrm>
        </p:grpSpPr>
        <p:sp>
          <p:nvSpPr>
            <p:cNvPr id="20" name="TextBox 19"/>
            <p:cNvSpPr txBox="1"/>
            <p:nvPr/>
          </p:nvSpPr>
          <p:spPr>
            <a:xfrm>
              <a:off x="7772400" y="1771471"/>
              <a:ext cx="838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r>
                <a:rPr lang="en-US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080405" y="2533471"/>
              <a:ext cx="2286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077200" y="2762071"/>
              <a:ext cx="228600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84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85800" y="447328"/>
            <a:ext cx="77724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DejaVu Sans" charset="0"/>
              </a:rPr>
              <a:t>DNA Strand Displacement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295400"/>
            <a:ext cx="9067800" cy="4291012"/>
            <a:chOff x="0" y="1600200"/>
            <a:chExt cx="9067800" cy="4291013"/>
          </a:xfrm>
        </p:grpSpPr>
        <p:pic>
          <p:nvPicPr>
            <p:cNvPr id="430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741" y="1752600"/>
              <a:ext cx="8961059" cy="4138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Rectangle 3"/>
            <p:cNvSpPr>
              <a:spLocks noChangeArrowheads="1"/>
            </p:cNvSpPr>
            <p:nvPr/>
          </p:nvSpPr>
          <p:spPr bwMode="auto">
            <a:xfrm>
              <a:off x="0" y="1600200"/>
              <a:ext cx="838200" cy="685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021" name="Rectangle 4"/>
            <p:cNvSpPr>
              <a:spLocks noChangeArrowheads="1"/>
            </p:cNvSpPr>
            <p:nvPr/>
          </p:nvSpPr>
          <p:spPr bwMode="auto">
            <a:xfrm>
              <a:off x="76200" y="3657600"/>
              <a:ext cx="838200" cy="6858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11488" y="1447800"/>
            <a:ext cx="3008312" cy="554038"/>
            <a:chOff x="2819400" y="1981200"/>
            <a:chExt cx="3007787" cy="553998"/>
          </a:xfrm>
        </p:grpSpPr>
        <p:sp>
          <p:nvSpPr>
            <p:cNvPr id="43014" name="Line 97"/>
            <p:cNvSpPr>
              <a:spLocks noChangeShapeType="1"/>
            </p:cNvSpPr>
            <p:nvPr/>
          </p:nvSpPr>
          <p:spPr bwMode="auto">
            <a:xfrm>
              <a:off x="3505200" y="2255837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5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6" name="Text Box 98"/>
            <p:cNvSpPr txBox="1">
              <a:spLocks noChangeArrowheads="1"/>
            </p:cNvSpPr>
            <p:nvPr/>
          </p:nvSpPr>
          <p:spPr bwMode="auto">
            <a:xfrm>
              <a:off x="41148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7" name="Text Box 98"/>
            <p:cNvSpPr txBox="1">
              <a:spLocks noChangeArrowheads="1"/>
            </p:cNvSpPr>
            <p:nvPr/>
          </p:nvSpPr>
          <p:spPr bwMode="auto">
            <a:xfrm>
              <a:off x="52578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8" name="Text Box 98"/>
            <p:cNvSpPr txBox="1">
              <a:spLocks noChangeArrowheads="1"/>
            </p:cNvSpPr>
            <p:nvPr/>
          </p:nvSpPr>
          <p:spPr bwMode="auto">
            <a:xfrm>
              <a:off x="4724400" y="1981200"/>
              <a:ext cx="40427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4800" y="54864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D. Soloveichik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et al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: 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“</a:t>
            </a:r>
            <a:r>
              <a:rPr lang="en-US" sz="2400" i="0" dirty="0">
                <a:solidFill>
                  <a:srgbClr val="004D00"/>
                </a:solidFill>
                <a:latin typeface="Arial" pitchFamily="34" charset="0"/>
                <a:cs typeface="Times New Roman" pitchFamily="18" charset="0"/>
              </a:rPr>
              <a:t>DNA as a Universal Substrate for Chemical Kinetics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.” PNAS, Mar 2010</a:t>
            </a:r>
            <a:endParaRPr lang="en-US" sz="2400" i="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442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971800" y="1295400"/>
            <a:ext cx="2968199" cy="554040"/>
            <a:chOff x="2819400" y="1981198"/>
            <a:chExt cx="2967682" cy="554000"/>
          </a:xfrm>
        </p:grpSpPr>
        <p:sp>
          <p:nvSpPr>
            <p:cNvPr id="43014" name="Line 97"/>
            <p:cNvSpPr>
              <a:spLocks noChangeShapeType="1"/>
            </p:cNvSpPr>
            <p:nvPr/>
          </p:nvSpPr>
          <p:spPr bwMode="auto">
            <a:xfrm>
              <a:off x="4608095" y="2255835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015" name="Text Box 98"/>
            <p:cNvSpPr txBox="1">
              <a:spLocks noChangeArrowheads="1"/>
            </p:cNvSpPr>
            <p:nvPr/>
          </p:nvSpPr>
          <p:spPr bwMode="auto">
            <a:xfrm>
              <a:off x="2819400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6" name="Text Box 98"/>
            <p:cNvSpPr txBox="1">
              <a:spLocks noChangeArrowheads="1"/>
            </p:cNvSpPr>
            <p:nvPr/>
          </p:nvSpPr>
          <p:spPr bwMode="auto">
            <a:xfrm>
              <a:off x="5217695" y="1981198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7" name="Text Box 98"/>
            <p:cNvSpPr txBox="1">
              <a:spLocks noChangeArrowheads="1"/>
            </p:cNvSpPr>
            <p:nvPr/>
          </p:nvSpPr>
          <p:spPr bwMode="auto">
            <a:xfrm>
              <a:off x="3922614" y="1981200"/>
              <a:ext cx="56938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 smtClean="0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r>
                <a:rPr lang="en-US" sz="3000" b="1" i="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43018" name="Text Box 98"/>
            <p:cNvSpPr txBox="1">
              <a:spLocks noChangeArrowheads="1"/>
            </p:cNvSpPr>
            <p:nvPr/>
          </p:nvSpPr>
          <p:spPr bwMode="auto">
            <a:xfrm>
              <a:off x="3389214" y="1981200"/>
              <a:ext cx="40427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sz="3000" b="1" i="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72866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5486400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D. Soloveichik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et al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: </a:t>
            </a:r>
            <a:r>
              <a:rPr lang="en-US" sz="2400" i="0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“</a:t>
            </a:r>
            <a:r>
              <a:rPr lang="en-US" sz="2400" i="0" dirty="0">
                <a:solidFill>
                  <a:srgbClr val="004D00"/>
                </a:solidFill>
                <a:latin typeface="Arial" pitchFamily="34" charset="0"/>
                <a:cs typeface="Times New Roman" pitchFamily="18" charset="0"/>
              </a:rPr>
              <a:t>DNA as a Universal Substrate for Chemical Kinetics</a:t>
            </a:r>
            <a:r>
              <a:rPr lang="en-US" sz="2400" i="0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.” PNAS, Mar 2010</a:t>
            </a:r>
            <a:endParaRPr lang="en-US" sz="2400" i="0" dirty="0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447328"/>
            <a:ext cx="7772400" cy="533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n-ea"/>
                <a:cs typeface="DejaVu Sans" charset="0"/>
              </a:rPr>
              <a:t>DNA Strand Displacement</a:t>
            </a:r>
          </a:p>
        </p:txBody>
      </p:sp>
    </p:spTree>
    <p:extLst>
      <p:ext uri="{BB962C8B-B14F-4D97-AF65-F5344CB8AC3E}">
        <p14:creationId xmlns:p14="http://schemas.microsoft.com/office/powerpoint/2010/main" val="127718539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Modeling by DNA strands</a:t>
            </a:r>
            <a:endParaRPr lang="en-US" altLang="zh-CN" sz="3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19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Template for each reaction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26271"/>
              </p:ext>
            </p:extLst>
          </p:nvPr>
        </p:nvGraphicFramePr>
        <p:xfrm>
          <a:off x="127348" y="1905000"/>
          <a:ext cx="8869363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Visio" r:id="rId3" imgW="6693724" imgH="1138580" progId="Visio.Drawing.11">
                  <p:embed/>
                </p:oleObj>
              </mc:Choice>
              <mc:Fallback>
                <p:oleObj name="Visio" r:id="rId3" imgW="6693724" imgH="11385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48" y="1905000"/>
                        <a:ext cx="8869363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588285"/>
              </p:ext>
            </p:extLst>
          </p:nvPr>
        </p:nvGraphicFramePr>
        <p:xfrm>
          <a:off x="457200" y="3733800"/>
          <a:ext cx="809307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5" name="Visio" r:id="rId5" imgW="7293802" imgH="1369373" progId="Visio.Drawing.11">
                  <p:embed/>
                </p:oleObj>
              </mc:Choice>
              <mc:Fallback>
                <p:oleObj name="Visio" r:id="rId5" imgW="7293802" imgH="13693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3800"/>
                        <a:ext cx="809307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204588"/>
              </p:ext>
            </p:extLst>
          </p:nvPr>
        </p:nvGraphicFramePr>
        <p:xfrm>
          <a:off x="-76200" y="5410200"/>
          <a:ext cx="92043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6" name="Visio" r:id="rId7" imgW="8417026" imgH="1369373" progId="Visio.Drawing.11">
                  <p:embed/>
                </p:oleObj>
              </mc:Choice>
              <mc:Fallback>
                <p:oleObj name="Visio" r:id="rId7" imgW="8417026" imgH="136937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5410200"/>
                        <a:ext cx="92043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638800" y="914400"/>
                <a:ext cx="2551789" cy="697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914400"/>
                <a:ext cx="2551789" cy="6979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57200" y="2971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8200" y="4724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10400" y="6248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82000" y="62484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of Molecular Systems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Mass-action Law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 Chain (Random Process)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Gambler’s Ruin Problem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by Molecular Reactions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4000" b="1" dirty="0" smtClean="0">
                <a:solidFill>
                  <a:schemeClr val="bg1"/>
                </a:solidFill>
                <a:latin typeface="Arial" charset="0"/>
              </a:rPr>
              <a:t>Outline</a:t>
            </a:r>
            <a:endParaRPr lang="en-US" altLang="zh-CN" sz="40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3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DNA Simulation Results</a:t>
            </a:r>
            <a:endParaRPr lang="en-US" altLang="zh-CN" sz="3200" i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01126368"/>
              </p:ext>
            </p:extLst>
          </p:nvPr>
        </p:nvGraphicFramePr>
        <p:xfrm>
          <a:off x="1295400" y="533400"/>
          <a:ext cx="4048466" cy="194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Visio" r:id="rId3" imgW="1737609" imgH="835984" progId="Visio.Drawing.11">
                  <p:embed/>
                </p:oleObj>
              </mc:Choice>
              <mc:Fallback>
                <p:oleObj name="Visio" r:id="rId3" imgW="1737609" imgH="835984" progId="Visio.Drawing.11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4048466" cy="1947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77899" y="1295400"/>
                <a:ext cx="97231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𝐴</m:t>
                      </m:r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1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  <m:r>
                        <a:rPr lang="en-US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899" y="1295400"/>
                <a:ext cx="972317" cy="1077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873299" y="1295400"/>
                <a:ext cx="947375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𝐵</m:t>
                      </m:r>
                      <m:r>
                        <a:rPr lang="en-US" sz="1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=30</m:t>
                      </m:r>
                    </m:oMath>
                  </m:oMathPara>
                </a14:m>
                <a:endParaRPr lang="en-U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7</m:t>
                      </m:r>
                      <m:r>
                        <a:rPr lang="en-US" sz="16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𝐸</m:t>
                      </m:r>
                      <m:r>
                        <a:rPr lang="en-US" sz="16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299" y="1295400"/>
                <a:ext cx="947375" cy="10772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6" y="2262349"/>
            <a:ext cx="6781800" cy="435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001000" y="28956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E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305800" y="3352800"/>
            <a:ext cx="2286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309005" y="3657600"/>
            <a:ext cx="228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05800" y="3886200"/>
            <a:ext cx="228600" cy="0"/>
          </a:xfrm>
          <a:prstGeom prst="line">
            <a:avLst/>
          </a:prstGeom>
          <a:ln w="158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309005" y="3048000"/>
            <a:ext cx="2286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 rot="16200000">
                <a:off x="-507095" y="4193503"/>
                <a:ext cx="18367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𝐶𝑜𝑛𝑐𝑒𝑛𝑡𝑟𝑎𝑡𝑖𝑜𝑛</m:t>
                      </m:r>
                      <m:r>
                        <a:rPr lang="en-US" sz="1400" b="0" i="1" smtClean="0">
                          <a:latin typeface="Cambria Math"/>
                        </a:rPr>
                        <m:t> (</m:t>
                      </m:r>
                      <m:r>
                        <a:rPr lang="en-US" sz="1400" b="0" i="1" smtClean="0">
                          <a:latin typeface="Cambria Math"/>
                        </a:rPr>
                        <m:t>𝑛𝑀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07095" y="4193503"/>
                <a:ext cx="1836785" cy="307777"/>
              </a:xfrm>
              <a:prstGeom prst="rect">
                <a:avLst/>
              </a:prstGeom>
              <a:blipFill rotWithShape="1">
                <a:blip r:embed="rId8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51090" y="6172200"/>
                <a:ext cx="10833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𝑇𝑖𝑚𝑒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h𝑟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090" y="6172200"/>
                <a:ext cx="1083310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DNA Simulation Results</a:t>
            </a:r>
            <a:endParaRPr lang="en-US" altLang="zh-CN" sz="3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30200" y="73982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N=9, concentration for state H=100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0570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 rot="16200000">
                <a:off x="-507095" y="4193503"/>
                <a:ext cx="18367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𝐶𝑜𝑛𝑐𝑒𝑛𝑡𝑟𝑎𝑡𝑖𝑜𝑛</m:t>
                      </m:r>
                      <m:r>
                        <a:rPr lang="en-US" sz="1400" b="0" i="1" smtClean="0">
                          <a:latin typeface="Cambria Math"/>
                        </a:rPr>
                        <m:t> (</m:t>
                      </m:r>
                      <m:r>
                        <a:rPr lang="en-US" sz="1400" b="0" i="1" smtClean="0">
                          <a:latin typeface="Cambria Math"/>
                        </a:rPr>
                        <m:t>𝑛𝑀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07095" y="4193503"/>
                <a:ext cx="1836785" cy="307777"/>
              </a:xfrm>
              <a:prstGeom prst="rect">
                <a:avLst/>
              </a:prstGeom>
              <a:blipFill rotWithShape="1">
                <a:blip r:embed="rId3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451090" y="6510754"/>
                <a:ext cx="10833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𝑇𝑖𝑚𝑒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h𝑟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090" y="6510754"/>
                <a:ext cx="1083310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518305" y="3206988"/>
            <a:ext cx="1113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Ruin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Win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101265" y="3733800"/>
            <a:ext cx="228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/>
              <a:t>21</a:t>
            </a:fld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167220" y="2590800"/>
            <a:ext cx="1113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i="1" dirty="0" smtClean="0">
                <a:solidFill>
                  <a:srgbClr val="00F66F"/>
                </a:solidFill>
              </a:rPr>
              <a:t>B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C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US" i="1" dirty="0" smtClean="0">
                <a:solidFill>
                  <a:srgbClr val="92D050"/>
                </a:solidFill>
              </a:rPr>
              <a:t>F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</a:p>
          <a:p>
            <a:r>
              <a:rPr lang="en-US" i="1" dirty="0">
                <a:solidFill>
                  <a:srgbClr val="FF0000"/>
                </a:solidFill>
              </a:rPr>
              <a:t>H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630717" y="3600450"/>
            <a:ext cx="2286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630717" y="4419600"/>
            <a:ext cx="22860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630717" y="2819400"/>
            <a:ext cx="2286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30717" y="3048000"/>
            <a:ext cx="228600" cy="0"/>
          </a:xfrm>
          <a:prstGeom prst="line">
            <a:avLst/>
          </a:prstGeom>
          <a:ln w="38100">
            <a:solidFill>
              <a:srgbClr val="00F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630717" y="33528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630717" y="3905250"/>
            <a:ext cx="228600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30717" y="4191000"/>
            <a:ext cx="228600" cy="0"/>
          </a:xfrm>
          <a:prstGeom prst="line">
            <a:avLst/>
          </a:prstGeom>
          <a:ln w="158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215565" y="3406552"/>
            <a:ext cx="228600" cy="0"/>
          </a:xfrm>
          <a:prstGeom prst="line">
            <a:avLst/>
          </a:prstGeom>
          <a:ln w="158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6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DNA Simulation Results</a:t>
            </a:r>
            <a:endParaRPr lang="en-US" altLang="zh-CN" sz="3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30200" y="7398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N=9, concentration for state C=100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 rot="16200000">
                <a:off x="-507095" y="4193503"/>
                <a:ext cx="18367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𝐶𝑜𝑛𝑐𝑒𝑛𝑡𝑟𝑎𝑡𝑖𝑜𝑛</m:t>
                      </m:r>
                      <m:r>
                        <a:rPr lang="en-US" sz="1400" b="0" i="1" smtClean="0">
                          <a:latin typeface="Cambria Math"/>
                        </a:rPr>
                        <m:t> (</m:t>
                      </m:r>
                      <m:r>
                        <a:rPr lang="en-US" sz="1400" b="0" i="1" smtClean="0">
                          <a:latin typeface="Cambria Math"/>
                        </a:rPr>
                        <m:t>𝑛𝑀</m:t>
                      </m:r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07095" y="4193503"/>
                <a:ext cx="1836785" cy="307777"/>
              </a:xfrm>
              <a:prstGeom prst="rect">
                <a:avLst/>
              </a:prstGeom>
              <a:blipFill rotWithShape="1">
                <a:blip r:embed="rId2"/>
                <a:stretch>
                  <a:fillRect r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451090" y="6510754"/>
                <a:ext cx="108331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𝑇𝑖𝑚𝑒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h𝑟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090" y="6510754"/>
                <a:ext cx="1083310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6" y="1849242"/>
            <a:ext cx="7588214" cy="46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/>
              <a:t>22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878445" y="2396140"/>
            <a:ext cx="111315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RUIN</a:t>
            </a:r>
            <a:endParaRPr lang="en-US" sz="2000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US" i="1" dirty="0" smtClean="0">
                <a:solidFill>
                  <a:srgbClr val="00F66F"/>
                </a:solidFill>
              </a:rPr>
              <a:t>B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C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D</a:t>
            </a:r>
          </a:p>
          <a:p>
            <a:r>
              <a:rPr lang="en-US" i="1" dirty="0" smtClean="0">
                <a:solidFill>
                  <a:srgbClr val="92D050"/>
                </a:solidFill>
              </a:rPr>
              <a:t>F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G</a:t>
            </a:r>
          </a:p>
          <a:p>
            <a:r>
              <a:rPr lang="en-US" i="1" dirty="0">
                <a:solidFill>
                  <a:srgbClr val="00F66F"/>
                </a:solidFill>
              </a:rPr>
              <a:t>H</a:t>
            </a:r>
            <a:endParaRPr lang="en-US" i="1" dirty="0" smtClean="0">
              <a:solidFill>
                <a:srgbClr val="00F66F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WIN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534400" y="2590800"/>
            <a:ext cx="228600" cy="0"/>
          </a:xfrm>
          <a:prstGeom prst="line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52180" y="3600450"/>
            <a:ext cx="22860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552180" y="4724400"/>
            <a:ext cx="2286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52180" y="4419600"/>
            <a:ext cx="228600" cy="0"/>
          </a:xfrm>
          <a:prstGeom prst="line">
            <a:avLst/>
          </a:prstGeom>
          <a:ln w="19050">
            <a:solidFill>
              <a:srgbClr val="00F66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552180" y="2819400"/>
            <a:ext cx="2286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552180" y="3048000"/>
            <a:ext cx="228600" cy="0"/>
          </a:xfrm>
          <a:prstGeom prst="line">
            <a:avLst/>
          </a:prstGeom>
          <a:ln w="38100">
            <a:solidFill>
              <a:srgbClr val="00F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552180" y="33528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52180" y="3905250"/>
            <a:ext cx="228600" cy="0"/>
          </a:xfrm>
          <a:prstGeom prst="line">
            <a:avLst/>
          </a:prstGeom>
          <a:ln w="190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52180" y="4191000"/>
            <a:ext cx="228600" cy="0"/>
          </a:xfrm>
          <a:prstGeom prst="line">
            <a:avLst/>
          </a:prstGeom>
          <a:ln w="158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2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Summary</a:t>
            </a:r>
            <a:endParaRPr lang="en-US" altLang="zh-CN" sz="3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23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76200" y="762000"/>
            <a:ext cx="8991600" cy="5334000"/>
          </a:xfrm>
          <a:prstGeom prst="rect">
            <a:avLst/>
          </a:prstGeom>
          <a:noFill/>
          <a:ln w="63500" cmpd="dbl">
            <a:solidFill>
              <a:srgbClr val="3366FF"/>
            </a:solidFill>
            <a:miter lim="800000"/>
            <a:headEnd/>
            <a:tailEnd/>
          </a:ln>
        </p:spPr>
        <p:txBody>
          <a:bodyPr lIns="186940" tIns="186940" rIns="186940" bIns="186940"/>
          <a:lstStyle/>
          <a:p>
            <a:pPr algn="just" defTabSz="19021425">
              <a:spcBef>
                <a:spcPct val="20000"/>
              </a:spcBef>
            </a:pPr>
            <a:endParaRPr lang="en-US" altLang="zh-CN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Markov chain with molecular reactions</a:t>
            </a:r>
          </a:p>
          <a:p>
            <a:pPr algn="just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for analyzing and synthesizing artificial models to emulate stochastic behavior of natural biological systems</a:t>
            </a:r>
          </a:p>
          <a:p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0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200" b="1" dirty="0" smtClean="0">
                <a:solidFill>
                  <a:schemeClr val="bg1"/>
                </a:solidFill>
                <a:latin typeface="Arial" charset="0"/>
              </a:rPr>
              <a:t>Future Work</a:t>
            </a:r>
            <a:endParaRPr lang="en-US" altLang="zh-CN" sz="3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24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76200" y="762000"/>
            <a:ext cx="8991600" cy="5334000"/>
          </a:xfrm>
          <a:prstGeom prst="rect">
            <a:avLst/>
          </a:prstGeom>
          <a:noFill/>
          <a:ln w="63500" cmpd="dbl">
            <a:solidFill>
              <a:srgbClr val="3366FF"/>
            </a:solidFill>
            <a:miter lim="800000"/>
            <a:headEnd/>
            <a:tailEnd/>
          </a:ln>
        </p:spPr>
        <p:txBody>
          <a:bodyPr lIns="186940" tIns="186940" rIns="186940" bIns="186940"/>
          <a:lstStyle/>
          <a:p>
            <a:pPr algn="just" defTabSz="19021425">
              <a:spcBef>
                <a:spcPct val="20000"/>
              </a:spcBef>
            </a:pPr>
            <a:endParaRPr lang="en-US" altLang="zh-CN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more complex natural biochemical systems using their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Markove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chain model.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25401" y="6553200"/>
            <a:ext cx="9144000" cy="304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0" y="762000"/>
            <a:ext cx="9144000" cy="5715000"/>
          </a:xfrm>
          <a:prstGeom prst="rect">
            <a:avLst/>
          </a:prstGeom>
          <a:noFill/>
          <a:ln w="63500" cmpd="dbl">
            <a:solidFill>
              <a:srgbClr val="3366FF"/>
            </a:solidFill>
            <a:miter lim="800000"/>
            <a:headEnd/>
            <a:tailEnd/>
          </a:ln>
        </p:spPr>
        <p:txBody>
          <a:bodyPr lIns="186940" tIns="186940" rIns="186940" bIns="186940"/>
          <a:lstStyle/>
          <a:p>
            <a:pPr algn="just" defTabSz="19021425">
              <a:spcBef>
                <a:spcPct val="20000"/>
              </a:spcBef>
            </a:pPr>
            <a:endParaRPr lang="en-US" altLang="zh-CN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4000" b="1" dirty="0">
                <a:solidFill>
                  <a:schemeClr val="bg1"/>
                </a:solidFill>
                <a:latin typeface="Arial" charset="0"/>
              </a:rPr>
              <a:t> Introduction</a:t>
            </a:r>
            <a:endParaRPr lang="en-US" altLang="zh-CN" sz="4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835" y="1033463"/>
            <a:ext cx="8991600" cy="5519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Computation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Combinatorial Problems</a:t>
            </a:r>
          </a:p>
          <a:p>
            <a:pPr marL="1314450" lvl="2" indent="-457200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Hamiltonian(</a:t>
            </a:r>
            <a:r>
              <a:rPr lang="en-US" sz="17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Adleman,94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Maximal Clique(</a:t>
            </a:r>
            <a:r>
              <a:rPr lang="en-US" sz="17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Ouyang,97</a:t>
            </a:r>
            <a:r>
              <a:rPr lang="en-US" sz="21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Functions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Guarnieri,et</a:t>
            </a:r>
            <a:r>
              <a:rPr lang="en-US" sz="17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 al.,96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Semilinear</a:t>
            </a:r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 err="1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Chen,et</a:t>
            </a:r>
            <a:r>
              <a:rPr lang="en-US" sz="17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</a:rPr>
              <a:t> al.,2013</a:t>
            </a:r>
            <a:r>
              <a:rPr lang="en-US" sz="20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Logical Functions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Seesaw Gates (</a:t>
            </a:r>
            <a:r>
              <a:rPr lang="en-US" sz="1700" dirty="0" err="1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Qian,et</a:t>
            </a:r>
            <a:r>
              <a:rPr lang="en-US" sz="17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. al.,2011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…</a:t>
            </a:r>
          </a:p>
          <a:p>
            <a:pPr lvl="2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  <a:p>
            <a:pPr lvl="2"/>
            <a:r>
              <a:rPr 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 Time Signal Processing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Jiang, et. al.,2013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06800"/>
            <a:ext cx="44386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75896"/>
            <a:ext cx="36290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9C2A8-847E-4AD9-B59F-084FACA7CD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2590800" y="1600200"/>
            <a:ext cx="32004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Constant </a:t>
            </a:r>
            <a:r>
              <a:rPr lang="en-US" sz="2800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Multiplier</a:t>
            </a:r>
            <a:endParaRPr lang="en-US" sz="2800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219200" y="225202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i="0" dirty="0" smtClean="0">
                <a:solidFill>
                  <a:srgbClr val="8C19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Modules</a:t>
            </a:r>
            <a:endParaRPr lang="en-US" sz="3200" b="1" i="0" dirty="0">
              <a:solidFill>
                <a:srgbClr val="8C191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429000" y="2339975"/>
          <a:ext cx="14414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39975"/>
                        <a:ext cx="14414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1"/>
          <p:cNvGraphicFramePr>
            <a:graphicFrameLocks noChangeAspect="1"/>
          </p:cNvGraphicFramePr>
          <p:nvPr/>
        </p:nvGraphicFramePr>
        <p:xfrm>
          <a:off x="3521075" y="4318000"/>
          <a:ext cx="12795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6" imgW="711000" imgH="393480" progId="Equation.3">
                  <p:embed/>
                </p:oleObj>
              </mc:Choice>
              <mc:Fallback>
                <p:oleObj name="Equation" r:id="rId6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4318000"/>
                        <a:ext cx="12795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/>
        </p:nvGraphicFramePr>
        <p:xfrm>
          <a:off x="3382963" y="2949575"/>
          <a:ext cx="1530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8" imgW="850680" imgH="228600" progId="Equation.3">
                  <p:embed/>
                </p:oleObj>
              </mc:Choice>
              <mc:Fallback>
                <p:oleObj name="Equation" r:id="rId8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63" y="2949575"/>
                        <a:ext cx="15303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3440113" y="3559175"/>
          <a:ext cx="1416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7" name="Equation" r:id="rId10" imgW="787320" imgH="228600" progId="Equation.3">
                  <p:embed/>
                </p:oleObj>
              </mc:Choice>
              <mc:Fallback>
                <p:oleObj name="Equation" r:id="rId10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3559175"/>
                        <a:ext cx="14160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54516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31" descr="ad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97188"/>
            <a:ext cx="2419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Rectangle 58"/>
          <p:cNvSpPr>
            <a:spLocks noChangeArrowheads="1"/>
          </p:cNvSpPr>
          <p:nvPr/>
        </p:nvSpPr>
        <p:spPr bwMode="auto">
          <a:xfrm>
            <a:off x="3733800" y="16764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Adder</a:t>
            </a:r>
            <a:endParaRPr lang="en-US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362200" y="3657600"/>
            <a:ext cx="304800" cy="228600"/>
            <a:chOff x="1524000" y="5638800"/>
            <a:chExt cx="304800" cy="228600"/>
          </a:xfrm>
        </p:grpSpPr>
        <p:sp>
          <p:nvSpPr>
            <p:cNvPr id="2092" name="Oval 33"/>
            <p:cNvSpPr>
              <a:spLocks noChangeArrowheads="1"/>
            </p:cNvSpPr>
            <p:nvPr/>
          </p:nvSpPr>
          <p:spPr bwMode="auto">
            <a:xfrm>
              <a:off x="15240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 dirty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2093" name="Oval 65"/>
            <p:cNvSpPr>
              <a:spLocks noChangeArrowheads="1"/>
            </p:cNvSpPr>
            <p:nvPr/>
          </p:nvSpPr>
          <p:spPr bwMode="auto">
            <a:xfrm>
              <a:off x="1600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 dirty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267200" y="2286000"/>
            <a:ext cx="304800" cy="304800"/>
            <a:chOff x="2133600" y="5181600"/>
            <a:chExt cx="304800" cy="304800"/>
          </a:xfrm>
        </p:grpSpPr>
        <p:grpSp>
          <p:nvGrpSpPr>
            <p:cNvPr id="4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2090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91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5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2088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9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5791200" y="3733800"/>
            <a:ext cx="304800" cy="381000"/>
            <a:chOff x="2971800" y="5562600"/>
            <a:chExt cx="304800" cy="381000"/>
          </a:xfrm>
        </p:grpSpPr>
        <p:grpSp>
          <p:nvGrpSpPr>
            <p:cNvPr id="7" name="Group 73"/>
            <p:cNvGrpSpPr>
              <a:grpSpLocks/>
            </p:cNvGrpSpPr>
            <p:nvPr/>
          </p:nvGrpSpPr>
          <p:grpSpPr bwMode="auto">
            <a:xfrm>
              <a:off x="2971800" y="5562600"/>
              <a:ext cx="304800" cy="228600"/>
              <a:chOff x="1524000" y="5638800"/>
              <a:chExt cx="304800" cy="228600"/>
            </a:xfrm>
          </p:grpSpPr>
          <p:sp>
            <p:nvSpPr>
              <p:cNvPr id="2084" name="Oval 74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5" name="Oval 75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2971800" y="5638800"/>
              <a:ext cx="304800" cy="228600"/>
              <a:chOff x="1524000" y="5638800"/>
              <a:chExt cx="304800" cy="228600"/>
            </a:xfrm>
          </p:grpSpPr>
          <p:sp>
            <p:nvSpPr>
              <p:cNvPr id="2082" name="Oval 77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3" name="Oval 78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2971800" y="5715000"/>
              <a:ext cx="304800" cy="228600"/>
              <a:chOff x="1524000" y="5638800"/>
              <a:chExt cx="304800" cy="228600"/>
            </a:xfrm>
          </p:grpSpPr>
          <p:sp>
            <p:nvSpPr>
              <p:cNvPr id="2080" name="Oval 80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2081" name="Oval 81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5791200" y="3733800"/>
            <a:ext cx="304800" cy="304800"/>
            <a:chOff x="2133600" y="5181600"/>
            <a:chExt cx="304800" cy="304800"/>
          </a:xfrm>
        </p:grpSpPr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2133600" y="5181600"/>
              <a:ext cx="304800" cy="228600"/>
              <a:chOff x="1524000" y="5638800"/>
              <a:chExt cx="304800" cy="228600"/>
            </a:xfrm>
          </p:grpSpPr>
          <p:sp>
            <p:nvSpPr>
              <p:cNvPr id="92" name="Oval 68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3" name="Oval 69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  <p:grpSp>
          <p:nvGrpSpPr>
            <p:cNvPr id="12" name="Group 70"/>
            <p:cNvGrpSpPr>
              <a:grpSpLocks/>
            </p:cNvGrpSpPr>
            <p:nvPr/>
          </p:nvGrpSpPr>
          <p:grpSpPr bwMode="auto">
            <a:xfrm>
              <a:off x="2133600" y="5257800"/>
              <a:ext cx="304800" cy="228600"/>
              <a:chOff x="1524000" y="5638800"/>
              <a:chExt cx="304800" cy="228600"/>
            </a:xfrm>
          </p:grpSpPr>
          <p:sp>
            <p:nvSpPr>
              <p:cNvPr id="90" name="Oval 71"/>
              <p:cNvSpPr>
                <a:spLocks noChangeArrowheads="1"/>
              </p:cNvSpPr>
              <p:nvPr/>
            </p:nvSpPr>
            <p:spPr bwMode="auto">
              <a:xfrm>
                <a:off x="15240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  <p:sp>
            <p:nvSpPr>
              <p:cNvPr id="91" name="Oval 72"/>
              <p:cNvSpPr>
                <a:spLocks noChangeArrowheads="1"/>
              </p:cNvSpPr>
              <p:nvPr/>
            </p:nvSpPr>
            <p:spPr bwMode="auto">
              <a:xfrm>
                <a:off x="1600200" y="5638800"/>
                <a:ext cx="228600" cy="228600"/>
              </a:xfrm>
              <a:prstGeom prst="ellipse">
                <a:avLst/>
              </a:prstGeom>
              <a:gradFill rotWithShape="0">
                <a:gsLst>
                  <a:gs pos="0">
                    <a:srgbClr val="FECBCB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457200"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 i="0" dirty="0">
                  <a:solidFill>
                    <a:srgbClr val="FFFFFF"/>
                  </a:solidFill>
                  <a:latin typeface="Arial" pitchFamily="34" charset="0"/>
                  <a:ea typeface="DejaVu Sans"/>
                  <a:cs typeface="DejaVu Sans"/>
                </a:endParaRPr>
              </a:p>
            </p:txBody>
          </p:sp>
        </p:grp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5791200" y="3886200"/>
            <a:ext cx="304800" cy="228600"/>
            <a:chOff x="1524000" y="5638800"/>
            <a:chExt cx="304800" cy="228600"/>
          </a:xfrm>
        </p:grpSpPr>
        <p:sp>
          <p:nvSpPr>
            <p:cNvPr id="95" name="Oval 33"/>
            <p:cNvSpPr>
              <a:spLocks noChangeArrowheads="1"/>
            </p:cNvSpPr>
            <p:nvPr/>
          </p:nvSpPr>
          <p:spPr bwMode="auto">
            <a:xfrm>
              <a:off x="15240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 dirty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  <p:sp>
          <p:nvSpPr>
            <p:cNvPr id="96" name="Oval 65"/>
            <p:cNvSpPr>
              <a:spLocks noChangeArrowheads="1"/>
            </p:cNvSpPr>
            <p:nvPr/>
          </p:nvSpPr>
          <p:spPr bwMode="auto">
            <a:xfrm>
              <a:off x="1600200" y="5638800"/>
              <a:ext cx="228600" cy="22860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 i="0" dirty="0">
                <a:solidFill>
                  <a:srgbClr val="FFFFFF"/>
                </a:solidFill>
                <a:latin typeface="Arial" pitchFamily="34" charset="0"/>
                <a:ea typeface="DejaVu Sans"/>
                <a:cs typeface="DejaVu Sans"/>
              </a:endParaRPr>
            </a:p>
          </p:txBody>
        </p:sp>
      </p:grp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1219200" y="225202"/>
            <a:ext cx="6705600" cy="971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6600" tIns="33480" rIns="66600" bIns="33480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200" b="1" i="0" dirty="0" smtClean="0">
                <a:solidFill>
                  <a:srgbClr val="8C191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Computational Modules</a:t>
            </a:r>
            <a:endParaRPr lang="en-US" sz="3200" b="1" i="0" dirty="0">
              <a:solidFill>
                <a:srgbClr val="8C191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9705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381000" y="3048000"/>
            <a:ext cx="2895600" cy="533400"/>
            <a:chOff x="-838200" y="4267200"/>
            <a:chExt cx="4419600" cy="857250"/>
          </a:xfrm>
        </p:grpSpPr>
        <p:sp>
          <p:nvSpPr>
            <p:cNvPr id="92" name="Oval 274"/>
            <p:cNvSpPr>
              <a:spLocks noChangeArrowheads="1"/>
            </p:cNvSpPr>
            <p:nvPr/>
          </p:nvSpPr>
          <p:spPr bwMode="auto">
            <a:xfrm>
              <a:off x="-8382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3" name="Oval 275"/>
            <p:cNvSpPr>
              <a:spLocks noChangeArrowheads="1"/>
            </p:cNvSpPr>
            <p:nvPr/>
          </p:nvSpPr>
          <p:spPr bwMode="auto">
            <a:xfrm>
              <a:off x="-76200" y="4267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4" name="Oval 276"/>
            <p:cNvSpPr>
              <a:spLocks noChangeArrowheads="1"/>
            </p:cNvSpPr>
            <p:nvPr/>
          </p:nvSpPr>
          <p:spPr bwMode="auto">
            <a:xfrm>
              <a:off x="-1524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5" name="Oval 277"/>
            <p:cNvSpPr>
              <a:spLocks noChangeArrowheads="1"/>
            </p:cNvSpPr>
            <p:nvPr/>
          </p:nvSpPr>
          <p:spPr bwMode="auto">
            <a:xfrm>
              <a:off x="762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6" name="Oval 278"/>
            <p:cNvSpPr>
              <a:spLocks noChangeArrowheads="1"/>
            </p:cNvSpPr>
            <p:nvPr/>
          </p:nvSpPr>
          <p:spPr bwMode="auto">
            <a:xfrm>
              <a:off x="8382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7" name="Oval 279"/>
            <p:cNvSpPr>
              <a:spLocks noChangeArrowheads="1"/>
            </p:cNvSpPr>
            <p:nvPr/>
          </p:nvSpPr>
          <p:spPr bwMode="auto">
            <a:xfrm>
              <a:off x="7620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8" name="Oval 280"/>
            <p:cNvSpPr>
              <a:spLocks noChangeArrowheads="1"/>
            </p:cNvSpPr>
            <p:nvPr/>
          </p:nvSpPr>
          <p:spPr bwMode="auto">
            <a:xfrm>
              <a:off x="9906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9" name="Oval 281"/>
            <p:cNvSpPr>
              <a:spLocks noChangeArrowheads="1"/>
            </p:cNvSpPr>
            <p:nvPr/>
          </p:nvSpPr>
          <p:spPr bwMode="auto">
            <a:xfrm>
              <a:off x="10668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0" name="Oval 282"/>
            <p:cNvSpPr>
              <a:spLocks noChangeArrowheads="1"/>
            </p:cNvSpPr>
            <p:nvPr/>
          </p:nvSpPr>
          <p:spPr bwMode="auto">
            <a:xfrm>
              <a:off x="838200" y="4648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1" name="Oval 283"/>
            <p:cNvSpPr>
              <a:spLocks noChangeArrowheads="1"/>
            </p:cNvSpPr>
            <p:nvPr/>
          </p:nvSpPr>
          <p:spPr bwMode="auto">
            <a:xfrm>
              <a:off x="990600" y="4724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2" name="Oval 284"/>
            <p:cNvSpPr>
              <a:spLocks noChangeArrowheads="1"/>
            </p:cNvSpPr>
            <p:nvPr/>
          </p:nvSpPr>
          <p:spPr bwMode="auto">
            <a:xfrm>
              <a:off x="17526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" name="Oval 285"/>
            <p:cNvSpPr>
              <a:spLocks noChangeArrowheads="1"/>
            </p:cNvSpPr>
            <p:nvPr/>
          </p:nvSpPr>
          <p:spPr bwMode="auto">
            <a:xfrm>
              <a:off x="3124200" y="4267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" name="Oval 286"/>
            <p:cNvSpPr>
              <a:spLocks noChangeArrowheads="1"/>
            </p:cNvSpPr>
            <p:nvPr/>
          </p:nvSpPr>
          <p:spPr bwMode="auto">
            <a:xfrm>
              <a:off x="29718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" name="Oval 287"/>
            <p:cNvSpPr>
              <a:spLocks noChangeArrowheads="1"/>
            </p:cNvSpPr>
            <p:nvPr/>
          </p:nvSpPr>
          <p:spPr bwMode="auto">
            <a:xfrm>
              <a:off x="32004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" name="Oval 288"/>
            <p:cNvSpPr>
              <a:spLocks noChangeArrowheads="1"/>
            </p:cNvSpPr>
            <p:nvPr/>
          </p:nvSpPr>
          <p:spPr bwMode="auto">
            <a:xfrm>
              <a:off x="3200400" y="46482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CBDFCB"/>
                </a:gs>
                <a:gs pos="100000">
                  <a:srgbClr val="00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9" name="Rectangle 292"/>
            <p:cNvSpPr>
              <a:spLocks noChangeArrowheads="1"/>
            </p:cNvSpPr>
            <p:nvPr/>
          </p:nvSpPr>
          <p:spPr bwMode="auto">
            <a:xfrm>
              <a:off x="2362200" y="4495800"/>
              <a:ext cx="5334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638800" y="3124200"/>
            <a:ext cx="2895600" cy="381000"/>
            <a:chOff x="5334000" y="4343400"/>
            <a:chExt cx="4419600" cy="628650"/>
          </a:xfrm>
        </p:grpSpPr>
        <p:sp>
          <p:nvSpPr>
            <p:cNvPr id="115" name="Oval 293"/>
            <p:cNvSpPr>
              <a:spLocks noChangeArrowheads="1"/>
            </p:cNvSpPr>
            <p:nvPr/>
          </p:nvSpPr>
          <p:spPr bwMode="auto">
            <a:xfrm>
              <a:off x="53340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" name="Oval 294"/>
            <p:cNvSpPr>
              <a:spLocks noChangeArrowheads="1"/>
            </p:cNvSpPr>
            <p:nvPr/>
          </p:nvSpPr>
          <p:spPr bwMode="auto">
            <a:xfrm>
              <a:off x="61722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" name="Oval 295"/>
            <p:cNvSpPr>
              <a:spLocks noChangeArrowheads="1"/>
            </p:cNvSpPr>
            <p:nvPr/>
          </p:nvSpPr>
          <p:spPr bwMode="auto">
            <a:xfrm>
              <a:off x="61722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8" name="Oval 296"/>
            <p:cNvSpPr>
              <a:spLocks noChangeArrowheads="1"/>
            </p:cNvSpPr>
            <p:nvPr/>
          </p:nvSpPr>
          <p:spPr bwMode="auto">
            <a:xfrm>
              <a:off x="7162800" y="43434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9" name="Oval 297"/>
            <p:cNvSpPr>
              <a:spLocks noChangeArrowheads="1"/>
            </p:cNvSpPr>
            <p:nvPr/>
          </p:nvSpPr>
          <p:spPr bwMode="auto">
            <a:xfrm>
              <a:off x="70866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" name="Oval 298"/>
            <p:cNvSpPr>
              <a:spLocks noChangeArrowheads="1"/>
            </p:cNvSpPr>
            <p:nvPr/>
          </p:nvSpPr>
          <p:spPr bwMode="auto">
            <a:xfrm>
              <a:off x="73152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1" name="Oval 299"/>
            <p:cNvSpPr>
              <a:spLocks noChangeArrowheads="1"/>
            </p:cNvSpPr>
            <p:nvPr/>
          </p:nvSpPr>
          <p:spPr bwMode="auto">
            <a:xfrm>
              <a:off x="8229600" y="44196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Oval 300"/>
            <p:cNvSpPr>
              <a:spLocks noChangeArrowheads="1"/>
            </p:cNvSpPr>
            <p:nvPr/>
          </p:nvSpPr>
          <p:spPr bwMode="auto">
            <a:xfrm>
              <a:off x="8229600" y="45720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3" name="Oval 301"/>
            <p:cNvSpPr>
              <a:spLocks noChangeArrowheads="1"/>
            </p:cNvSpPr>
            <p:nvPr/>
          </p:nvSpPr>
          <p:spPr bwMode="auto">
            <a:xfrm>
              <a:off x="9372600" y="4495800"/>
              <a:ext cx="381000" cy="400050"/>
            </a:xfrm>
            <a:prstGeom prst="ellipse">
              <a:avLst/>
            </a:prstGeom>
            <a:gradFill rotWithShape="0">
              <a:gsLst>
                <a:gs pos="0">
                  <a:srgbClr val="FECBCB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4" name="Rectangle 302"/>
            <p:cNvSpPr>
              <a:spLocks noChangeArrowheads="1"/>
            </p:cNvSpPr>
            <p:nvPr/>
          </p:nvSpPr>
          <p:spPr bwMode="auto">
            <a:xfrm>
              <a:off x="8763000" y="4495800"/>
              <a:ext cx="533400" cy="381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66600" tIns="33480" rIns="66600" bIns="33480" anchor="ctr"/>
            <a:lstStyle/>
            <a:p>
              <a:pPr marL="339725" indent="-339725">
                <a:tabLst>
                  <a:tab pos="339725" algn="l"/>
                  <a:tab pos="796925" algn="l"/>
                  <a:tab pos="1254125" algn="l"/>
                  <a:tab pos="1711325" algn="l"/>
                  <a:tab pos="2168525" algn="l"/>
                  <a:tab pos="2625725" algn="l"/>
                  <a:tab pos="3082925" algn="l"/>
                  <a:tab pos="3540125" algn="l"/>
                  <a:tab pos="3997325" algn="l"/>
                  <a:tab pos="4454525" algn="l"/>
                  <a:tab pos="4911725" algn="l"/>
                  <a:tab pos="5368925" algn="l"/>
                  <a:tab pos="5826125" algn="l"/>
                  <a:tab pos="6283325" algn="l"/>
                  <a:tab pos="6740525" algn="l"/>
                  <a:tab pos="7197725" algn="l"/>
                  <a:tab pos="7654925" algn="l"/>
                  <a:tab pos="8112125" algn="l"/>
                  <a:tab pos="8569325" algn="l"/>
                  <a:tab pos="9026525" algn="l"/>
                  <a:tab pos="9483725" algn="l"/>
                </a:tabLst>
              </a:pPr>
              <a:r>
                <a:rPr lang="en-US" sz="2400" dirty="0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128" name="Text Box 134"/>
          <p:cNvSpPr txBox="1">
            <a:spLocks noChangeArrowheads="1"/>
          </p:cNvSpPr>
          <p:nvPr/>
        </p:nvSpPr>
        <p:spPr bwMode="auto">
          <a:xfrm>
            <a:off x="2684463" y="446088"/>
            <a:ext cx="3563937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5520" tIns="63720" rIns="65520" bIns="32760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defRPr/>
            </a:pPr>
            <a:r>
              <a:rPr lang="en-US" sz="36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DSP with Reactions</a:t>
            </a:r>
            <a:endParaRPr lang="en-US" sz="3600" b="1" i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657600" y="2443163"/>
            <a:ext cx="1463675" cy="1671637"/>
          </a:xfrm>
          <a:prstGeom prst="rect">
            <a:avLst/>
          </a:prstGeom>
          <a:gradFill rotWithShape="0">
            <a:gsLst>
              <a:gs pos="0">
                <a:srgbClr val="A9CBA9"/>
              </a:gs>
              <a:gs pos="100000">
                <a:srgbClr val="006600"/>
              </a:gs>
            </a:gsLst>
            <a:path path="shape">
              <a:fillToRect l="50000" t="50000" r="50000" b="50000"/>
            </a:path>
          </a:gra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000000"/>
            </a:outerShdw>
          </a:effec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1pPr>
            <a:lvl2pPr marL="739775" indent="-282575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DejaVu Sans" charset="0"/>
              </a:defRPr>
            </a:lvl9pPr>
          </a:lstStyle>
          <a:p>
            <a:pPr>
              <a:defRPr/>
            </a:pPr>
            <a:endParaRPr lang="en-US" i="0" dirty="0">
              <a:solidFill>
                <a:prstClr val="white"/>
              </a:solidFill>
            </a:endParaRPr>
          </a:p>
        </p:txBody>
      </p:sp>
      <p:sp>
        <p:nvSpPr>
          <p:cNvPr id="137" name="Oval 4"/>
          <p:cNvSpPr>
            <a:spLocks noChangeArrowheads="1"/>
          </p:cNvSpPr>
          <p:nvPr/>
        </p:nvSpPr>
        <p:spPr bwMode="auto">
          <a:xfrm>
            <a:off x="3733800" y="2747963"/>
            <a:ext cx="1295400" cy="1027112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65520" tIns="34200" rIns="65520" bIns="34200" anchor="ctr"/>
          <a:lstStyle/>
          <a:p>
            <a:pPr algn="ct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i="0" dirty="0" smtClean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Reactions</a:t>
            </a:r>
            <a:endParaRPr lang="en-US" b="1" i="0" dirty="0">
              <a:solidFill>
                <a:srgbClr val="FF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38" name="Rectangle 98"/>
          <p:cNvSpPr>
            <a:spLocks noChangeArrowheads="1"/>
          </p:cNvSpPr>
          <p:nvPr/>
        </p:nvSpPr>
        <p:spPr bwMode="auto">
          <a:xfrm>
            <a:off x="762000" y="38100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Input molecular type</a:t>
            </a:r>
            <a:endParaRPr lang="en-US" i="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139" name="Rectangle 98"/>
          <p:cNvSpPr>
            <a:spLocks noChangeArrowheads="1"/>
          </p:cNvSpPr>
          <p:nvPr/>
        </p:nvSpPr>
        <p:spPr bwMode="auto">
          <a:xfrm>
            <a:off x="6019800" y="38862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DejaVu Sans"/>
              </a:rPr>
              <a:t>Output molecular type</a:t>
            </a:r>
            <a:endParaRPr lang="en-US" i="0" dirty="0">
              <a:solidFill>
                <a:srgbClr val="000000"/>
              </a:solidFill>
              <a:latin typeface="Arial" pitchFamily="34" charset="0"/>
              <a:ea typeface="DejaVu Sans"/>
              <a:cs typeface="DejaVu Sans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57200" y="24384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00B050"/>
                </a:solidFill>
                <a:latin typeface="Arial" pitchFamily="34" charset="0"/>
                <a:ea typeface="DejaVu Sans"/>
                <a:cs typeface="DejaVu Sans"/>
              </a:rPr>
              <a:t>10, 2, 12, 8, 4, 8, 10, 2</a:t>
            </a:r>
            <a:r>
              <a:rPr lang="en-US" b="1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, …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5867400" y="25146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marL="339725"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b="1" i="0" dirty="0">
                <a:solidFill>
                  <a:srgbClr val="FF0000"/>
                </a:solidFill>
                <a:latin typeface="Arial" pitchFamily="34" charset="0"/>
                <a:ea typeface="DejaVu Sans"/>
                <a:cs typeface="DejaVu Sans"/>
              </a:rPr>
              <a:t>5, 6, 7, 10, 6, 6, 9, 6, …</a:t>
            </a:r>
          </a:p>
        </p:txBody>
      </p:sp>
      <p:sp>
        <p:nvSpPr>
          <p:cNvPr id="38" name="Rectangle 98"/>
          <p:cNvSpPr>
            <a:spLocks noChangeArrowheads="1"/>
          </p:cNvSpPr>
          <p:nvPr/>
        </p:nvSpPr>
        <p:spPr bwMode="auto">
          <a:xfrm>
            <a:off x="3276600" y="51054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600" tIns="33480" rIns="66600" bIns="33480" anchor="ctr"/>
          <a:lstStyle/>
          <a:p>
            <a:pPr indent="-339725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i="0" dirty="0" smtClean="0">
                <a:solidFill>
                  <a:schemeClr val="tx2"/>
                </a:solidFill>
                <a:latin typeface="Arial" pitchFamily="34" charset="0"/>
                <a:ea typeface="DejaVu Sans"/>
                <a:cs typeface="DejaVu Sans"/>
              </a:rPr>
              <a:t>How do we find such reactions?</a:t>
            </a:r>
            <a:endParaRPr lang="en-US" i="0" dirty="0">
              <a:solidFill>
                <a:schemeClr val="tx2"/>
              </a:solidFill>
              <a:latin typeface="Arial" pitchFamily="34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186366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25401" y="6553200"/>
            <a:ext cx="9144000" cy="304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0" y="685800"/>
            <a:ext cx="9144000" cy="5791200"/>
          </a:xfrm>
          <a:prstGeom prst="rect">
            <a:avLst/>
          </a:prstGeom>
          <a:noFill/>
          <a:ln w="63500" cmpd="dbl">
            <a:solidFill>
              <a:srgbClr val="3366FF"/>
            </a:solidFill>
            <a:miter lim="800000"/>
            <a:headEnd/>
            <a:tailEnd/>
          </a:ln>
        </p:spPr>
        <p:txBody>
          <a:bodyPr lIns="186940" tIns="186940" rIns="186940" bIns="186940"/>
          <a:lstStyle/>
          <a:p>
            <a:pPr algn="just" defTabSz="19021425">
              <a:spcBef>
                <a:spcPct val="20000"/>
              </a:spcBef>
            </a:pPr>
            <a:endParaRPr lang="en-US" altLang="zh-CN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Modeling</a:t>
            </a:r>
            <a:endParaRPr lang="en-US" altLang="zh-CN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9901" y="6523037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03437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Mass-action kinetics:</a:t>
                </a:r>
              </a:p>
              <a:p>
                <a:pPr marL="0" indent="0">
                  <a:buNone/>
                </a:pP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ODE representation:</a:t>
                </a:r>
              </a:p>
              <a:p>
                <a:pPr marL="0" indent="0">
                  <a:buNone/>
                </a:pP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.[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r>
                        <a:rPr lang="en-US" sz="24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8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.[</m:t>
                      </m:r>
                      <m:r>
                        <a:rPr lang="en-US" sz="2400" b="0" i="1" smtClean="0">
                          <a:latin typeface="Cambria Math"/>
                        </a:rPr>
                        <m:t>𝐵</m:t>
                      </m:r>
                      <m:r>
                        <a:rPr lang="en-US" sz="24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03437"/>
                <a:ext cx="8229600" cy="4525963"/>
              </a:xfrm>
              <a:blipFill rotWithShape="1">
                <a:blip r:embed="rId2"/>
                <a:stretch>
                  <a:fillRect l="-1481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05200" y="838200"/>
                <a:ext cx="3657600" cy="1213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latin typeface="Cambria Math"/>
                        </a:rPr>
                        <m:t>1:     </m:t>
                      </m:r>
                      <m:r>
                        <a:rPr lang="en-US" sz="2000" b="0" i="1" smtClean="0">
                          <a:latin typeface="Cambria Math"/>
                        </a:rPr>
                        <m:t>𝐵</m:t>
                      </m:r>
                      <m:r>
                        <a:rPr lang="en-US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</m:groupChr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latin typeface="Cambria Math"/>
                        </a:rPr>
                        <m:t>2:     </m:t>
                      </m:r>
                      <m:r>
                        <a:rPr lang="en-US" sz="2000" i="1">
                          <a:latin typeface="Cambria Math"/>
                        </a:rPr>
                        <m:t>𝐵</m:t>
                      </m:r>
                      <m:r>
                        <a:rPr lang="en-US" sz="2000" i="1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en-US" sz="2000" i="1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e>
                      </m:groupChr>
                      <m:r>
                        <a:rPr lang="en-US" sz="2000" b="0" i="1" smtClean="0">
                          <a:latin typeface="Cambria Math"/>
                        </a:rPr>
                        <m:t>𝐷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838200"/>
                <a:ext cx="3657600" cy="12139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81000" y="32105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chemical kinetics:</a:t>
            </a:r>
          </a:p>
        </p:txBody>
      </p:sp>
    </p:spTree>
    <p:extLst>
      <p:ext uri="{BB962C8B-B14F-4D97-AF65-F5344CB8AC3E}">
        <p14:creationId xmlns:p14="http://schemas.microsoft.com/office/powerpoint/2010/main" val="39548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0" y="685799"/>
            <a:ext cx="9144000" cy="6164207"/>
          </a:xfrm>
          <a:prstGeom prst="rect">
            <a:avLst/>
          </a:prstGeom>
          <a:noFill/>
          <a:ln w="63500" cmpd="dbl">
            <a:solidFill>
              <a:srgbClr val="3366FF"/>
            </a:solidFill>
            <a:miter lim="800000"/>
            <a:headEnd/>
            <a:tailEnd/>
          </a:ln>
        </p:spPr>
        <p:txBody>
          <a:bodyPr lIns="186940" tIns="186940" rIns="186940" bIns="186940"/>
          <a:lstStyle/>
          <a:p>
            <a:pPr algn="just" defTabSz="19021425">
              <a:spcBef>
                <a:spcPct val="20000"/>
              </a:spcBef>
            </a:pPr>
            <a:endParaRPr lang="en-US" altLang="zh-CN" sz="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charset="0"/>
              </a:rPr>
              <a:t>Molecular Modeling</a:t>
            </a:r>
            <a:endParaRPr lang="en-US" altLang="zh-CN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9901" y="6523037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kinetics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reaction can be fired randomly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800"/>
              </a:spcBef>
              <a:spcAft>
                <a:spcPts val="1200"/>
              </a:spcAft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80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05200" y="838200"/>
                <a:ext cx="3657600" cy="1422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𝐵</m:t>
                    </m:r>
                    <m:r>
                      <a:rPr lang="en-US" sz="2400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groupChr>
                    <m:r>
                      <a:rPr lang="en-US" sz="2400" b="0" i="1" smtClean="0">
                        <a:latin typeface="Cambria Math"/>
                      </a:rPr>
                      <m:t>𝐶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R2: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e>
                    </m:groupChr>
                    <m:r>
                      <a:rPr lang="en-US" sz="2400" b="0" i="1" smtClean="0">
                        <a:latin typeface="Cambria Math"/>
                      </a:rPr>
                      <m:t>𝐷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838200"/>
                <a:ext cx="3657600" cy="1422697"/>
              </a:xfrm>
              <a:prstGeom prst="rect">
                <a:avLst/>
              </a:prstGeom>
              <a:blipFill rotWithShape="1">
                <a:blip r:embed="rId2"/>
                <a:stretch>
                  <a:fillRect l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620000" y="1905000"/>
                <a:ext cx="1192827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[</m:t>
                      </m:r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1905000"/>
                <a:ext cx="1192827" cy="1477328"/>
              </a:xfrm>
              <a:prstGeom prst="rect">
                <a:avLst/>
              </a:prstGeom>
              <a:blipFill rotWithShape="1">
                <a:blip r:embed="rId3"/>
                <a:stretch>
                  <a:fillRect b="-3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304800" y="4800600"/>
                <a:ext cx="5715000" cy="2049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spcBef>
                    <a:spcPts val="1800"/>
                  </a:spcBef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𝑅</m:t>
                          </m:r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3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𝑅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r>
                            <a:rPr lang="en-US" sz="1600" i="1">
                              <a:latin typeface="Cambria Math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  <m:r>
                        <a:rPr lang="en-US" sz="1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800600"/>
                <a:ext cx="5715000" cy="20494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005639" y="3400986"/>
            <a:ext cx="4800600" cy="1447800"/>
            <a:chOff x="-76200" y="4191000"/>
            <a:chExt cx="4800600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-76200" y="4645469"/>
                  <a:ext cx="1600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6200" y="4645469"/>
                  <a:ext cx="16002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/>
            <p:cNvGrpSpPr/>
            <p:nvPr/>
          </p:nvGrpSpPr>
          <p:grpSpPr>
            <a:xfrm>
              <a:off x="1251575" y="4191000"/>
              <a:ext cx="3472825" cy="1447800"/>
              <a:chOff x="1251575" y="4191000"/>
              <a:chExt cx="3472825" cy="1447800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1490283" y="4528066"/>
                <a:ext cx="533400" cy="3020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1483034" y="4876800"/>
                <a:ext cx="488851" cy="40552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871282" y="4191000"/>
                    <a:ext cx="28531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−1,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1282" y="4191000"/>
                    <a:ext cx="2853118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828800" y="5269468"/>
                    <a:ext cx="285311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+1)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28800" y="5269468"/>
                    <a:ext cx="2853118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Rectangle 24"/>
                  <p:cNvSpPr/>
                  <p:nvPr/>
                </p:nvSpPr>
                <p:spPr>
                  <a:xfrm rot="19794600">
                    <a:off x="1400071" y="4460445"/>
                    <a:ext cx="630365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oMath>
                      </m:oMathPara>
                    </a14:m>
                    <a:endParaRPr lang="en-US" sz="12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794600">
                    <a:off x="1400071" y="4460445"/>
                    <a:ext cx="630365" cy="27699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 rot="2067621">
                    <a:off x="1251575" y="4979163"/>
                    <a:ext cx="630365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i="1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2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oMath>
                      </m:oMathPara>
                    </a14:m>
                    <a:endParaRPr lang="en-US" sz="12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67621">
                    <a:off x="1251575" y="4979163"/>
                    <a:ext cx="630365" cy="276999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7" name="Group 26"/>
          <p:cNvGrpSpPr/>
          <p:nvPr/>
        </p:nvGrpSpPr>
        <p:grpSpPr>
          <a:xfrm>
            <a:off x="5551463" y="3239394"/>
            <a:ext cx="738152" cy="1914192"/>
            <a:chOff x="4469624" y="4029408"/>
            <a:chExt cx="738152" cy="1914192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4667623" y="5240029"/>
              <a:ext cx="533400" cy="302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660374" y="5588763"/>
              <a:ext cx="495300" cy="3272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 rot="19794600">
                  <a:off x="4577411" y="5172408"/>
                  <a:ext cx="630365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94600">
                  <a:off x="4577411" y="5172408"/>
                  <a:ext cx="630365" cy="27699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 rot="2067621">
                  <a:off x="4495800" y="5666601"/>
                  <a:ext cx="630365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7621">
                  <a:off x="4495800" y="5666601"/>
                  <a:ext cx="630365" cy="27699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 flipV="1">
              <a:off x="4641447" y="4097029"/>
              <a:ext cx="533400" cy="3020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634198" y="4445763"/>
              <a:ext cx="495300" cy="3272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 rot="19794600">
                  <a:off x="4551235" y="4029408"/>
                  <a:ext cx="630365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94600">
                  <a:off x="4551235" y="4029408"/>
                  <a:ext cx="630365" cy="27699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 rot="2067621">
                  <a:off x="4469624" y="4523601"/>
                  <a:ext cx="630365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200" i="1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𝑅</m:t>
                            </m:r>
                            <m:r>
                              <a:rPr lang="en-US" sz="1200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US" sz="12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67621">
                  <a:off x="4469624" y="4523601"/>
                  <a:ext cx="630365" cy="27699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5892821" y="5835017"/>
            <a:ext cx="290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P(R1) and P(R2) change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each event.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4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1" y="0"/>
            <a:ext cx="9144000" cy="685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Arial" charset="0"/>
              </a:rPr>
              <a:t>Markov Chain</a:t>
            </a:r>
            <a:endParaRPr lang="en-US" altLang="zh-CN" sz="3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25401" y="6553200"/>
            <a:ext cx="9144000" cy="3048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622425" indent="-1622425" algn="ctr" defTabSz="19021425" eaLnBrk="0" hangingPunct="0">
              <a:spcBef>
                <a:spcPct val="20000"/>
              </a:spcBef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49901" y="6523037"/>
            <a:ext cx="2133600" cy="365125"/>
          </a:xfrm>
        </p:spPr>
        <p:txBody>
          <a:bodyPr/>
          <a:lstStyle/>
          <a:p>
            <a:fld id="{76B9C2A8-847E-4AD9-B59F-084FACA7CD0D}" type="slidenum"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4522434" cy="297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9600" y="5160952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smtClean="0">
                <a:solidFill>
                  <a:srgbClr val="FF0000"/>
                </a:solidFill>
              </a:rPr>
              <a:t>1</a:t>
            </a:r>
            <a:r>
              <a:rPr lang="en-US" sz="2000" baseline="30000" smtClean="0">
                <a:solidFill>
                  <a:srgbClr val="FF0000"/>
                </a:solidFill>
              </a:rPr>
              <a:t>st</a:t>
            </a:r>
            <a:r>
              <a:rPr lang="en-US" sz="2000" smtClean="0">
                <a:solidFill>
                  <a:srgbClr val="FF0000"/>
                </a:solidFill>
              </a:rPr>
              <a:t> order) Markov </a:t>
            </a:r>
            <a:r>
              <a:rPr lang="en-US" sz="2000" dirty="0" smtClean="0">
                <a:solidFill>
                  <a:srgbClr val="FF0000"/>
                </a:solidFill>
              </a:rPr>
              <a:t>Property</a:t>
            </a:r>
            <a:r>
              <a:rPr lang="en-US" sz="2000" dirty="0" smtClean="0"/>
              <a:t>: Past and future values of the process are conditionally independent given the present value.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23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8098</TotalTime>
  <Words>1673</Words>
  <Application>Microsoft Office PowerPoint</Application>
  <PresentationFormat>On-screen Show (4:3)</PresentationFormat>
  <Paragraphs>267</Paragraphs>
  <Slides>24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Visio</vt:lpstr>
      <vt:lpstr>Sayed Ahmad Salehi Marc D. Riedel Keshab K. Parhi University of Minnesota, USA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Strand Displacement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</dc:creator>
  <cp:lastModifiedBy>professor</cp:lastModifiedBy>
  <cp:revision>100</cp:revision>
  <dcterms:created xsi:type="dcterms:W3CDTF">2014-03-12T04:30:14Z</dcterms:created>
  <dcterms:modified xsi:type="dcterms:W3CDTF">2015-08-07T20:58:54Z</dcterms:modified>
</cp:coreProperties>
</file>