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34.xml" ContentType="application/vnd.openxmlformats-officedocument.presentationml.notesSlide+xml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embeddings/Microsoft_Equation15.bin" ContentType="application/vnd.openxmlformats-officedocument.oleObject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12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1.bin" ContentType="application/vnd.openxmlformats-officedocument.oleObject"/>
  <Default Extension="pdf" ContentType="application/pdf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3" r:id="rId3"/>
    <p:sldId id="278" r:id="rId4"/>
    <p:sldId id="273" r:id="rId5"/>
    <p:sldId id="284" r:id="rId6"/>
    <p:sldId id="306" r:id="rId7"/>
    <p:sldId id="285" r:id="rId8"/>
    <p:sldId id="324" r:id="rId9"/>
    <p:sldId id="337" r:id="rId10"/>
    <p:sldId id="347" r:id="rId11"/>
    <p:sldId id="356" r:id="rId12"/>
    <p:sldId id="357" r:id="rId13"/>
    <p:sldId id="342" r:id="rId14"/>
    <p:sldId id="276" r:id="rId15"/>
    <p:sldId id="281" r:id="rId16"/>
    <p:sldId id="277" r:id="rId17"/>
    <p:sldId id="352" r:id="rId18"/>
    <p:sldId id="315" r:id="rId19"/>
    <p:sldId id="331" r:id="rId20"/>
    <p:sldId id="279" r:id="rId21"/>
    <p:sldId id="286" r:id="rId22"/>
    <p:sldId id="350" r:id="rId23"/>
    <p:sldId id="351" r:id="rId24"/>
    <p:sldId id="353" r:id="rId25"/>
    <p:sldId id="327" r:id="rId26"/>
    <p:sldId id="313" r:id="rId27"/>
    <p:sldId id="332" r:id="rId28"/>
    <p:sldId id="291" r:id="rId29"/>
    <p:sldId id="339" r:id="rId30"/>
    <p:sldId id="295" r:id="rId31"/>
    <p:sldId id="296" r:id="rId32"/>
    <p:sldId id="314" r:id="rId33"/>
    <p:sldId id="297" r:id="rId34"/>
    <p:sldId id="299" r:id="rId35"/>
    <p:sldId id="298" r:id="rId36"/>
    <p:sldId id="300" r:id="rId37"/>
    <p:sldId id="301" r:id="rId38"/>
    <p:sldId id="302" r:id="rId39"/>
    <p:sldId id="303" r:id="rId40"/>
    <p:sldId id="333" r:id="rId41"/>
    <p:sldId id="336" r:id="rId42"/>
    <p:sldId id="33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1C904"/>
    <a:srgbClr val="005201"/>
    <a:srgbClr val="007001"/>
    <a:srgbClr val="FCFDCC"/>
    <a:srgbClr val="00B201"/>
    <a:srgbClr val="63C429"/>
    <a:srgbClr val="00C4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652" autoAdjust="0"/>
  </p:normalViewPr>
  <p:slideViewPr>
    <p:cSldViewPr snapToGrid="0" snapToObjects="1">
      <p:cViewPr varScale="1">
        <p:scale>
          <a:sx n="103" d="100"/>
          <a:sy n="103" d="100"/>
        </p:scale>
        <p:origin x="-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Relationship Id="rId2" Type="http://schemas.openxmlformats.org/officeDocument/2006/relationships/image" Target="../media/image2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ict"/><Relationship Id="rId4" Type="http://schemas.openxmlformats.org/officeDocument/2006/relationships/image" Target="../media/image34.pict"/><Relationship Id="rId5" Type="http://schemas.openxmlformats.org/officeDocument/2006/relationships/image" Target="../media/image35.pict"/><Relationship Id="rId6" Type="http://schemas.openxmlformats.org/officeDocument/2006/relationships/image" Target="../media/image36.pict"/><Relationship Id="rId1" Type="http://schemas.openxmlformats.org/officeDocument/2006/relationships/image" Target="../media/image31.pict"/><Relationship Id="rId2" Type="http://schemas.openxmlformats.org/officeDocument/2006/relationships/image" Target="../media/image3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ict"/><Relationship Id="rId2" Type="http://schemas.openxmlformats.org/officeDocument/2006/relationships/image" Target="../media/image58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ict"/><Relationship Id="rId2" Type="http://schemas.openxmlformats.org/officeDocument/2006/relationships/image" Target="../media/image6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855FB-0709-0B48-BE8E-9DFBD31A1D39}" type="datetimeFigureOut">
              <a:rPr lang="en-US" smtClean="0"/>
              <a:pPr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9230B-3311-EB49-9679-CAE58A5B0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8134-FFCA-C349-8201-557429787EAC}" type="datetimeFigureOut">
              <a:rPr lang="en-US" smtClean="0"/>
              <a:pPr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F3F57-7909-2741-9F5A-675FFE78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F4E62A-92B0-45EF-B272-6F274B387CBA}" type="slidenum">
              <a:rPr lang="en-US" b="0" i="0" smtClean="0">
                <a:latin typeface="Arial" pitchFamily="34" charset="0"/>
              </a:rPr>
              <a:pPr eaLnBrk="1" hangingPunct="1"/>
              <a:t>15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541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F4E62A-92B0-45EF-B272-6F274B387CBA}" type="slidenum">
              <a:rPr lang="en-US" b="0" i="0" smtClean="0">
                <a:latin typeface="Arial" pitchFamily="34" charset="0"/>
              </a:rPr>
              <a:pPr eaLnBrk="1" hangingPunct="1"/>
              <a:t>16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5416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F4E62A-92B0-45EF-B272-6F274B387CBA}" type="slidenum">
              <a:rPr lang="en-US" b="0" i="0" smtClean="0">
                <a:latin typeface="Arial" pitchFamily="34" charset="0"/>
              </a:rPr>
              <a:pPr eaLnBrk="1" hangingPunct="1"/>
              <a:t>17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5416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F4E62A-92B0-45EF-B272-6F274B387CBA}" type="slidenum">
              <a:rPr lang="en-US" b="0" i="0" smtClean="0">
                <a:latin typeface="Arial" pitchFamily="34" charset="0"/>
              </a:rPr>
              <a:pPr eaLnBrk="1" hangingPunct="1"/>
              <a:t>18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5416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F4E62A-92B0-45EF-B272-6F274B387CBA}" type="slidenum">
              <a:rPr lang="en-US" b="0" i="0" smtClean="0">
                <a:latin typeface="Arial" pitchFamily="34" charset="0"/>
              </a:rPr>
              <a:pPr eaLnBrk="1" hangingPunct="1"/>
              <a:t>19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541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F4E62A-92B0-45EF-B272-6F274B387CBA}" type="slidenum">
              <a:rPr lang="en-US" b="0" i="0" smtClean="0">
                <a:latin typeface="Arial" pitchFamily="34" charset="0"/>
              </a:rPr>
              <a:pPr eaLnBrk="1" hangingPunct="1"/>
              <a:t>29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5416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4BF0-101E-F346-86DF-0C4C1AC49CA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4BF0-101E-F346-86DF-0C4C1AC49CA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4BF0-101E-F346-86DF-0C4C1AC49CA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4BF0-101E-F346-86DF-0C4C1AC49CA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FAB167-A1FE-4374-9759-786C31F87CC6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610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FAB167-A1FE-4374-9759-786C31F87CC6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610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F6AF8F-1A2F-44E1-A12F-33DF1E78EF76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509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F6AF8F-1A2F-44E1-A12F-33DF1E78EF76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509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F3F57-7909-2741-9F5A-675FFE7842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F4E62A-92B0-45EF-B272-6F274B387CBA}" type="slidenum">
              <a:rPr lang="en-US" b="0" i="0" smtClean="0">
                <a:latin typeface="Arial" pitchFamily="34" charset="0"/>
              </a:rPr>
              <a:pPr eaLnBrk="1" hangingPunct="1"/>
              <a:t>14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541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EE1C-40B3-9941-9C0F-3942100F026B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3973-B2F4-DF4E-AB01-8DC27F15A3C8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4D7-C62C-8E43-BCE5-A095769C9185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A31-4EB1-3241-B839-C4172B1070A4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12D7-CB0C-7942-ADDE-A8B349559C1A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4E48-AAEE-164F-9C94-DA0D97DD8142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2E56-8007-0B44-A938-7675F1AE5704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B0A-367E-2A40-B840-C2C26C35E019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A228-EDFC-8543-A3F6-3AF7401425FA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77F-6EB1-C242-86CA-32CE0F1DFA2C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FCF3-4001-3649-B590-E226DD705D66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76B3-A55E-3845-8E3C-4F2961E02667}" type="datetime1">
              <a:rPr lang="en-US" smtClean="0"/>
              <a:pPr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EC7F-C594-634D-8746-2EA4C60B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5" Type="http://schemas.openxmlformats.org/officeDocument/2006/relationships/image" Target="../media/image22.pdf"/><Relationship Id="rId6" Type="http://schemas.openxmlformats.org/officeDocument/2006/relationships/image" Target="../media/image23.png"/><Relationship Id="rId7" Type="http://schemas.openxmlformats.org/officeDocument/2006/relationships/image" Target="../media/image24.pdf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7" Type="http://schemas.openxmlformats.org/officeDocument/2006/relationships/oleObject" Target="../embeddings/Microsoft_Equation8.bin"/><Relationship Id="rId8" Type="http://schemas.openxmlformats.org/officeDocument/2006/relationships/oleObject" Target="../embeddings/Microsoft_Equation9.bin"/><Relationship Id="rId9" Type="http://schemas.openxmlformats.org/officeDocument/2006/relationships/oleObject" Target="../embeddings/Microsoft_Equation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5" Type="http://schemas.openxmlformats.org/officeDocument/2006/relationships/image" Target="../media/image39.pdf"/><Relationship Id="rId6" Type="http://schemas.openxmlformats.org/officeDocument/2006/relationships/image" Target="../media/image40.png"/><Relationship Id="rId7" Type="http://schemas.openxmlformats.org/officeDocument/2006/relationships/image" Target="../media/image41.pdf"/><Relationship Id="rId8" Type="http://schemas.openxmlformats.org/officeDocument/2006/relationships/image" Target="../media/image42.png"/><Relationship Id="rId9" Type="http://schemas.openxmlformats.org/officeDocument/2006/relationships/image" Target="../media/image43.pdf"/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df"/><Relationship Id="rId12" Type="http://schemas.openxmlformats.org/officeDocument/2006/relationships/image" Target="../media/image54.png"/><Relationship Id="rId13" Type="http://schemas.openxmlformats.org/officeDocument/2006/relationships/image" Target="../media/image55.pdf"/><Relationship Id="rId1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df"/><Relationship Id="rId4" Type="http://schemas.openxmlformats.org/officeDocument/2006/relationships/image" Target="../media/image46.png"/><Relationship Id="rId5" Type="http://schemas.openxmlformats.org/officeDocument/2006/relationships/image" Target="../media/image47.pdf"/><Relationship Id="rId6" Type="http://schemas.openxmlformats.org/officeDocument/2006/relationships/image" Target="../media/image48.png"/><Relationship Id="rId7" Type="http://schemas.openxmlformats.org/officeDocument/2006/relationships/image" Target="../media/image49.pdf"/><Relationship Id="rId8" Type="http://schemas.openxmlformats.org/officeDocument/2006/relationships/image" Target="../media/image50.png"/><Relationship Id="rId9" Type="http://schemas.openxmlformats.org/officeDocument/2006/relationships/image" Target="../media/image51.pdf"/><Relationship Id="rId10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59.pdf"/><Relationship Id="rId5" Type="http://schemas.openxmlformats.org/officeDocument/2006/relationships/image" Target="../media/image60.png"/><Relationship Id="rId6" Type="http://schemas.openxmlformats.org/officeDocument/2006/relationships/oleObject" Target="../embeddings/Microsoft_Equation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62.pdf"/><Relationship Id="rId5" Type="http://schemas.openxmlformats.org/officeDocument/2006/relationships/image" Target="../media/image63.png"/><Relationship Id="rId6" Type="http://schemas.openxmlformats.org/officeDocument/2006/relationships/oleObject" Target="../embeddings/Microsoft_Equation1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1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df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df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df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d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Deterministic Approach to Stochastic Computation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959" y="1541997"/>
            <a:ext cx="9132887" cy="152400"/>
            <a:chOff x="3" y="1092"/>
            <a:chExt cx="5753" cy="9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" y="1092"/>
              <a:ext cx="5753" cy="4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rgbClr val="336600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" y="1164"/>
              <a:ext cx="5753" cy="24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rgbClr val="336600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0" y="23720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0" i="0" dirty="0">
                <a:solidFill>
                  <a:srgbClr val="008000"/>
                </a:solidFill>
                <a:latin typeface="Arial" charset="0"/>
              </a:rPr>
              <a:t>University of Minnesota</a:t>
            </a:r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12959" y="1828800"/>
            <a:ext cx="9131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0" i="0" u="sng" dirty="0" smtClean="0">
                <a:solidFill>
                  <a:srgbClr val="000000"/>
                </a:solidFill>
                <a:latin typeface="Arial" charset="0"/>
              </a:rPr>
              <a:t>Devon Jenson</a:t>
            </a:r>
            <a:r>
              <a:rPr lang="en-US" sz="2800" b="0" i="0" dirty="0" smtClean="0">
                <a:solidFill>
                  <a:srgbClr val="000000"/>
                </a:solidFill>
                <a:latin typeface="Arial" charset="0"/>
              </a:rPr>
              <a:t> and Marc Riedel</a:t>
            </a:r>
            <a:endParaRPr lang="en-US" sz="28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" name="Text Box 44"/>
          <p:cNvSpPr txBox="1">
            <a:spLocks noChangeArrowheads="1"/>
          </p:cNvSpPr>
          <p:nvPr/>
        </p:nvSpPr>
        <p:spPr bwMode="auto">
          <a:xfrm>
            <a:off x="0" y="28681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 smtClean="0">
                <a:latin typeface="Arial" charset="0"/>
              </a:rPr>
              <a:t>ICCAD</a:t>
            </a:r>
            <a:r>
              <a:rPr lang="en-US" sz="2400" b="0" i="0" dirty="0" smtClean="0">
                <a:latin typeface="Arial" charset="0"/>
              </a:rPr>
              <a:t> – </a:t>
            </a:r>
            <a:r>
              <a:rPr lang="en-US" sz="2400" dirty="0" smtClean="0">
                <a:latin typeface="Arial" charset="0"/>
              </a:rPr>
              <a:t>November</a:t>
            </a:r>
            <a:r>
              <a:rPr lang="en-US" sz="2400" b="0" i="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9</a:t>
            </a:r>
            <a:r>
              <a:rPr lang="en-US" sz="2400" b="0" i="0" baseline="30000" dirty="0" smtClean="0">
                <a:latin typeface="Arial" charset="0"/>
              </a:rPr>
              <a:t>th</a:t>
            </a:r>
            <a:r>
              <a:rPr lang="en-US" sz="2400" dirty="0" smtClean="0">
                <a:latin typeface="Arial" charset="0"/>
              </a:rPr>
              <a:t>, 2016</a:t>
            </a:r>
            <a:endParaRPr lang="en-US" sz="2400" b="0" i="0" dirty="0">
              <a:latin typeface="Arial" charset="0"/>
            </a:endParaRPr>
          </a:p>
        </p:txBody>
      </p:sp>
      <p:grpSp>
        <p:nvGrpSpPr>
          <p:cNvPr id="381" name="Group 380"/>
          <p:cNvGrpSpPr/>
          <p:nvPr/>
        </p:nvGrpSpPr>
        <p:grpSpPr>
          <a:xfrm>
            <a:off x="698585" y="3723364"/>
            <a:ext cx="4240907" cy="2297392"/>
            <a:chOff x="698585" y="3776836"/>
            <a:chExt cx="4240907" cy="2297392"/>
          </a:xfrm>
        </p:grpSpPr>
        <p:cxnSp>
          <p:nvCxnSpPr>
            <p:cNvPr id="140" name="Straight Arrow Connector 139"/>
            <p:cNvCxnSpPr/>
            <p:nvPr/>
          </p:nvCxnSpPr>
          <p:spPr>
            <a:xfrm rot="5400000" flipH="1">
              <a:off x="650751" y="4919718"/>
              <a:ext cx="37992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/>
            <p:nvPr/>
          </p:nvCxnSpPr>
          <p:spPr>
            <a:xfrm>
              <a:off x="1499839" y="4186058"/>
              <a:ext cx="529529" cy="704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/>
            <p:nvPr/>
          </p:nvCxnSpPr>
          <p:spPr>
            <a:xfrm>
              <a:off x="1499839" y="5320385"/>
              <a:ext cx="529529" cy="704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0800000" flipH="1">
              <a:off x="2883288" y="5508560"/>
              <a:ext cx="37992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Isosceles Triangle 82"/>
            <p:cNvSpPr/>
            <p:nvPr/>
          </p:nvSpPr>
          <p:spPr>
            <a:xfrm rot="5400000">
              <a:off x="2027955" y="5080371"/>
              <a:ext cx="855333" cy="85533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Elbow Connector 85"/>
            <p:cNvCxnSpPr/>
            <p:nvPr/>
          </p:nvCxnSpPr>
          <p:spPr>
            <a:xfrm>
              <a:off x="1663608" y="5739455"/>
              <a:ext cx="365760" cy="70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10800000" flipH="1">
              <a:off x="2883288" y="4374234"/>
              <a:ext cx="37992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Isosceles Triangle 96"/>
            <p:cNvSpPr/>
            <p:nvPr/>
          </p:nvSpPr>
          <p:spPr>
            <a:xfrm rot="5400000">
              <a:off x="2027954" y="3946045"/>
              <a:ext cx="855333" cy="85533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8000"/>
                </a:gs>
                <a:gs pos="0">
                  <a:schemeClr val="accent3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Elbow Connector 99"/>
            <p:cNvCxnSpPr/>
            <p:nvPr/>
          </p:nvCxnSpPr>
          <p:spPr>
            <a:xfrm>
              <a:off x="1662194" y="4604424"/>
              <a:ext cx="365760" cy="70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228994" y="4320762"/>
              <a:ext cx="511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Arial"/>
                  <a:cs typeface="Arial"/>
                </a:rPr>
                <a:t>x</a:t>
              </a:r>
              <a:r>
                <a:rPr lang="en-US" sz="2400" i="1" baseline="-25000" dirty="0" smtClean="0">
                  <a:latin typeface="Arial"/>
                  <a:cs typeface="Arial"/>
                </a:rPr>
                <a:t>1</a:t>
              </a:r>
              <a:endParaRPr lang="en-US" sz="2400" i="1" dirty="0">
                <a:latin typeface="Arial"/>
                <a:cs typeface="Arial"/>
              </a:endParaRPr>
            </a:p>
          </p:txBody>
        </p:sp>
        <p:sp>
          <p:nvSpPr>
            <p:cNvPr id="158" name="Text Box 22"/>
            <p:cNvSpPr txBox="1">
              <a:spLocks noChangeArrowheads="1"/>
            </p:cNvSpPr>
            <p:nvPr/>
          </p:nvSpPr>
          <p:spPr bwMode="auto">
            <a:xfrm>
              <a:off x="3249155" y="4106238"/>
              <a:ext cx="1690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 dirty="0" smtClean="0">
                  <a:solidFill>
                    <a:srgbClr val="000000"/>
                  </a:solidFill>
                  <a:latin typeface="Arial" pitchFamily="34" charset="0"/>
                </a:rPr>
                <a:t>1,1,1,1,0…</a:t>
              </a:r>
              <a:endParaRPr lang="en-US" sz="2400" b="0" i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0" name="Text Box 22"/>
            <p:cNvSpPr txBox="1">
              <a:spLocks noChangeArrowheads="1"/>
            </p:cNvSpPr>
            <p:nvPr/>
          </p:nvSpPr>
          <p:spPr bwMode="auto">
            <a:xfrm>
              <a:off x="3236479" y="5247759"/>
              <a:ext cx="1690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 dirty="0" smtClean="0">
                  <a:solidFill>
                    <a:srgbClr val="000000"/>
                  </a:solidFill>
                  <a:latin typeface="Arial" pitchFamily="34" charset="0"/>
                </a:rPr>
                <a:t>1,0,0,0,1…</a:t>
              </a:r>
              <a:endParaRPr lang="en-US" sz="2400" b="0" i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141640" y="5212120"/>
              <a:ext cx="449290" cy="523220"/>
              <a:chOff x="880172" y="2147083"/>
              <a:chExt cx="449290" cy="523220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885708" y="2266478"/>
                <a:ext cx="348699" cy="347472"/>
              </a:xfrm>
              <a:prstGeom prst="ellipse">
                <a:avLst/>
              </a:prstGeom>
              <a:solidFill>
                <a:srgbClr val="FCFD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80172" y="2147083"/>
                <a:ext cx="449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&lt;</a:t>
                </a:r>
                <a:endParaRPr lang="en-US" sz="28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141640" y="4082671"/>
              <a:ext cx="449290" cy="523220"/>
              <a:chOff x="880172" y="2147083"/>
              <a:chExt cx="449290" cy="52322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885708" y="2266478"/>
                <a:ext cx="348699" cy="347472"/>
              </a:xfrm>
              <a:prstGeom prst="ellipse">
                <a:avLst/>
              </a:prstGeom>
              <a:solidFill>
                <a:srgbClr val="FCFD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880172" y="2147083"/>
                <a:ext cx="449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&lt;</a:t>
                </a:r>
                <a:endParaRPr lang="en-US" sz="2800" dirty="0"/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698585" y="4971533"/>
              <a:ext cx="284258" cy="1102695"/>
              <a:chOff x="629145" y="2352020"/>
              <a:chExt cx="284258" cy="1102695"/>
            </a:xfrm>
          </p:grpSpPr>
          <p:sp>
            <p:nvSpPr>
              <p:cNvPr id="359" name="Rectangle 358"/>
              <p:cNvSpPr/>
              <p:nvPr/>
            </p:nvSpPr>
            <p:spPr>
              <a:xfrm>
                <a:off x="629145" y="2352020"/>
                <a:ext cx="284258" cy="10999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Isosceles Triangle 359"/>
              <p:cNvSpPr/>
              <p:nvPr/>
            </p:nvSpPr>
            <p:spPr>
              <a:xfrm>
                <a:off x="685800" y="3338294"/>
                <a:ext cx="162921" cy="11642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1" name="Group 360"/>
            <p:cNvGrpSpPr/>
            <p:nvPr/>
          </p:nvGrpSpPr>
          <p:grpSpPr>
            <a:xfrm>
              <a:off x="698585" y="3776836"/>
              <a:ext cx="284258" cy="1102695"/>
              <a:chOff x="629145" y="2352020"/>
              <a:chExt cx="284258" cy="1102695"/>
            </a:xfrm>
          </p:grpSpPr>
          <p:sp>
            <p:nvSpPr>
              <p:cNvPr id="362" name="Rectangle 361"/>
              <p:cNvSpPr/>
              <p:nvPr/>
            </p:nvSpPr>
            <p:spPr>
              <a:xfrm>
                <a:off x="629145" y="2352020"/>
                <a:ext cx="284258" cy="10999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Isosceles Triangle 362"/>
              <p:cNvSpPr/>
              <p:nvPr/>
            </p:nvSpPr>
            <p:spPr>
              <a:xfrm>
                <a:off x="685800" y="3338294"/>
                <a:ext cx="162921" cy="11642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0" name="TextBox 379"/>
            <p:cNvSpPr txBox="1"/>
            <p:nvPr/>
          </p:nvSpPr>
          <p:spPr>
            <a:xfrm>
              <a:off x="1228994" y="5460671"/>
              <a:ext cx="511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Arial"/>
                  <a:cs typeface="Arial"/>
                </a:rPr>
                <a:t>x</a:t>
              </a:r>
              <a:r>
                <a:rPr lang="en-US" sz="2400" i="1" baseline="-25000" dirty="0" smtClean="0">
                  <a:latin typeface="Arial"/>
                  <a:cs typeface="Arial"/>
                </a:rPr>
                <a:t>2</a:t>
              </a:r>
              <a:endParaRPr lang="en-US" sz="2400" i="1" dirty="0">
                <a:latin typeface="Arial"/>
                <a:cs typeface="Arial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79118" y="3776935"/>
            <a:ext cx="1714478" cy="201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12_tria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4831" y="906682"/>
            <a:ext cx="7333048" cy="5474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9261" y="1647310"/>
            <a:ext cx="224249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Error is </a:t>
            </a:r>
            <a:r>
              <a:rPr lang="en-US" sz="2800" i="1" dirty="0" smtClean="0">
                <a:latin typeface="Arial"/>
                <a:cs typeface="Arial"/>
              </a:rPr>
              <a:t>likely</a:t>
            </a:r>
            <a:r>
              <a:rPr lang="en-US" sz="2800" dirty="0" smtClean="0">
                <a:latin typeface="Arial"/>
                <a:cs typeface="Arial"/>
              </a:rPr>
              <a:t> within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42%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Caveman Analogy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0_tria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4824" y="919011"/>
            <a:ext cx="7300020" cy="54496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9261" y="1647310"/>
            <a:ext cx="224249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Error is </a:t>
            </a:r>
            <a:r>
              <a:rPr lang="en-US" sz="2800" i="1" dirty="0" smtClean="0">
                <a:latin typeface="Arial"/>
                <a:cs typeface="Arial"/>
              </a:rPr>
              <a:t>likely</a:t>
            </a:r>
            <a:r>
              <a:rPr lang="en-US" sz="2800" dirty="0" smtClean="0">
                <a:latin typeface="Arial"/>
                <a:cs typeface="Arial"/>
              </a:rPr>
              <a:t> within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14%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Caveman Analogy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12_tria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4831" y="906682"/>
            <a:ext cx="7333048" cy="5474325"/>
          </a:xfrm>
          <a:prstGeom prst="rect">
            <a:avLst/>
          </a:prstGeom>
        </p:spPr>
      </p:pic>
      <p:pic>
        <p:nvPicPr>
          <p:cNvPr id="7" name="Picture 6" descr="1000_tria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64831" y="925099"/>
            <a:ext cx="7308380" cy="5455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9261" y="1647310"/>
            <a:ext cx="224249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Error is </a:t>
            </a:r>
            <a:r>
              <a:rPr lang="en-US" sz="2800" i="1" dirty="0" smtClean="0">
                <a:latin typeface="Arial"/>
                <a:cs typeface="Arial"/>
              </a:rPr>
              <a:t>likely</a:t>
            </a:r>
            <a:r>
              <a:rPr lang="en-US" sz="2800" dirty="0" smtClean="0">
                <a:latin typeface="Arial"/>
                <a:cs typeface="Arial"/>
              </a:rPr>
              <a:t> within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5%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Caveman Analogy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Precision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609600" y="1036637"/>
            <a:ext cx="7543800" cy="14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Impossible to guarantee a certain level of precision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9600" y="3732307"/>
            <a:ext cx="7543800" cy="1598518"/>
            <a:chOff x="609600" y="3732307"/>
            <a:chExt cx="7543800" cy="1598518"/>
          </a:xfrm>
        </p:grpSpPr>
        <p:grpSp>
          <p:nvGrpSpPr>
            <p:cNvPr id="20" name="Group 19"/>
            <p:cNvGrpSpPr/>
            <p:nvPr/>
          </p:nvGrpSpPr>
          <p:grpSpPr>
            <a:xfrm>
              <a:off x="609600" y="3732307"/>
              <a:ext cx="7543800" cy="1598518"/>
              <a:chOff x="609600" y="3732307"/>
              <a:chExt cx="7543800" cy="1598518"/>
            </a:xfrm>
          </p:grpSpPr>
          <p:sp>
            <p:nvSpPr>
              <p:cNvPr id="17" name="Rectangle 96"/>
              <p:cNvSpPr>
                <a:spLocks noChangeArrowheads="1"/>
              </p:cNvSpPr>
              <p:nvPr/>
            </p:nvSpPr>
            <p:spPr bwMode="auto">
              <a:xfrm>
                <a:off x="609600" y="3732307"/>
                <a:ext cx="7543800" cy="1484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6600" tIns="33480" rIns="66600" bIns="33480" anchor="t" anchorCtr="0"/>
              <a:lstStyle/>
              <a:p>
                <a:pPr lvl="1" indent="-339725" defTabSz="457200">
                  <a:spcAft>
                    <a:spcPts val="6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</a:pPr>
                <a:endParaRPr lang="en-US" sz="2800" i="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endParaRPr>
              </a:p>
              <a:p>
                <a:pPr lvl="1" indent="-339725" defTabSz="457200">
                  <a:spcAft>
                    <a:spcPts val="6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rPr>
                  <a:t>For a typical precision of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rPr>
                  <a:t>B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rPr>
                  <a:t> binary bits:</a:t>
                </a:r>
              </a:p>
              <a:p>
                <a:pPr lvl="1" indent="-339725" defTabSz="457200">
                  <a:spcAft>
                    <a:spcPts val="6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</a:pPr>
                <a:endParaRPr lang="en-US" sz="2800" b="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endParaRPr>
              </a:p>
              <a:p>
                <a:pPr lvl="1" indent="-339725" defTabSz="457200">
                  <a:spcAft>
                    <a:spcPts val="600"/>
                  </a:spcAft>
                  <a:buClr>
                    <a:srgbClr val="000000"/>
                  </a:buClr>
                  <a:buSzPct val="10000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</a:pPr>
                <a:endParaRPr lang="en-US" sz="2800" i="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pic>
          <p:nvPicPr>
            <p:cNvPr id="366595" name="Picture 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925888" y="4889500"/>
              <a:ext cx="1292225" cy="44132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09600" y="2099997"/>
            <a:ext cx="7543800" cy="2017978"/>
            <a:chOff x="609600" y="2099997"/>
            <a:chExt cx="7543800" cy="2017978"/>
          </a:xfrm>
        </p:grpSpPr>
        <p:grpSp>
          <p:nvGrpSpPr>
            <p:cNvPr id="19" name="Group 18"/>
            <p:cNvGrpSpPr/>
            <p:nvPr/>
          </p:nvGrpSpPr>
          <p:grpSpPr>
            <a:xfrm>
              <a:off x="609600" y="2099997"/>
              <a:ext cx="7543800" cy="2017978"/>
              <a:chOff x="609600" y="2099997"/>
              <a:chExt cx="7543800" cy="2017978"/>
            </a:xfrm>
          </p:grpSpPr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609600" y="2099997"/>
                <a:ext cx="7543800" cy="1484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6600" tIns="33480" rIns="66600" bIns="33480" anchor="t" anchorCtr="0"/>
              <a:lstStyle/>
              <a:p>
                <a:pPr lvl="1" indent="-339725" defTabSz="457200">
                  <a:spcAft>
                    <a:spcPts val="6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</a:pPr>
                <a:endParaRPr lang="en-US" sz="2800" i="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endParaRPr>
              </a:p>
              <a:p>
                <a:pPr lvl="1" indent="-339725" defTabSz="457200">
                  <a:spcAft>
                    <a:spcPts val="6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ea typeface="DejaVu Sans"/>
                    <a:cs typeface="DejaVu Sans"/>
                  </a:rPr>
                  <a:t>~2/3 of the time the error is bound by:</a:t>
                </a:r>
              </a:p>
              <a:p>
                <a:pPr lvl="1" indent="-339725" defTabSz="457200">
                  <a:spcAft>
                    <a:spcPts val="6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Char char="•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</a:pPr>
                <a:endParaRPr lang="en-US" sz="2800" b="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endParaRPr>
              </a:p>
              <a:p>
                <a:pPr lvl="1" indent="-339725" defTabSz="457200">
                  <a:spcAft>
                    <a:spcPts val="600"/>
                  </a:spcAft>
                  <a:buClr>
                    <a:srgbClr val="000000"/>
                  </a:buClr>
                  <a:buSzPct val="100000"/>
                  <a:tabLst>
                    <a:tab pos="339725" algn="l"/>
                    <a:tab pos="796925" algn="l"/>
                    <a:tab pos="1254125" algn="l"/>
                    <a:tab pos="1711325" algn="l"/>
                    <a:tab pos="2168525" algn="l"/>
                    <a:tab pos="2625725" algn="l"/>
                    <a:tab pos="3082925" algn="l"/>
                    <a:tab pos="3540125" algn="l"/>
                    <a:tab pos="3997325" algn="l"/>
                    <a:tab pos="4454525" algn="l"/>
                    <a:tab pos="4911725" algn="l"/>
                    <a:tab pos="5368925" algn="l"/>
                    <a:tab pos="5826125" algn="l"/>
                    <a:tab pos="6283325" algn="l"/>
                    <a:tab pos="6740525" algn="l"/>
                    <a:tab pos="7197725" algn="l"/>
                    <a:tab pos="7654925" algn="l"/>
                    <a:tab pos="8112125" algn="l"/>
                    <a:tab pos="8569325" algn="l"/>
                    <a:tab pos="9026525" algn="l"/>
                    <a:tab pos="9483725" algn="l"/>
                  </a:tabLst>
                </a:pPr>
                <a:endParaRPr lang="en-US" sz="2800" i="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pic>
          <p:nvPicPr>
            <p:cNvPr id="366594" name="Picture 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667125" y="3151188"/>
              <a:ext cx="1806575" cy="96678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2095500" y="579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Precision</a:t>
            </a:r>
          </a:p>
        </p:txBody>
      </p:sp>
      <p:sp>
        <p:nvSpPr>
          <p:cNvPr id="17" name="Rectangle 96"/>
          <p:cNvSpPr>
            <a:spLocks noChangeArrowheads="1"/>
          </p:cNvSpPr>
          <p:nvPr/>
        </p:nvSpPr>
        <p:spPr bwMode="auto">
          <a:xfrm>
            <a:off x="609600" y="1717990"/>
            <a:ext cx="7543800" cy="160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0" name="Rectangle 96"/>
          <p:cNvSpPr>
            <a:spLocks noChangeArrowheads="1"/>
          </p:cNvSpPr>
          <p:nvPr/>
        </p:nvSpPr>
        <p:spPr bwMode="auto">
          <a:xfrm>
            <a:off x="609600" y="1036637"/>
            <a:ext cx="7543800" cy="14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For typical 8 binary bits of precision: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62000" y="2251075"/>
            <a:ext cx="7543800" cy="1099611"/>
            <a:chOff x="762000" y="2251075"/>
            <a:chExt cx="7543800" cy="1099611"/>
          </a:xfrm>
        </p:grpSpPr>
        <p:pic>
          <p:nvPicPr>
            <p:cNvPr id="43017" name="Picture 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05075" y="2251075"/>
              <a:ext cx="4108450" cy="53975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sp>
          <p:nvSpPr>
            <p:cNvPr id="12" name="Rectangle 96"/>
            <p:cNvSpPr>
              <a:spLocks noChangeArrowheads="1"/>
            </p:cNvSpPr>
            <p:nvPr/>
          </p:nvSpPr>
          <p:spPr bwMode="auto">
            <a:xfrm>
              <a:off x="762000" y="2608214"/>
              <a:ext cx="7543800" cy="742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00" tIns="33480" rIns="66600" bIns="33480" anchor="t" anchorCtr="0"/>
            <a:lstStyle/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rPr>
                <a:t>Bounds are only valid ~2/3 of the time</a:t>
              </a: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b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sp>
        <p:nvSpPr>
          <p:cNvPr id="16" name="Rectangle 96"/>
          <p:cNvSpPr>
            <a:spLocks noChangeArrowheads="1"/>
          </p:cNvSpPr>
          <p:nvPr/>
        </p:nvSpPr>
        <p:spPr bwMode="auto">
          <a:xfrm>
            <a:off x="762000" y="3358770"/>
            <a:ext cx="7543800" cy="176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Limited to applications where 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long latency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and 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approximate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calculations are acceptable</a:t>
            </a: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Accuracy</a:t>
            </a:r>
          </a:p>
        </p:txBody>
      </p:sp>
      <p:sp>
        <p:nvSpPr>
          <p:cNvPr id="17" name="Rectangle 96"/>
          <p:cNvSpPr>
            <a:spLocks noChangeArrowheads="1"/>
          </p:cNvSpPr>
          <p:nvPr/>
        </p:nvSpPr>
        <p:spPr bwMode="auto">
          <a:xfrm>
            <a:off x="609600" y="1717990"/>
            <a:ext cx="7543800" cy="160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0" name="Rectangle 96"/>
          <p:cNvSpPr>
            <a:spLocks noChangeArrowheads="1"/>
          </p:cNvSpPr>
          <p:nvPr/>
        </p:nvSpPr>
        <p:spPr bwMode="auto">
          <a:xfrm>
            <a:off x="609600" y="1036637"/>
            <a:ext cx="7543800" cy="14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Correlation between inputs results in the output converging to a bias from the correct answer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96"/>
          <p:cNvSpPr>
            <a:spLocks noChangeArrowheads="1"/>
          </p:cNvSpPr>
          <p:nvPr/>
        </p:nvSpPr>
        <p:spPr bwMode="auto">
          <a:xfrm>
            <a:off x="609600" y="4726742"/>
            <a:ext cx="7543800" cy="6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LFSRs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chosen over physical noise sources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11594" y="3368035"/>
            <a:ext cx="4085354" cy="774218"/>
            <a:chOff x="2331321" y="3741184"/>
            <a:chExt cx="4085354" cy="774218"/>
          </a:xfrm>
        </p:grpSpPr>
        <p:grpSp>
          <p:nvGrpSpPr>
            <p:cNvPr id="14" name="Group 13"/>
            <p:cNvGrpSpPr/>
            <p:nvPr/>
          </p:nvGrpSpPr>
          <p:grpSpPr>
            <a:xfrm>
              <a:off x="2331321" y="3741184"/>
              <a:ext cx="4084913" cy="774218"/>
              <a:chOff x="3190469" y="3691896"/>
              <a:chExt cx="4084913" cy="77421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658952" y="3691896"/>
                <a:ext cx="1554467" cy="753805"/>
                <a:chOff x="2881719" y="3605253"/>
                <a:chExt cx="1554467" cy="753805"/>
              </a:xfrm>
            </p:grpSpPr>
            <p:sp>
              <p:nvSpPr>
                <p:cNvPr id="9" name="Freeform 87"/>
                <p:cNvSpPr>
                  <a:spLocks noChangeAspect="1" noEditPoints="1"/>
                </p:cNvSpPr>
                <p:nvPr/>
              </p:nvSpPr>
              <p:spPr bwMode="auto">
                <a:xfrm>
                  <a:off x="2881719" y="3807586"/>
                  <a:ext cx="1554467" cy="375876"/>
                </a:xfrm>
                <a:custGeom>
                  <a:avLst/>
                  <a:gdLst>
                    <a:gd name="T0" fmla="*/ 0 w 757"/>
                    <a:gd name="T1" fmla="*/ 0 h 183"/>
                    <a:gd name="T2" fmla="*/ 378 w 757"/>
                    <a:gd name="T3" fmla="*/ 0 h 183"/>
                    <a:gd name="T4" fmla="*/ 0 w 757"/>
                    <a:gd name="T5" fmla="*/ 183 h 183"/>
                    <a:gd name="T6" fmla="*/ 378 w 757"/>
                    <a:gd name="T7" fmla="*/ 183 h 183"/>
                    <a:gd name="T8" fmla="*/ 757 w 757"/>
                    <a:gd name="T9" fmla="*/ 91 h 183"/>
                    <a:gd name="T10" fmla="*/ 378 w 757"/>
                    <a:gd name="T11" fmla="*/ 91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7"/>
                    <a:gd name="T19" fmla="*/ 0 h 183"/>
                    <a:gd name="T20" fmla="*/ 757 w 757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7" h="183">
                      <a:moveTo>
                        <a:pt x="0" y="0"/>
                      </a:moveTo>
                      <a:lnTo>
                        <a:pt x="378" y="0"/>
                      </a:lnTo>
                      <a:moveTo>
                        <a:pt x="0" y="183"/>
                      </a:moveTo>
                      <a:lnTo>
                        <a:pt x="378" y="183"/>
                      </a:lnTo>
                      <a:moveTo>
                        <a:pt x="757" y="91"/>
                      </a:moveTo>
                      <a:lnTo>
                        <a:pt x="378" y="91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90"/>
                <p:cNvSpPr>
                  <a:spLocks noChangeAspect="1"/>
                </p:cNvSpPr>
                <p:nvPr/>
              </p:nvSpPr>
              <p:spPr bwMode="auto">
                <a:xfrm>
                  <a:off x="3152776" y="3605253"/>
                  <a:ext cx="1010301" cy="753805"/>
                </a:xfrm>
                <a:custGeom>
                  <a:avLst/>
                  <a:gdLst>
                    <a:gd name="T0" fmla="*/ 209 w 592"/>
                    <a:gd name="T1" fmla="*/ 239 h 455"/>
                    <a:gd name="T2" fmla="*/ 0 w 592"/>
                    <a:gd name="T3" fmla="*/ 239 h 455"/>
                    <a:gd name="T4" fmla="*/ 0 w 592"/>
                    <a:gd name="T5" fmla="*/ 0 h 455"/>
                    <a:gd name="T6" fmla="*/ 209 w 592"/>
                    <a:gd name="T7" fmla="*/ 0 h 455"/>
                    <a:gd name="T8" fmla="*/ 340 w 592"/>
                    <a:gd name="T9" fmla="*/ 119 h 455"/>
                    <a:gd name="T10" fmla="*/ 209 w 592"/>
                    <a:gd name="T11" fmla="*/ 239 h 455"/>
                    <a:gd name="T12" fmla="*/ 209 w 592"/>
                    <a:gd name="T13" fmla="*/ 239 h 4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2"/>
                    <a:gd name="T22" fmla="*/ 0 h 455"/>
                    <a:gd name="T23" fmla="*/ 592 w 592"/>
                    <a:gd name="T24" fmla="*/ 455 h 4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2" h="455">
                      <a:moveTo>
                        <a:pt x="364" y="455"/>
                      </a:moveTo>
                      <a:lnTo>
                        <a:pt x="0" y="455"/>
                      </a:lnTo>
                      <a:lnTo>
                        <a:pt x="0" y="0"/>
                      </a:lnTo>
                      <a:lnTo>
                        <a:pt x="364" y="0"/>
                      </a:lnTo>
                      <a:cubicBezTo>
                        <a:pt x="490" y="0"/>
                        <a:pt x="592" y="102"/>
                        <a:pt x="592" y="227"/>
                      </a:cubicBezTo>
                      <a:cubicBezTo>
                        <a:pt x="592" y="353"/>
                        <a:pt x="490" y="455"/>
                        <a:pt x="364" y="455"/>
                      </a:cubicBezTo>
                      <a:cubicBezTo>
                        <a:pt x="364" y="455"/>
                        <a:pt x="364" y="455"/>
                        <a:pt x="364" y="45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B20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375810" name="Picture 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457700" y="3827463"/>
              <a:ext cx="1958975" cy="58102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375811" name="Picture 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32038" y="3757613"/>
              <a:ext cx="381000" cy="33972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375812" name="Picture 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68550" y="4156075"/>
              <a:ext cx="293688" cy="35877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Generation</a:t>
            </a:r>
          </a:p>
        </p:txBody>
      </p:sp>
      <p:sp>
        <p:nvSpPr>
          <p:cNvPr id="17" name="Rectangle 96"/>
          <p:cNvSpPr>
            <a:spLocks noChangeArrowheads="1"/>
          </p:cNvSpPr>
          <p:nvPr/>
        </p:nvSpPr>
        <p:spPr bwMode="auto">
          <a:xfrm>
            <a:off x="609600" y="1717990"/>
            <a:ext cx="7543800" cy="160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09600" y="5049477"/>
            <a:ext cx="8077200" cy="1099094"/>
            <a:chOff x="609600" y="5049477"/>
            <a:chExt cx="8077200" cy="1099094"/>
          </a:xfrm>
        </p:grpSpPr>
        <p:sp>
          <p:nvSpPr>
            <p:cNvPr id="105" name="Rectangle 96"/>
            <p:cNvSpPr>
              <a:spLocks noChangeArrowheads="1"/>
            </p:cNvSpPr>
            <p:nvPr/>
          </p:nvSpPr>
          <p:spPr bwMode="auto">
            <a:xfrm>
              <a:off x="609600" y="5049477"/>
              <a:ext cx="8077200" cy="56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00" tIns="33480" rIns="66600" bIns="33480" anchor="t" anchorCtr="0"/>
            <a:lstStyle/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rPr>
                <a:t>Length of bit stream depends on LFSR length</a:t>
              </a: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b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graphicFrame>
          <p:nvGraphicFramePr>
            <p:cNvPr id="377858" name="Object 2"/>
            <p:cNvGraphicFramePr>
              <a:graphicFrameLocks noChangeAspect="1"/>
            </p:cNvGraphicFramePr>
            <p:nvPr/>
          </p:nvGraphicFramePr>
          <p:xfrm>
            <a:off x="3702924" y="5563966"/>
            <a:ext cx="2293452" cy="584605"/>
          </p:xfrm>
          <a:graphic>
            <a:graphicData uri="http://schemas.openxmlformats.org/presentationml/2006/ole">
              <p:oleObj spid="_x0000_s377858" name="Equation" r:id="rId4" imgW="647700" imgH="165100" progId="Equation.3">
                <p:embed/>
              </p:oleObj>
            </a:graphicData>
          </a:graphic>
        </p:graphicFrame>
      </p:grpSp>
      <p:sp>
        <p:nvSpPr>
          <p:cNvPr id="39" name="Rectangle 96"/>
          <p:cNvSpPr>
            <a:spLocks noChangeArrowheads="1"/>
          </p:cNvSpPr>
          <p:nvPr/>
        </p:nvSpPr>
        <p:spPr bwMode="auto">
          <a:xfrm>
            <a:off x="609600" y="1036637"/>
            <a:ext cx="7543800" cy="14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Randomizer unit [3]: binary to pseudo-random bit stream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738579" y="2651817"/>
            <a:ext cx="6130213" cy="2124389"/>
            <a:chOff x="1738579" y="2651817"/>
            <a:chExt cx="6130213" cy="2124389"/>
          </a:xfrm>
        </p:grpSpPr>
        <p:grpSp>
          <p:nvGrpSpPr>
            <p:cNvPr id="38" name="Group 37"/>
            <p:cNvGrpSpPr/>
            <p:nvPr/>
          </p:nvGrpSpPr>
          <p:grpSpPr>
            <a:xfrm>
              <a:off x="1738579" y="2651817"/>
              <a:ext cx="6130213" cy="2124389"/>
              <a:chOff x="1590618" y="1745235"/>
              <a:chExt cx="6751038" cy="2405118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590618" y="1745235"/>
                <a:ext cx="6751038" cy="2405118"/>
                <a:chOff x="4876485" y="20823230"/>
                <a:chExt cx="6751030" cy="2405110"/>
              </a:xfrm>
            </p:grpSpPr>
            <p:grpSp>
              <p:nvGrpSpPr>
                <p:cNvPr id="54" name="Group 474"/>
                <p:cNvGrpSpPr/>
                <p:nvPr/>
              </p:nvGrpSpPr>
              <p:grpSpPr>
                <a:xfrm>
                  <a:off x="4876485" y="20823230"/>
                  <a:ext cx="4569480" cy="2405110"/>
                  <a:chOff x="6178248" y="20236363"/>
                  <a:chExt cx="4569480" cy="2405110"/>
                </a:xfrm>
              </p:grpSpPr>
              <p:grpSp>
                <p:nvGrpSpPr>
                  <p:cNvPr id="58" name="Group 473"/>
                  <p:cNvGrpSpPr/>
                  <p:nvPr/>
                </p:nvGrpSpPr>
                <p:grpSpPr>
                  <a:xfrm>
                    <a:off x="6178248" y="20236363"/>
                    <a:ext cx="4569480" cy="2405110"/>
                    <a:chOff x="6178248" y="20236363"/>
                    <a:chExt cx="4569480" cy="2405110"/>
                  </a:xfrm>
                </p:grpSpPr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>
                      <a:off x="9486595" y="21896936"/>
                      <a:ext cx="1236662" cy="1588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 w="lg" len="lg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1" name="Group 472"/>
                    <p:cNvGrpSpPr/>
                    <p:nvPr/>
                  </p:nvGrpSpPr>
                  <p:grpSpPr>
                    <a:xfrm>
                      <a:off x="6178248" y="20236363"/>
                      <a:ext cx="3829047" cy="2405110"/>
                      <a:chOff x="6178248" y="20236363"/>
                      <a:chExt cx="3829047" cy="2405110"/>
                    </a:xfrm>
                  </p:grpSpPr>
                  <p:grpSp>
                    <p:nvGrpSpPr>
                      <p:cNvPr id="63" name="Group 443"/>
                      <p:cNvGrpSpPr/>
                      <p:nvPr/>
                    </p:nvGrpSpPr>
                    <p:grpSpPr>
                      <a:xfrm rot="5400000">
                        <a:off x="6778733" y="19635878"/>
                        <a:ext cx="1358391" cy="2559361"/>
                        <a:chOff x="5134079" y="2017814"/>
                        <a:chExt cx="1358391" cy="2559361"/>
                      </a:xfrm>
                    </p:grpSpPr>
                    <p:sp>
                      <p:nvSpPr>
                        <p:cNvPr id="66" name="Rectangle 65"/>
                        <p:cNvSpPr/>
                        <p:nvPr/>
                      </p:nvSpPr>
                      <p:spPr>
                        <a:xfrm>
                          <a:off x="5819577" y="2583268"/>
                          <a:ext cx="457200" cy="457200"/>
                        </a:xfrm>
                        <a:prstGeom prst="rect">
                          <a:avLst/>
                        </a:prstGeom>
                        <a:solidFill>
                          <a:srgbClr val="FFFED3"/>
                        </a:solidFill>
                        <a:ln w="17526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" name="Rectangle 66"/>
                        <p:cNvSpPr/>
                        <p:nvPr/>
                      </p:nvSpPr>
                      <p:spPr>
                        <a:xfrm>
                          <a:off x="5819577" y="3040468"/>
                          <a:ext cx="457200" cy="457200"/>
                        </a:xfrm>
                        <a:prstGeom prst="rect">
                          <a:avLst/>
                        </a:prstGeom>
                        <a:solidFill>
                          <a:srgbClr val="FFFED3"/>
                        </a:solidFill>
                        <a:ln w="17526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5819577" y="3497668"/>
                          <a:ext cx="457200" cy="457200"/>
                        </a:xfrm>
                        <a:prstGeom prst="rect">
                          <a:avLst/>
                        </a:prstGeom>
                        <a:solidFill>
                          <a:srgbClr val="FFFED3"/>
                        </a:solidFill>
                        <a:ln w="17526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" name="Rectangle 68"/>
                        <p:cNvSpPr/>
                        <p:nvPr/>
                      </p:nvSpPr>
                      <p:spPr>
                        <a:xfrm>
                          <a:off x="5819577" y="3954868"/>
                          <a:ext cx="457200" cy="457200"/>
                        </a:xfrm>
                        <a:prstGeom prst="rect">
                          <a:avLst/>
                        </a:prstGeom>
                        <a:solidFill>
                          <a:srgbClr val="FFFED3"/>
                        </a:solidFill>
                        <a:ln w="17526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0" name="Straight Arrow Connector 69"/>
                        <p:cNvCxnSpPr/>
                        <p:nvPr/>
                      </p:nvCxnSpPr>
                      <p:spPr>
                        <a:xfrm rot="16200000">
                          <a:off x="5750321" y="2758375"/>
                          <a:ext cx="1482709" cy="1588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71" name="Group 61"/>
                        <p:cNvGrpSpPr/>
                        <p:nvPr/>
                      </p:nvGrpSpPr>
                      <p:grpSpPr>
                        <a:xfrm>
                          <a:off x="5134079" y="3355555"/>
                          <a:ext cx="458077" cy="944626"/>
                          <a:chOff x="4545723" y="3896487"/>
                          <a:chExt cx="458077" cy="944626"/>
                        </a:xfrm>
                      </p:grpSpPr>
                      <p:sp>
                        <p:nvSpPr>
                          <p:cNvPr id="76" name="Freeform 92"/>
                          <p:cNvSpPr>
                            <a:spLocks noChangeAspect="1" noEditPoints="1"/>
                          </p:cNvSpPr>
                          <p:nvPr/>
                        </p:nvSpPr>
                        <p:spPr bwMode="auto">
                          <a:xfrm rot="5400000">
                            <a:off x="4307182" y="4254593"/>
                            <a:ext cx="944626" cy="228414"/>
                          </a:xfrm>
                          <a:custGeom>
                            <a:avLst/>
                            <a:gdLst>
                              <a:gd name="T0" fmla="*/ 0 w 757"/>
                              <a:gd name="T1" fmla="*/ 0 h 183"/>
                              <a:gd name="T2" fmla="*/ 378 w 757"/>
                              <a:gd name="T3" fmla="*/ 0 h 183"/>
                              <a:gd name="T4" fmla="*/ 0 w 757"/>
                              <a:gd name="T5" fmla="*/ 183 h 183"/>
                              <a:gd name="T6" fmla="*/ 378 w 757"/>
                              <a:gd name="T7" fmla="*/ 183 h 183"/>
                              <a:gd name="T8" fmla="*/ 757 w 757"/>
                              <a:gd name="T9" fmla="*/ 91 h 183"/>
                              <a:gd name="T10" fmla="*/ 378 w 757"/>
                              <a:gd name="T11" fmla="*/ 91 h 183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757"/>
                              <a:gd name="T19" fmla="*/ 0 h 183"/>
                              <a:gd name="T20" fmla="*/ 757 w 757"/>
                              <a:gd name="T21" fmla="*/ 183 h 183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757" h="183">
                                <a:moveTo>
                                  <a:pt x="0" y="0"/>
                                </a:moveTo>
                                <a:lnTo>
                                  <a:pt x="378" y="0"/>
                                </a:lnTo>
                                <a:moveTo>
                                  <a:pt x="0" y="183"/>
                                </a:moveTo>
                                <a:lnTo>
                                  <a:pt x="378" y="183"/>
                                </a:lnTo>
                                <a:moveTo>
                                  <a:pt x="757" y="91"/>
                                </a:moveTo>
                                <a:lnTo>
                                  <a:pt x="378" y="91"/>
                                </a:lnTo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" name="Freeform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4441810" y="4090141"/>
                            <a:ext cx="665903" cy="458076"/>
                          </a:xfrm>
                          <a:custGeom>
                            <a:avLst/>
                            <a:gdLst>
                              <a:gd name="T0" fmla="*/ 342 w 592"/>
                              <a:gd name="T1" fmla="*/ 119 h 455"/>
                              <a:gd name="T2" fmla="*/ 102 w 592"/>
                              <a:gd name="T3" fmla="*/ 239 h 455"/>
                              <a:gd name="T4" fmla="*/ 102 w 592"/>
                              <a:gd name="T5" fmla="*/ 239 h 455"/>
                              <a:gd name="T6" fmla="*/ 0 w 592"/>
                              <a:gd name="T7" fmla="*/ 239 h 455"/>
                              <a:gd name="T8" fmla="*/ 0 w 592"/>
                              <a:gd name="T9" fmla="*/ 0 h 455"/>
                              <a:gd name="T10" fmla="*/ 0 w 592"/>
                              <a:gd name="T11" fmla="*/ 0 h 455"/>
                              <a:gd name="T12" fmla="*/ 102 w 592"/>
                              <a:gd name="T13" fmla="*/ 0 h 455"/>
                              <a:gd name="T14" fmla="*/ 342 w 592"/>
                              <a:gd name="T15" fmla="*/ 119 h 455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592"/>
                              <a:gd name="T25" fmla="*/ 0 h 455"/>
                              <a:gd name="T26" fmla="*/ 592 w 592"/>
                              <a:gd name="T27" fmla="*/ 455 h 455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592" h="455">
                                <a:moveTo>
                                  <a:pt x="592" y="228"/>
                                </a:moveTo>
                                <a:cubicBezTo>
                                  <a:pt x="521" y="340"/>
                                  <a:pt x="367" y="424"/>
                                  <a:pt x="178" y="455"/>
                                </a:cubicBezTo>
                                <a:lnTo>
                                  <a:pt x="0" y="455"/>
                                </a:lnTo>
                                <a:cubicBezTo>
                                  <a:pt x="110" y="311"/>
                                  <a:pt x="110" y="144"/>
                                  <a:pt x="0" y="0"/>
                                </a:cubicBezTo>
                                <a:lnTo>
                                  <a:pt x="178" y="0"/>
                                </a:lnTo>
                                <a:cubicBezTo>
                                  <a:pt x="368" y="30"/>
                                  <a:pt x="522" y="115"/>
                                  <a:pt x="592" y="228"/>
                                </a:cubicBezTo>
                                <a:close/>
                              </a:path>
                            </a:pathLst>
                          </a:custGeom>
                          <a:gradFill flip="none" rotWithShape="1">
                            <a:gsLst>
                              <a:gs pos="0">
                                <a:schemeClr val="accent3">
                                  <a:lumMod val="40000"/>
                                  <a:lumOff val="60000"/>
                                </a:schemeClr>
                              </a:gs>
                              <a:gs pos="100000">
                                <a:srgbClr val="008000"/>
                              </a:gs>
                            </a:gsLst>
                            <a:path path="rect">
                              <a:fillToRect l="50000" t="50000" r="50000" b="50000"/>
                            </a:path>
                            <a:tileRect/>
                          </a:gradFill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" name="Freeform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4467165" y="4115497"/>
                            <a:ext cx="615192" cy="458076"/>
                          </a:xfrm>
                          <a:custGeom>
                            <a:avLst/>
                            <a:gdLst>
                              <a:gd name="T0" fmla="*/ 342 w 592"/>
                              <a:gd name="T1" fmla="*/ 119 h 455"/>
                              <a:gd name="T2" fmla="*/ 102 w 592"/>
                              <a:gd name="T3" fmla="*/ 239 h 455"/>
                              <a:gd name="T4" fmla="*/ 102 w 592"/>
                              <a:gd name="T5" fmla="*/ 239 h 455"/>
                              <a:gd name="T6" fmla="*/ 0 w 592"/>
                              <a:gd name="T7" fmla="*/ 239 h 455"/>
                              <a:gd name="T8" fmla="*/ 0 w 592"/>
                              <a:gd name="T9" fmla="*/ 0 h 455"/>
                              <a:gd name="T10" fmla="*/ 0 w 592"/>
                              <a:gd name="T11" fmla="*/ 0 h 455"/>
                              <a:gd name="T12" fmla="*/ 102 w 592"/>
                              <a:gd name="T13" fmla="*/ 0 h 455"/>
                              <a:gd name="T14" fmla="*/ 342 w 592"/>
                              <a:gd name="T15" fmla="*/ 119 h 455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592"/>
                              <a:gd name="T25" fmla="*/ 0 h 455"/>
                              <a:gd name="T26" fmla="*/ 592 w 592"/>
                              <a:gd name="T27" fmla="*/ 455 h 455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592" h="455">
                                <a:moveTo>
                                  <a:pt x="592" y="228"/>
                                </a:moveTo>
                                <a:cubicBezTo>
                                  <a:pt x="521" y="340"/>
                                  <a:pt x="367" y="424"/>
                                  <a:pt x="178" y="455"/>
                                </a:cubicBezTo>
                                <a:lnTo>
                                  <a:pt x="0" y="455"/>
                                </a:lnTo>
                                <a:cubicBezTo>
                                  <a:pt x="110" y="311"/>
                                  <a:pt x="110" y="144"/>
                                  <a:pt x="0" y="0"/>
                                </a:cubicBezTo>
                                <a:lnTo>
                                  <a:pt x="178" y="0"/>
                                </a:lnTo>
                                <a:cubicBezTo>
                                  <a:pt x="368" y="30"/>
                                  <a:pt x="522" y="115"/>
                                  <a:pt x="592" y="228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72" name="Elbow Connector 57"/>
                        <p:cNvCxnSpPr>
                          <a:stCxn id="66" idx="1"/>
                        </p:cNvCxnSpPr>
                        <p:nvPr/>
                      </p:nvCxnSpPr>
                      <p:spPr>
                        <a:xfrm rot="10800000" flipV="1">
                          <a:off x="5253645" y="2811867"/>
                          <a:ext cx="565933" cy="543687"/>
                        </a:xfrm>
                        <a:prstGeom prst="bentConnector4">
                          <a:avLst>
                            <a:gd name="adj1" fmla="val 100443"/>
                            <a:gd name="adj2" fmla="val 35021"/>
                          </a:avLst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" name="Elbow Connector 70"/>
                        <p:cNvCxnSpPr/>
                        <p:nvPr/>
                      </p:nvCxnSpPr>
                      <p:spPr>
                        <a:xfrm rot="5400000" flipH="1" flipV="1">
                          <a:off x="5601223" y="3143552"/>
                          <a:ext cx="86487" cy="337519"/>
                        </a:xfrm>
                        <a:prstGeom prst="bentConnector4">
                          <a:avLst>
                            <a:gd name="adj1" fmla="val -2682"/>
                            <a:gd name="adj2" fmla="val 1194"/>
                          </a:avLst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" name="Elbow Connector 75"/>
                        <p:cNvCxnSpPr>
                          <a:stCxn id="69" idx="2"/>
                        </p:cNvCxnSpPr>
                        <p:nvPr/>
                      </p:nvCxnSpPr>
                      <p:spPr>
                        <a:xfrm rot="5400000">
                          <a:off x="5682565" y="4211562"/>
                          <a:ext cx="165107" cy="566119"/>
                        </a:xfrm>
                        <a:prstGeom prst="bentConnector2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" name="Elbow Connector 84"/>
                        <p:cNvCxnSpPr/>
                        <p:nvPr/>
                      </p:nvCxnSpPr>
                      <p:spPr>
                        <a:xfrm rot="16200000" flipH="1">
                          <a:off x="5569829" y="4098826"/>
                          <a:ext cx="276994" cy="679703"/>
                        </a:xfrm>
                        <a:prstGeom prst="bentConnector2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5400000">
                        <a:off x="8615058" y="21249236"/>
                        <a:ext cx="1503361" cy="1281113"/>
                      </a:xfrm>
                      <a:prstGeom prst="triangle">
                        <a:avLst/>
                      </a:prstGeom>
                      <a:gradFill flip="none" rotWithShape="1">
                        <a:gsLst>
                          <a:gs pos="0">
                            <a:schemeClr val="accent3">
                              <a:lumMod val="20000"/>
                              <a:lumOff val="80000"/>
                            </a:schemeClr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17526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" name="Oval 64"/>
                      <p:cNvSpPr/>
                      <p:nvPr/>
                    </p:nvSpPr>
                    <p:spPr>
                      <a:xfrm>
                        <a:off x="8853182" y="21613966"/>
                        <a:ext cx="727075" cy="551258"/>
                      </a:xfrm>
                      <a:prstGeom prst="ellipse">
                        <a:avLst/>
                      </a:prstGeom>
                      <a:solidFill>
                        <a:srgbClr val="FFFFAB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8931628" y="21471494"/>
                      <a:ext cx="1816100" cy="8014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dirty="0" smtClean="0">
                          <a:latin typeface="Times New Roman"/>
                          <a:cs typeface="Times New Roman"/>
                        </a:rPr>
                        <a:t>&lt;</a:t>
                      </a:r>
                      <a:endParaRPr lang="en-US" sz="4000" dirty="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cxnSp>
                <p:nvCxnSpPr>
                  <p:cNvPr id="59" name="Straight Connector 58"/>
                  <p:cNvCxnSpPr/>
                  <p:nvPr/>
                </p:nvCxnSpPr>
                <p:spPr>
                  <a:xfrm rot="5400000">
                    <a:off x="7147837" y="21486103"/>
                    <a:ext cx="214108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9397683" y="22143714"/>
                  <a:ext cx="2229832" cy="662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Arial"/>
                      <a:cs typeface="Arial"/>
                    </a:rPr>
                    <a:t>010..1101</a:t>
                  </a:r>
                  <a:endParaRPr lang="en-US" sz="3200" dirty="0">
                    <a:latin typeface="Arial"/>
                    <a:cs typeface="Arial"/>
                  </a:endParaRPr>
                </a:p>
              </p:txBody>
            </p: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5941710" y="22794160"/>
                  <a:ext cx="1482709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 rot="10800000" flipV="1">
                  <a:off x="5451232" y="22447793"/>
                  <a:ext cx="675658" cy="662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 smtClean="0">
                      <a:latin typeface="Arial"/>
                      <a:cs typeface="Arial"/>
                    </a:rPr>
                    <a:t>C</a:t>
                  </a:r>
                  <a:endParaRPr lang="en-US" sz="3200" i="1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755724" y="2430734"/>
                <a:ext cx="1828803" cy="457203"/>
              </a:xfrm>
              <a:prstGeom prst="rect">
                <a:avLst/>
              </a:prstGeom>
              <a:solidFill>
                <a:srgbClr val="FCFD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85346" y="2357462"/>
                <a:ext cx="1800133" cy="59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latin typeface="Arial"/>
                    <a:cs typeface="Arial"/>
                  </a:rPr>
                  <a:t>L</a:t>
                </a:r>
                <a:r>
                  <a:rPr lang="en-US" sz="2800" dirty="0" smtClean="0">
                    <a:latin typeface="Arial"/>
                    <a:cs typeface="Arial"/>
                  </a:rPr>
                  <a:t>-bit</a:t>
                </a:r>
                <a:endParaRPr lang="en-US" sz="2800" dirty="0">
                  <a:latin typeface="Arial"/>
                  <a:cs typeface="Arial"/>
                </a:endParaRPr>
              </a:p>
            </p:txBody>
          </p:sp>
          <p:sp>
            <p:nvSpPr>
              <p:cNvPr id="35" name="Right Brace 15"/>
              <p:cNvSpPr>
                <a:spLocks/>
              </p:cNvSpPr>
              <p:nvPr/>
            </p:nvSpPr>
            <p:spPr bwMode="auto">
              <a:xfrm rot="16200000">
                <a:off x="6988272" y="2018472"/>
                <a:ext cx="372502" cy="1979629"/>
              </a:xfrm>
              <a:prstGeom prst="rightBrace">
                <a:avLst>
                  <a:gd name="adj1" fmla="val 38204"/>
                  <a:gd name="adj2" fmla="val 50000"/>
                </a:avLst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47176" y="2665829"/>
              <a:ext cx="1490890" cy="820586"/>
              <a:chOff x="4693374" y="2603071"/>
              <a:chExt cx="1490890" cy="82058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693374" y="2603071"/>
                <a:ext cx="1490890" cy="820586"/>
              </a:xfrm>
              <a:prstGeom prst="rect">
                <a:avLst/>
              </a:prstGeom>
              <a:solidFill>
                <a:srgbClr val="FCFD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2" name="Object 5"/>
              <p:cNvGraphicFramePr>
                <a:graphicFrameLocks noChangeAspect="1"/>
              </p:cNvGraphicFramePr>
              <p:nvPr/>
            </p:nvGraphicFramePr>
            <p:xfrm>
              <a:off x="4768759" y="2650523"/>
              <a:ext cx="1239947" cy="680755"/>
            </p:xfrm>
            <a:graphic>
              <a:graphicData uri="http://schemas.openxmlformats.org/presentationml/2006/ole">
                <p:oleObj spid="_x0000_s377862" name="Equation" r:id="rId5" imgW="647700" imgH="3556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Generation</a:t>
            </a: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3827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289300" y="1619250"/>
            <a:ext cx="2549525" cy="990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1486286" y="3367269"/>
            <a:ext cx="6743903" cy="1730751"/>
            <a:chOff x="1688897" y="2979366"/>
            <a:chExt cx="6743903" cy="1730751"/>
          </a:xfrm>
        </p:grpSpPr>
        <p:cxnSp>
          <p:nvCxnSpPr>
            <p:cNvPr id="154" name="Straight Arrow Connector 153"/>
            <p:cNvCxnSpPr/>
            <p:nvPr/>
          </p:nvCxnSpPr>
          <p:spPr>
            <a:xfrm>
              <a:off x="2466921" y="4429993"/>
              <a:ext cx="1066978" cy="11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 rot="10800000" flipV="1">
              <a:off x="1977968" y="4103873"/>
              <a:ext cx="144343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Arial"/>
                  <a:cs typeface="Arial"/>
                </a:rPr>
                <a:t>C</a:t>
              </a:r>
              <a:endParaRPr lang="en-US" sz="3200" dirty="0">
                <a:latin typeface="Arial"/>
                <a:cs typeface="Arial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688897" y="2979366"/>
              <a:ext cx="6743903" cy="1730751"/>
              <a:chOff x="1688897" y="2979366"/>
              <a:chExt cx="6743903" cy="1730751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688897" y="2979366"/>
                <a:ext cx="6743903" cy="1730751"/>
                <a:chOff x="1688897" y="2979366"/>
                <a:chExt cx="6743903" cy="1730751"/>
              </a:xfrm>
            </p:grpSpPr>
            <p:grpSp>
              <p:nvGrpSpPr>
                <p:cNvPr id="152" name="Group 474"/>
                <p:cNvGrpSpPr/>
                <p:nvPr/>
              </p:nvGrpSpPr>
              <p:grpSpPr>
                <a:xfrm>
                  <a:off x="1688897" y="2979366"/>
                  <a:ext cx="3270647" cy="1730751"/>
                  <a:chOff x="6178252" y="20236367"/>
                  <a:chExt cx="4545005" cy="2405106"/>
                </a:xfrm>
              </p:grpSpPr>
              <p:grpSp>
                <p:nvGrpSpPr>
                  <p:cNvPr id="156" name="Group 473"/>
                  <p:cNvGrpSpPr/>
                  <p:nvPr/>
                </p:nvGrpSpPr>
                <p:grpSpPr>
                  <a:xfrm>
                    <a:off x="6178252" y="20236367"/>
                    <a:ext cx="4545005" cy="2405106"/>
                    <a:chOff x="6178252" y="20236367"/>
                    <a:chExt cx="4545005" cy="2405106"/>
                  </a:xfrm>
                </p:grpSpPr>
                <p:cxnSp>
                  <p:nvCxnSpPr>
                    <p:cNvPr id="158" name="Straight Arrow Connector 157"/>
                    <p:cNvCxnSpPr/>
                    <p:nvPr/>
                  </p:nvCxnSpPr>
                  <p:spPr>
                    <a:xfrm>
                      <a:off x="9486595" y="21896936"/>
                      <a:ext cx="1236662" cy="1588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 w="lg" len="lg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9" name="Group 472"/>
                    <p:cNvGrpSpPr/>
                    <p:nvPr/>
                  </p:nvGrpSpPr>
                  <p:grpSpPr>
                    <a:xfrm>
                      <a:off x="6178252" y="20236367"/>
                      <a:ext cx="3829043" cy="2405106"/>
                      <a:chOff x="6178252" y="20236367"/>
                      <a:chExt cx="3829043" cy="2405106"/>
                    </a:xfrm>
                  </p:grpSpPr>
                  <p:grpSp>
                    <p:nvGrpSpPr>
                      <p:cNvPr id="161" name="Group 443"/>
                      <p:cNvGrpSpPr/>
                      <p:nvPr/>
                    </p:nvGrpSpPr>
                    <p:grpSpPr>
                      <a:xfrm rot="5400000">
                        <a:off x="6778737" y="19635882"/>
                        <a:ext cx="1358391" cy="2559361"/>
                        <a:chOff x="5134079" y="2017814"/>
                        <a:chExt cx="1358391" cy="2559361"/>
                      </a:xfrm>
                    </p:grpSpPr>
                    <p:sp>
                      <p:nvSpPr>
                        <p:cNvPr id="164" name="Rectangle 163"/>
                        <p:cNvSpPr/>
                        <p:nvPr/>
                      </p:nvSpPr>
                      <p:spPr>
                        <a:xfrm>
                          <a:off x="5819577" y="2583268"/>
                          <a:ext cx="457200" cy="457200"/>
                        </a:xfrm>
                        <a:prstGeom prst="rect">
                          <a:avLst/>
                        </a:prstGeom>
                        <a:solidFill>
                          <a:srgbClr val="FFFED3"/>
                        </a:solidFill>
                        <a:ln w="17526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5" name="Rectangle 164"/>
                        <p:cNvSpPr/>
                        <p:nvPr/>
                      </p:nvSpPr>
                      <p:spPr>
                        <a:xfrm>
                          <a:off x="5819577" y="3040468"/>
                          <a:ext cx="457200" cy="457200"/>
                        </a:xfrm>
                        <a:prstGeom prst="rect">
                          <a:avLst/>
                        </a:prstGeom>
                        <a:solidFill>
                          <a:srgbClr val="FFFED3"/>
                        </a:solidFill>
                        <a:ln w="17526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Rectangle 165"/>
                        <p:cNvSpPr/>
                        <p:nvPr/>
                      </p:nvSpPr>
                      <p:spPr>
                        <a:xfrm>
                          <a:off x="5819577" y="3497668"/>
                          <a:ext cx="457200" cy="457200"/>
                        </a:xfrm>
                        <a:prstGeom prst="rect">
                          <a:avLst/>
                        </a:prstGeom>
                        <a:solidFill>
                          <a:srgbClr val="FFFED3"/>
                        </a:solidFill>
                        <a:ln w="17526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" name="Rectangle 166"/>
                        <p:cNvSpPr/>
                        <p:nvPr/>
                      </p:nvSpPr>
                      <p:spPr>
                        <a:xfrm>
                          <a:off x="5819577" y="3954868"/>
                          <a:ext cx="457200" cy="457200"/>
                        </a:xfrm>
                        <a:prstGeom prst="rect">
                          <a:avLst/>
                        </a:prstGeom>
                        <a:solidFill>
                          <a:srgbClr val="FFFED3"/>
                        </a:solidFill>
                        <a:ln w="17526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8" name="Straight Arrow Connector 167"/>
                        <p:cNvCxnSpPr/>
                        <p:nvPr/>
                      </p:nvCxnSpPr>
                      <p:spPr>
                        <a:xfrm rot="16200000">
                          <a:off x="5750321" y="2758375"/>
                          <a:ext cx="1482709" cy="1588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69" name="Group 61"/>
                        <p:cNvGrpSpPr/>
                        <p:nvPr/>
                      </p:nvGrpSpPr>
                      <p:grpSpPr>
                        <a:xfrm>
                          <a:off x="5134079" y="3355555"/>
                          <a:ext cx="458077" cy="944626"/>
                          <a:chOff x="4545723" y="3896487"/>
                          <a:chExt cx="458077" cy="944626"/>
                        </a:xfrm>
                      </p:grpSpPr>
                      <p:sp>
                        <p:nvSpPr>
                          <p:cNvPr id="174" name="Freeform 92"/>
                          <p:cNvSpPr>
                            <a:spLocks noChangeAspect="1" noEditPoints="1"/>
                          </p:cNvSpPr>
                          <p:nvPr/>
                        </p:nvSpPr>
                        <p:spPr bwMode="auto">
                          <a:xfrm rot="5400000">
                            <a:off x="4307182" y="4254593"/>
                            <a:ext cx="944626" cy="228414"/>
                          </a:xfrm>
                          <a:custGeom>
                            <a:avLst/>
                            <a:gdLst>
                              <a:gd name="T0" fmla="*/ 0 w 757"/>
                              <a:gd name="T1" fmla="*/ 0 h 183"/>
                              <a:gd name="T2" fmla="*/ 378 w 757"/>
                              <a:gd name="T3" fmla="*/ 0 h 183"/>
                              <a:gd name="T4" fmla="*/ 0 w 757"/>
                              <a:gd name="T5" fmla="*/ 183 h 183"/>
                              <a:gd name="T6" fmla="*/ 378 w 757"/>
                              <a:gd name="T7" fmla="*/ 183 h 183"/>
                              <a:gd name="T8" fmla="*/ 757 w 757"/>
                              <a:gd name="T9" fmla="*/ 91 h 183"/>
                              <a:gd name="T10" fmla="*/ 378 w 757"/>
                              <a:gd name="T11" fmla="*/ 91 h 183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757"/>
                              <a:gd name="T19" fmla="*/ 0 h 183"/>
                              <a:gd name="T20" fmla="*/ 757 w 757"/>
                              <a:gd name="T21" fmla="*/ 183 h 183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757" h="183">
                                <a:moveTo>
                                  <a:pt x="0" y="0"/>
                                </a:moveTo>
                                <a:lnTo>
                                  <a:pt x="378" y="0"/>
                                </a:lnTo>
                                <a:moveTo>
                                  <a:pt x="0" y="183"/>
                                </a:moveTo>
                                <a:lnTo>
                                  <a:pt x="378" y="183"/>
                                </a:lnTo>
                                <a:moveTo>
                                  <a:pt x="757" y="91"/>
                                </a:moveTo>
                                <a:lnTo>
                                  <a:pt x="378" y="91"/>
                                </a:lnTo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75" name="Freeform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4441810" y="4090141"/>
                            <a:ext cx="665903" cy="458076"/>
                          </a:xfrm>
                          <a:custGeom>
                            <a:avLst/>
                            <a:gdLst>
                              <a:gd name="T0" fmla="*/ 342 w 592"/>
                              <a:gd name="T1" fmla="*/ 119 h 455"/>
                              <a:gd name="T2" fmla="*/ 102 w 592"/>
                              <a:gd name="T3" fmla="*/ 239 h 455"/>
                              <a:gd name="T4" fmla="*/ 102 w 592"/>
                              <a:gd name="T5" fmla="*/ 239 h 455"/>
                              <a:gd name="T6" fmla="*/ 0 w 592"/>
                              <a:gd name="T7" fmla="*/ 239 h 455"/>
                              <a:gd name="T8" fmla="*/ 0 w 592"/>
                              <a:gd name="T9" fmla="*/ 0 h 455"/>
                              <a:gd name="T10" fmla="*/ 0 w 592"/>
                              <a:gd name="T11" fmla="*/ 0 h 455"/>
                              <a:gd name="T12" fmla="*/ 102 w 592"/>
                              <a:gd name="T13" fmla="*/ 0 h 455"/>
                              <a:gd name="T14" fmla="*/ 342 w 592"/>
                              <a:gd name="T15" fmla="*/ 119 h 455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592"/>
                              <a:gd name="T25" fmla="*/ 0 h 455"/>
                              <a:gd name="T26" fmla="*/ 592 w 592"/>
                              <a:gd name="T27" fmla="*/ 455 h 455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592" h="455">
                                <a:moveTo>
                                  <a:pt x="592" y="228"/>
                                </a:moveTo>
                                <a:cubicBezTo>
                                  <a:pt x="521" y="340"/>
                                  <a:pt x="367" y="424"/>
                                  <a:pt x="178" y="455"/>
                                </a:cubicBezTo>
                                <a:lnTo>
                                  <a:pt x="0" y="455"/>
                                </a:lnTo>
                                <a:cubicBezTo>
                                  <a:pt x="110" y="311"/>
                                  <a:pt x="110" y="144"/>
                                  <a:pt x="0" y="0"/>
                                </a:cubicBezTo>
                                <a:lnTo>
                                  <a:pt x="178" y="0"/>
                                </a:lnTo>
                                <a:cubicBezTo>
                                  <a:pt x="368" y="30"/>
                                  <a:pt x="522" y="115"/>
                                  <a:pt x="592" y="228"/>
                                </a:cubicBezTo>
                                <a:close/>
                              </a:path>
                            </a:pathLst>
                          </a:custGeom>
                          <a:gradFill flip="none" rotWithShape="1">
                            <a:gsLst>
                              <a:gs pos="0">
                                <a:schemeClr val="accent3">
                                  <a:lumMod val="40000"/>
                                  <a:lumOff val="60000"/>
                                </a:schemeClr>
                              </a:gs>
                              <a:gs pos="100000">
                                <a:srgbClr val="008000"/>
                              </a:gs>
                            </a:gsLst>
                            <a:path path="rect">
                              <a:fillToRect l="50000" t="50000" r="50000" b="50000"/>
                            </a:path>
                            <a:tileRect/>
                          </a:gradFill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76" name="Freeform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4467165" y="4115497"/>
                            <a:ext cx="615192" cy="458076"/>
                          </a:xfrm>
                          <a:custGeom>
                            <a:avLst/>
                            <a:gdLst>
                              <a:gd name="T0" fmla="*/ 342 w 592"/>
                              <a:gd name="T1" fmla="*/ 119 h 455"/>
                              <a:gd name="T2" fmla="*/ 102 w 592"/>
                              <a:gd name="T3" fmla="*/ 239 h 455"/>
                              <a:gd name="T4" fmla="*/ 102 w 592"/>
                              <a:gd name="T5" fmla="*/ 239 h 455"/>
                              <a:gd name="T6" fmla="*/ 0 w 592"/>
                              <a:gd name="T7" fmla="*/ 239 h 455"/>
                              <a:gd name="T8" fmla="*/ 0 w 592"/>
                              <a:gd name="T9" fmla="*/ 0 h 455"/>
                              <a:gd name="T10" fmla="*/ 0 w 592"/>
                              <a:gd name="T11" fmla="*/ 0 h 455"/>
                              <a:gd name="T12" fmla="*/ 102 w 592"/>
                              <a:gd name="T13" fmla="*/ 0 h 455"/>
                              <a:gd name="T14" fmla="*/ 342 w 592"/>
                              <a:gd name="T15" fmla="*/ 119 h 455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592"/>
                              <a:gd name="T25" fmla="*/ 0 h 455"/>
                              <a:gd name="T26" fmla="*/ 592 w 592"/>
                              <a:gd name="T27" fmla="*/ 455 h 455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592" h="455">
                                <a:moveTo>
                                  <a:pt x="592" y="228"/>
                                </a:moveTo>
                                <a:cubicBezTo>
                                  <a:pt x="521" y="340"/>
                                  <a:pt x="367" y="424"/>
                                  <a:pt x="178" y="455"/>
                                </a:cubicBezTo>
                                <a:lnTo>
                                  <a:pt x="0" y="455"/>
                                </a:lnTo>
                                <a:cubicBezTo>
                                  <a:pt x="110" y="311"/>
                                  <a:pt x="110" y="144"/>
                                  <a:pt x="0" y="0"/>
                                </a:cubicBezTo>
                                <a:lnTo>
                                  <a:pt x="178" y="0"/>
                                </a:lnTo>
                                <a:cubicBezTo>
                                  <a:pt x="368" y="30"/>
                                  <a:pt x="522" y="115"/>
                                  <a:pt x="592" y="228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170" name="Elbow Connector 57"/>
                        <p:cNvCxnSpPr>
                          <a:stCxn id="164" idx="1"/>
                        </p:cNvCxnSpPr>
                        <p:nvPr/>
                      </p:nvCxnSpPr>
                      <p:spPr>
                        <a:xfrm rot="10800000" flipV="1">
                          <a:off x="5253645" y="2811867"/>
                          <a:ext cx="565933" cy="543687"/>
                        </a:xfrm>
                        <a:prstGeom prst="bentConnector4">
                          <a:avLst>
                            <a:gd name="adj1" fmla="val 100443"/>
                            <a:gd name="adj2" fmla="val 35021"/>
                          </a:avLst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" name="Elbow Connector 70"/>
                        <p:cNvCxnSpPr/>
                        <p:nvPr/>
                      </p:nvCxnSpPr>
                      <p:spPr>
                        <a:xfrm rot="5400000" flipH="1" flipV="1">
                          <a:off x="5601223" y="3143552"/>
                          <a:ext cx="86487" cy="337519"/>
                        </a:xfrm>
                        <a:prstGeom prst="bentConnector4">
                          <a:avLst>
                            <a:gd name="adj1" fmla="val -2682"/>
                            <a:gd name="adj2" fmla="val 1194"/>
                          </a:avLst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Elbow Connector 75"/>
                        <p:cNvCxnSpPr>
                          <a:stCxn id="167" idx="2"/>
                        </p:cNvCxnSpPr>
                        <p:nvPr/>
                      </p:nvCxnSpPr>
                      <p:spPr>
                        <a:xfrm rot="5400000">
                          <a:off x="5682565" y="4211562"/>
                          <a:ext cx="165107" cy="566119"/>
                        </a:xfrm>
                        <a:prstGeom prst="bentConnector2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Elbow Connector 84"/>
                        <p:cNvCxnSpPr/>
                        <p:nvPr/>
                      </p:nvCxnSpPr>
                      <p:spPr>
                        <a:xfrm rot="16200000" flipH="1">
                          <a:off x="5569829" y="4098826"/>
                          <a:ext cx="276994" cy="679703"/>
                        </a:xfrm>
                        <a:prstGeom prst="bentConnector2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5400000">
                        <a:off x="8615058" y="21249236"/>
                        <a:ext cx="1503361" cy="1281113"/>
                      </a:xfrm>
                      <a:prstGeom prst="triangle">
                        <a:avLst/>
                      </a:prstGeom>
                      <a:gradFill flip="none" rotWithShape="1">
                        <a:gsLst>
                          <a:gs pos="0">
                            <a:schemeClr val="accent3">
                              <a:lumMod val="20000"/>
                              <a:lumOff val="80000"/>
                            </a:schemeClr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17526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Oval 162"/>
                      <p:cNvSpPr/>
                      <p:nvPr/>
                    </p:nvSpPr>
                    <p:spPr>
                      <a:xfrm>
                        <a:off x="8853182" y="21613966"/>
                        <a:ext cx="727075" cy="551258"/>
                      </a:xfrm>
                      <a:prstGeom prst="ellipse">
                        <a:avLst/>
                      </a:prstGeom>
                      <a:solidFill>
                        <a:srgbClr val="FFFFAB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0" name="TextBox 159"/>
                    <p:cNvSpPr txBox="1"/>
                    <p:nvPr/>
                  </p:nvSpPr>
                  <p:spPr>
                    <a:xfrm>
                      <a:off x="8913344" y="21429921"/>
                      <a:ext cx="727075" cy="8126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dirty="0" smtClean="0">
                          <a:latin typeface="Times New Roman"/>
                          <a:cs typeface="Times New Roman"/>
                        </a:rPr>
                        <a:t>&lt;</a:t>
                      </a:r>
                      <a:endParaRPr lang="en-US" sz="3200" dirty="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cxnSp>
                <p:nvCxnSpPr>
                  <p:cNvPr id="157" name="Straight Connector 156"/>
                  <p:cNvCxnSpPr/>
                  <p:nvPr/>
                </p:nvCxnSpPr>
                <p:spPr>
                  <a:xfrm rot="5400000">
                    <a:off x="7147837" y="21486103"/>
                    <a:ext cx="214108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5010150" y="3883281"/>
                  <a:ext cx="34226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Arial"/>
                      <a:cs typeface="Arial"/>
                    </a:rPr>
                    <a:t>10000…10100</a:t>
                  </a:r>
                  <a:endParaRPr lang="en-US" sz="28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Right Brace 15"/>
                <p:cNvSpPr>
                  <a:spLocks/>
                </p:cNvSpPr>
                <p:nvPr/>
              </p:nvSpPr>
              <p:spPr bwMode="auto">
                <a:xfrm rot="16200000">
                  <a:off x="6074849" y="2646522"/>
                  <a:ext cx="372502" cy="2372937"/>
                </a:xfrm>
                <a:prstGeom prst="rightBrace">
                  <a:avLst>
                    <a:gd name="adj1" fmla="val 38204"/>
                    <a:gd name="adj2" fmla="val 50000"/>
                  </a:avLst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438280" name="Object 8"/>
                <p:cNvGraphicFramePr>
                  <a:graphicFrameLocks noChangeAspect="1"/>
                </p:cNvGraphicFramePr>
                <p:nvPr/>
              </p:nvGraphicFramePr>
              <p:xfrm>
                <a:off x="5597525" y="3224979"/>
                <a:ext cx="1327150" cy="315912"/>
              </p:xfrm>
              <a:graphic>
                <a:graphicData uri="http://schemas.openxmlformats.org/presentationml/2006/ole">
                  <p:oleObj spid="_x0000_s438280" name="Equation" r:id="rId6" imgW="533400" imgH="127000" progId="Equation.3">
                    <p:embed/>
                  </p:oleObj>
                </a:graphicData>
              </a:graphic>
            </p:graphicFrame>
          </p:grpSp>
          <p:sp>
            <p:nvSpPr>
              <p:cNvPr id="231" name="Rectangle 230"/>
              <p:cNvSpPr/>
              <p:nvPr/>
            </p:nvSpPr>
            <p:spPr>
              <a:xfrm>
                <a:off x="1807714" y="3468092"/>
                <a:ext cx="1316026" cy="333578"/>
              </a:xfrm>
              <a:prstGeom prst="rect">
                <a:avLst/>
              </a:prstGeom>
              <a:solidFill>
                <a:srgbClr val="FCFD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2082893" y="3383516"/>
                <a:ext cx="906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/>
                    <a:cs typeface="Arial"/>
                  </a:rPr>
                  <a:t>8-bit</a:t>
                </a:r>
                <a:endParaRPr lang="en-US" sz="2400" dirty="0">
                  <a:latin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Generation</a:t>
            </a:r>
          </a:p>
        </p:txBody>
      </p:sp>
      <p:grpSp>
        <p:nvGrpSpPr>
          <p:cNvPr id="2" name="Group 52"/>
          <p:cNvGrpSpPr/>
          <p:nvPr/>
        </p:nvGrpSpPr>
        <p:grpSpPr>
          <a:xfrm>
            <a:off x="1362706" y="1500675"/>
            <a:ext cx="3149008" cy="1668375"/>
            <a:chOff x="4876485" y="20823230"/>
            <a:chExt cx="4539585" cy="2405110"/>
          </a:xfrm>
        </p:grpSpPr>
        <p:grpSp>
          <p:nvGrpSpPr>
            <p:cNvPr id="3" name="Group 474"/>
            <p:cNvGrpSpPr/>
            <p:nvPr/>
          </p:nvGrpSpPr>
          <p:grpSpPr>
            <a:xfrm>
              <a:off x="4876485" y="20823230"/>
              <a:ext cx="4539585" cy="2405110"/>
              <a:chOff x="6178248" y="20236363"/>
              <a:chExt cx="4539585" cy="2405110"/>
            </a:xfrm>
          </p:grpSpPr>
          <p:grpSp>
            <p:nvGrpSpPr>
              <p:cNvPr id="4" name="Group 473"/>
              <p:cNvGrpSpPr/>
              <p:nvPr/>
            </p:nvGrpSpPr>
            <p:grpSpPr>
              <a:xfrm>
                <a:off x="6178248" y="20236363"/>
                <a:ext cx="4539585" cy="2405110"/>
                <a:chOff x="6178248" y="20236363"/>
                <a:chExt cx="4539585" cy="2405110"/>
              </a:xfrm>
            </p:grpSpPr>
            <p:grpSp>
              <p:nvGrpSpPr>
                <p:cNvPr id="5" name="Group 472"/>
                <p:cNvGrpSpPr/>
                <p:nvPr/>
              </p:nvGrpSpPr>
              <p:grpSpPr>
                <a:xfrm>
                  <a:off x="6178248" y="20236363"/>
                  <a:ext cx="3829047" cy="2405110"/>
                  <a:chOff x="6178248" y="20236363"/>
                  <a:chExt cx="3829047" cy="2405110"/>
                </a:xfrm>
              </p:grpSpPr>
              <p:grpSp>
                <p:nvGrpSpPr>
                  <p:cNvPr id="6" name="Group 443"/>
                  <p:cNvGrpSpPr/>
                  <p:nvPr/>
                </p:nvGrpSpPr>
                <p:grpSpPr>
                  <a:xfrm rot="5400000">
                    <a:off x="6778733" y="19635878"/>
                    <a:ext cx="1358391" cy="2559361"/>
                    <a:chOff x="5134079" y="2017814"/>
                    <a:chExt cx="1358391" cy="2559361"/>
                  </a:xfrm>
                </p:grpSpPr>
                <p:cxnSp>
                  <p:nvCxnSpPr>
                    <p:cNvPr id="70" name="Straight Arrow Connector 69"/>
                    <p:cNvCxnSpPr/>
                    <p:nvPr/>
                  </p:nvCxnSpPr>
                  <p:spPr>
                    <a:xfrm rot="16200000">
                      <a:off x="5750321" y="2758375"/>
                      <a:ext cx="1482709" cy="15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" name="Group 61"/>
                    <p:cNvGrpSpPr/>
                    <p:nvPr/>
                  </p:nvGrpSpPr>
                  <p:grpSpPr>
                    <a:xfrm>
                      <a:off x="5134079" y="3355555"/>
                      <a:ext cx="458077" cy="944626"/>
                      <a:chOff x="4545723" y="3896487"/>
                      <a:chExt cx="458077" cy="944626"/>
                    </a:xfrm>
                  </p:grpSpPr>
                  <p:sp>
                    <p:nvSpPr>
                      <p:cNvPr id="76" name="Freeform 92"/>
                      <p:cNvSpPr>
                        <a:spLocks noChangeAspect="1" noEditPoints="1"/>
                      </p:cNvSpPr>
                      <p:nvPr/>
                    </p:nvSpPr>
                    <p:spPr bwMode="auto">
                      <a:xfrm rot="5400000">
                        <a:off x="4307182" y="4254593"/>
                        <a:ext cx="944626" cy="228414"/>
                      </a:xfrm>
                      <a:custGeom>
                        <a:avLst/>
                        <a:gdLst>
                          <a:gd name="T0" fmla="*/ 0 w 757"/>
                          <a:gd name="T1" fmla="*/ 0 h 183"/>
                          <a:gd name="T2" fmla="*/ 378 w 757"/>
                          <a:gd name="T3" fmla="*/ 0 h 183"/>
                          <a:gd name="T4" fmla="*/ 0 w 757"/>
                          <a:gd name="T5" fmla="*/ 183 h 183"/>
                          <a:gd name="T6" fmla="*/ 378 w 757"/>
                          <a:gd name="T7" fmla="*/ 183 h 183"/>
                          <a:gd name="T8" fmla="*/ 757 w 757"/>
                          <a:gd name="T9" fmla="*/ 91 h 183"/>
                          <a:gd name="T10" fmla="*/ 378 w 757"/>
                          <a:gd name="T11" fmla="*/ 91 h 183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7"/>
                          <a:gd name="T19" fmla="*/ 0 h 183"/>
                          <a:gd name="T20" fmla="*/ 757 w 757"/>
                          <a:gd name="T21" fmla="*/ 183 h 183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7" h="183">
                            <a:moveTo>
                              <a:pt x="0" y="0"/>
                            </a:moveTo>
                            <a:lnTo>
                              <a:pt x="378" y="0"/>
                            </a:lnTo>
                            <a:moveTo>
                              <a:pt x="0" y="183"/>
                            </a:moveTo>
                            <a:lnTo>
                              <a:pt x="378" y="183"/>
                            </a:lnTo>
                            <a:moveTo>
                              <a:pt x="757" y="91"/>
                            </a:moveTo>
                            <a:lnTo>
                              <a:pt x="378" y="91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" name="Freeform 9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4441810" y="4090141"/>
                        <a:ext cx="665903" cy="458076"/>
                      </a:xfrm>
                      <a:custGeom>
                        <a:avLst/>
                        <a:gdLst>
                          <a:gd name="T0" fmla="*/ 342 w 592"/>
                          <a:gd name="T1" fmla="*/ 119 h 455"/>
                          <a:gd name="T2" fmla="*/ 102 w 592"/>
                          <a:gd name="T3" fmla="*/ 239 h 455"/>
                          <a:gd name="T4" fmla="*/ 102 w 592"/>
                          <a:gd name="T5" fmla="*/ 239 h 455"/>
                          <a:gd name="T6" fmla="*/ 0 w 592"/>
                          <a:gd name="T7" fmla="*/ 239 h 455"/>
                          <a:gd name="T8" fmla="*/ 0 w 592"/>
                          <a:gd name="T9" fmla="*/ 0 h 455"/>
                          <a:gd name="T10" fmla="*/ 0 w 592"/>
                          <a:gd name="T11" fmla="*/ 0 h 455"/>
                          <a:gd name="T12" fmla="*/ 102 w 592"/>
                          <a:gd name="T13" fmla="*/ 0 h 455"/>
                          <a:gd name="T14" fmla="*/ 342 w 592"/>
                          <a:gd name="T15" fmla="*/ 119 h 45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592"/>
                          <a:gd name="T25" fmla="*/ 0 h 455"/>
                          <a:gd name="T26" fmla="*/ 592 w 592"/>
                          <a:gd name="T27" fmla="*/ 455 h 455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592" h="455">
                            <a:moveTo>
                              <a:pt x="592" y="228"/>
                            </a:moveTo>
                            <a:cubicBezTo>
                              <a:pt x="521" y="340"/>
                              <a:pt x="367" y="424"/>
                              <a:pt x="178" y="455"/>
                            </a:cubicBezTo>
                            <a:lnTo>
                              <a:pt x="0" y="455"/>
                            </a:lnTo>
                            <a:cubicBezTo>
                              <a:pt x="110" y="311"/>
                              <a:pt x="110" y="144"/>
                              <a:pt x="0" y="0"/>
                            </a:cubicBezTo>
                            <a:lnTo>
                              <a:pt x="178" y="0"/>
                            </a:lnTo>
                            <a:cubicBezTo>
                              <a:pt x="368" y="30"/>
                              <a:pt x="522" y="115"/>
                              <a:pt x="592" y="228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3">
                              <a:lumMod val="40000"/>
                              <a:lumOff val="60000"/>
                            </a:schemeClr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" name="Freeform 9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4467165" y="4115497"/>
                        <a:ext cx="615192" cy="458076"/>
                      </a:xfrm>
                      <a:custGeom>
                        <a:avLst/>
                        <a:gdLst>
                          <a:gd name="T0" fmla="*/ 342 w 592"/>
                          <a:gd name="T1" fmla="*/ 119 h 455"/>
                          <a:gd name="T2" fmla="*/ 102 w 592"/>
                          <a:gd name="T3" fmla="*/ 239 h 455"/>
                          <a:gd name="T4" fmla="*/ 102 w 592"/>
                          <a:gd name="T5" fmla="*/ 239 h 455"/>
                          <a:gd name="T6" fmla="*/ 0 w 592"/>
                          <a:gd name="T7" fmla="*/ 239 h 455"/>
                          <a:gd name="T8" fmla="*/ 0 w 592"/>
                          <a:gd name="T9" fmla="*/ 0 h 455"/>
                          <a:gd name="T10" fmla="*/ 0 w 592"/>
                          <a:gd name="T11" fmla="*/ 0 h 455"/>
                          <a:gd name="T12" fmla="*/ 102 w 592"/>
                          <a:gd name="T13" fmla="*/ 0 h 455"/>
                          <a:gd name="T14" fmla="*/ 342 w 592"/>
                          <a:gd name="T15" fmla="*/ 119 h 45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592"/>
                          <a:gd name="T25" fmla="*/ 0 h 455"/>
                          <a:gd name="T26" fmla="*/ 592 w 592"/>
                          <a:gd name="T27" fmla="*/ 455 h 455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592" h="455">
                            <a:moveTo>
                              <a:pt x="592" y="228"/>
                            </a:moveTo>
                            <a:cubicBezTo>
                              <a:pt x="521" y="340"/>
                              <a:pt x="367" y="424"/>
                              <a:pt x="178" y="455"/>
                            </a:cubicBezTo>
                            <a:lnTo>
                              <a:pt x="0" y="455"/>
                            </a:lnTo>
                            <a:cubicBezTo>
                              <a:pt x="110" y="311"/>
                              <a:pt x="110" y="144"/>
                              <a:pt x="0" y="0"/>
                            </a:cubicBezTo>
                            <a:lnTo>
                              <a:pt x="178" y="0"/>
                            </a:lnTo>
                            <a:cubicBezTo>
                              <a:pt x="368" y="30"/>
                              <a:pt x="522" y="115"/>
                              <a:pt x="592" y="228"/>
                            </a:cubicBezTo>
                            <a:close/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72" name="Elbow Connector 57"/>
                    <p:cNvCxnSpPr/>
                    <p:nvPr/>
                  </p:nvCxnSpPr>
                  <p:spPr>
                    <a:xfrm rot="10800000" flipV="1">
                      <a:off x="5253645" y="2811867"/>
                      <a:ext cx="565933" cy="543687"/>
                    </a:xfrm>
                    <a:prstGeom prst="bentConnector4">
                      <a:avLst>
                        <a:gd name="adj1" fmla="val 100443"/>
                        <a:gd name="adj2" fmla="val 35021"/>
                      </a:avLst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Elbow Connector 70"/>
                    <p:cNvCxnSpPr/>
                    <p:nvPr/>
                  </p:nvCxnSpPr>
                  <p:spPr>
                    <a:xfrm rot="5400000" flipH="1" flipV="1">
                      <a:off x="5601223" y="3143552"/>
                      <a:ext cx="86487" cy="337519"/>
                    </a:xfrm>
                    <a:prstGeom prst="bentConnector4">
                      <a:avLst>
                        <a:gd name="adj1" fmla="val -2682"/>
                        <a:gd name="adj2" fmla="val 1194"/>
                      </a:avLst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Elbow Connector 75"/>
                    <p:cNvCxnSpPr/>
                    <p:nvPr/>
                  </p:nvCxnSpPr>
                  <p:spPr>
                    <a:xfrm rot="5400000">
                      <a:off x="5682565" y="4211562"/>
                      <a:ext cx="165107" cy="566119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Elbow Connector 84"/>
                    <p:cNvCxnSpPr/>
                    <p:nvPr/>
                  </p:nvCxnSpPr>
                  <p:spPr>
                    <a:xfrm rot="16200000" flipH="1">
                      <a:off x="5569829" y="4098826"/>
                      <a:ext cx="276994" cy="679703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4" name="Isosceles Triangle 63"/>
                  <p:cNvSpPr/>
                  <p:nvPr/>
                </p:nvSpPr>
                <p:spPr>
                  <a:xfrm rot="5400000">
                    <a:off x="8615058" y="21249236"/>
                    <a:ext cx="1503361" cy="1281113"/>
                  </a:xfrm>
                  <a:prstGeom prst="triangle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20000"/>
                          <a:lumOff val="80000"/>
                        </a:schemeClr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17526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8853182" y="21613966"/>
                    <a:ext cx="727075" cy="551258"/>
                  </a:xfrm>
                  <a:prstGeom prst="ellipse">
                    <a:avLst/>
                  </a:prstGeom>
                  <a:solidFill>
                    <a:srgbClr val="FFFFAB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8901731" y="21441600"/>
                  <a:ext cx="1816102" cy="8430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imes New Roman"/>
                      <a:cs typeface="Times New Roman"/>
                    </a:rPr>
                    <a:t>&lt;</a:t>
                  </a:r>
                  <a:endParaRPr lang="en-US" sz="3200" dirty="0">
                    <a:latin typeface="Times New Roman"/>
                    <a:cs typeface="Times New Roman"/>
                  </a:endParaRPr>
                </a:p>
              </p:txBody>
            </p:sp>
          </p:grpSp>
          <p:cxnSp>
            <p:nvCxnSpPr>
              <p:cNvPr id="59" name="Straight Connector 58"/>
              <p:cNvCxnSpPr/>
              <p:nvPr/>
            </p:nvCxnSpPr>
            <p:spPr>
              <a:xfrm rot="5400000">
                <a:off x="7147837" y="21486103"/>
                <a:ext cx="21410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Arrow Connector 55"/>
            <p:cNvCxnSpPr/>
            <p:nvPr/>
          </p:nvCxnSpPr>
          <p:spPr>
            <a:xfrm>
              <a:off x="5941710" y="22794160"/>
              <a:ext cx="148270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10800000" flipV="1">
              <a:off x="5117934" y="22355683"/>
              <a:ext cx="1147138" cy="75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Helvetica"/>
                  <a:cs typeface="Helvetica"/>
                </a:rPr>
                <a:t>C</a:t>
              </a:r>
              <a:r>
                <a:rPr lang="en-US" sz="2800" i="1" baseline="-25000" dirty="0" smtClean="0">
                  <a:latin typeface="Helvetica"/>
                  <a:cs typeface="Helvetica"/>
                </a:rPr>
                <a:t>1</a:t>
              </a:r>
              <a:endParaRPr lang="en-US" sz="2800" i="1" dirty="0">
                <a:latin typeface="Helvetica"/>
                <a:cs typeface="Helvetica"/>
              </a:endParaRPr>
            </a:p>
          </p:txBody>
        </p:sp>
      </p:grpSp>
      <p:grpSp>
        <p:nvGrpSpPr>
          <p:cNvPr id="36" name="Group 52"/>
          <p:cNvGrpSpPr/>
          <p:nvPr/>
        </p:nvGrpSpPr>
        <p:grpSpPr>
          <a:xfrm>
            <a:off x="1362711" y="3239328"/>
            <a:ext cx="3149006" cy="1668372"/>
            <a:chOff x="4876489" y="20823234"/>
            <a:chExt cx="4539581" cy="2405106"/>
          </a:xfrm>
        </p:grpSpPr>
        <p:grpSp>
          <p:nvGrpSpPr>
            <p:cNvPr id="37" name="Group 474"/>
            <p:cNvGrpSpPr/>
            <p:nvPr/>
          </p:nvGrpSpPr>
          <p:grpSpPr>
            <a:xfrm>
              <a:off x="4876489" y="20823234"/>
              <a:ext cx="4539581" cy="2405106"/>
              <a:chOff x="6178252" y="20236367"/>
              <a:chExt cx="4539581" cy="2405106"/>
            </a:xfrm>
          </p:grpSpPr>
          <p:grpSp>
            <p:nvGrpSpPr>
              <p:cNvPr id="40" name="Group 473"/>
              <p:cNvGrpSpPr/>
              <p:nvPr/>
            </p:nvGrpSpPr>
            <p:grpSpPr>
              <a:xfrm>
                <a:off x="6178252" y="20236367"/>
                <a:ext cx="4539581" cy="2405106"/>
                <a:chOff x="6178252" y="20236367"/>
                <a:chExt cx="4539581" cy="2405106"/>
              </a:xfrm>
            </p:grpSpPr>
            <p:grpSp>
              <p:nvGrpSpPr>
                <p:cNvPr id="43" name="Group 472"/>
                <p:cNvGrpSpPr/>
                <p:nvPr/>
              </p:nvGrpSpPr>
              <p:grpSpPr>
                <a:xfrm>
                  <a:off x="6178252" y="20236367"/>
                  <a:ext cx="3829043" cy="2405106"/>
                  <a:chOff x="6178252" y="20236367"/>
                  <a:chExt cx="3829043" cy="2405106"/>
                </a:xfrm>
              </p:grpSpPr>
              <p:grpSp>
                <p:nvGrpSpPr>
                  <p:cNvPr id="45" name="Group 443"/>
                  <p:cNvGrpSpPr/>
                  <p:nvPr/>
                </p:nvGrpSpPr>
                <p:grpSpPr>
                  <a:xfrm rot="5400000">
                    <a:off x="6778737" y="19635882"/>
                    <a:ext cx="1358391" cy="2559361"/>
                    <a:chOff x="5134079" y="2017814"/>
                    <a:chExt cx="1358391" cy="2559361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5819577" y="2583268"/>
                      <a:ext cx="457200" cy="457200"/>
                    </a:xfrm>
                    <a:prstGeom prst="rect">
                      <a:avLst/>
                    </a:prstGeom>
                    <a:solidFill>
                      <a:srgbClr val="FFFED3"/>
                    </a:solidFill>
                    <a:ln w="17526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19577" y="3040468"/>
                      <a:ext cx="457200" cy="457200"/>
                    </a:xfrm>
                    <a:prstGeom prst="rect">
                      <a:avLst/>
                    </a:prstGeom>
                    <a:solidFill>
                      <a:srgbClr val="FFFED3"/>
                    </a:solidFill>
                    <a:ln w="17526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5819577" y="3497668"/>
                      <a:ext cx="457200" cy="457200"/>
                    </a:xfrm>
                    <a:prstGeom prst="rect">
                      <a:avLst/>
                    </a:prstGeom>
                    <a:solidFill>
                      <a:srgbClr val="FFFED3"/>
                    </a:solidFill>
                    <a:ln w="17526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5819577" y="3954868"/>
                      <a:ext cx="457200" cy="457200"/>
                    </a:xfrm>
                    <a:prstGeom prst="rect">
                      <a:avLst/>
                    </a:prstGeom>
                    <a:solidFill>
                      <a:srgbClr val="FFFED3"/>
                    </a:solidFill>
                    <a:ln w="17526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2" name="Straight Arrow Connector 51"/>
                    <p:cNvCxnSpPr/>
                    <p:nvPr/>
                  </p:nvCxnSpPr>
                  <p:spPr>
                    <a:xfrm rot="16200000">
                      <a:off x="5750321" y="2758375"/>
                      <a:ext cx="1482709" cy="15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3" name="Group 61"/>
                    <p:cNvGrpSpPr/>
                    <p:nvPr/>
                  </p:nvGrpSpPr>
                  <p:grpSpPr>
                    <a:xfrm>
                      <a:off x="5134079" y="3355555"/>
                      <a:ext cx="458077" cy="944626"/>
                      <a:chOff x="4545723" y="3896487"/>
                      <a:chExt cx="458077" cy="944626"/>
                    </a:xfrm>
                  </p:grpSpPr>
                  <p:sp>
                    <p:nvSpPr>
                      <p:cNvPr id="71" name="Freeform 92"/>
                      <p:cNvSpPr>
                        <a:spLocks noChangeAspect="1" noEditPoints="1"/>
                      </p:cNvSpPr>
                      <p:nvPr/>
                    </p:nvSpPr>
                    <p:spPr bwMode="auto">
                      <a:xfrm rot="5400000">
                        <a:off x="4307182" y="4254593"/>
                        <a:ext cx="944626" cy="228414"/>
                      </a:xfrm>
                      <a:custGeom>
                        <a:avLst/>
                        <a:gdLst>
                          <a:gd name="T0" fmla="*/ 0 w 757"/>
                          <a:gd name="T1" fmla="*/ 0 h 183"/>
                          <a:gd name="T2" fmla="*/ 378 w 757"/>
                          <a:gd name="T3" fmla="*/ 0 h 183"/>
                          <a:gd name="T4" fmla="*/ 0 w 757"/>
                          <a:gd name="T5" fmla="*/ 183 h 183"/>
                          <a:gd name="T6" fmla="*/ 378 w 757"/>
                          <a:gd name="T7" fmla="*/ 183 h 183"/>
                          <a:gd name="T8" fmla="*/ 757 w 757"/>
                          <a:gd name="T9" fmla="*/ 91 h 183"/>
                          <a:gd name="T10" fmla="*/ 378 w 757"/>
                          <a:gd name="T11" fmla="*/ 91 h 183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57"/>
                          <a:gd name="T19" fmla="*/ 0 h 183"/>
                          <a:gd name="T20" fmla="*/ 757 w 757"/>
                          <a:gd name="T21" fmla="*/ 183 h 183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57" h="183">
                            <a:moveTo>
                              <a:pt x="0" y="0"/>
                            </a:moveTo>
                            <a:lnTo>
                              <a:pt x="378" y="0"/>
                            </a:lnTo>
                            <a:moveTo>
                              <a:pt x="0" y="183"/>
                            </a:moveTo>
                            <a:lnTo>
                              <a:pt x="378" y="183"/>
                            </a:lnTo>
                            <a:moveTo>
                              <a:pt x="757" y="91"/>
                            </a:moveTo>
                            <a:lnTo>
                              <a:pt x="378" y="91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" name="Freeform 9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4441810" y="4090141"/>
                        <a:ext cx="665903" cy="458076"/>
                      </a:xfrm>
                      <a:custGeom>
                        <a:avLst/>
                        <a:gdLst>
                          <a:gd name="T0" fmla="*/ 342 w 592"/>
                          <a:gd name="T1" fmla="*/ 119 h 455"/>
                          <a:gd name="T2" fmla="*/ 102 w 592"/>
                          <a:gd name="T3" fmla="*/ 239 h 455"/>
                          <a:gd name="T4" fmla="*/ 102 w 592"/>
                          <a:gd name="T5" fmla="*/ 239 h 455"/>
                          <a:gd name="T6" fmla="*/ 0 w 592"/>
                          <a:gd name="T7" fmla="*/ 239 h 455"/>
                          <a:gd name="T8" fmla="*/ 0 w 592"/>
                          <a:gd name="T9" fmla="*/ 0 h 455"/>
                          <a:gd name="T10" fmla="*/ 0 w 592"/>
                          <a:gd name="T11" fmla="*/ 0 h 455"/>
                          <a:gd name="T12" fmla="*/ 102 w 592"/>
                          <a:gd name="T13" fmla="*/ 0 h 455"/>
                          <a:gd name="T14" fmla="*/ 342 w 592"/>
                          <a:gd name="T15" fmla="*/ 119 h 45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592"/>
                          <a:gd name="T25" fmla="*/ 0 h 455"/>
                          <a:gd name="T26" fmla="*/ 592 w 592"/>
                          <a:gd name="T27" fmla="*/ 455 h 455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592" h="455">
                            <a:moveTo>
                              <a:pt x="592" y="228"/>
                            </a:moveTo>
                            <a:cubicBezTo>
                              <a:pt x="521" y="340"/>
                              <a:pt x="367" y="424"/>
                              <a:pt x="178" y="455"/>
                            </a:cubicBezTo>
                            <a:lnTo>
                              <a:pt x="0" y="455"/>
                            </a:lnTo>
                            <a:cubicBezTo>
                              <a:pt x="110" y="311"/>
                              <a:pt x="110" y="144"/>
                              <a:pt x="0" y="0"/>
                            </a:cubicBezTo>
                            <a:lnTo>
                              <a:pt x="178" y="0"/>
                            </a:lnTo>
                            <a:cubicBezTo>
                              <a:pt x="368" y="30"/>
                              <a:pt x="522" y="115"/>
                              <a:pt x="592" y="228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3">
                              <a:lumMod val="40000"/>
                              <a:lumOff val="60000"/>
                            </a:schemeClr>
                          </a:gs>
                          <a:gs pos="100000">
                            <a:srgbClr val="008000"/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Freeform 9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4467165" y="4115497"/>
                        <a:ext cx="615192" cy="458076"/>
                      </a:xfrm>
                      <a:custGeom>
                        <a:avLst/>
                        <a:gdLst>
                          <a:gd name="T0" fmla="*/ 342 w 592"/>
                          <a:gd name="T1" fmla="*/ 119 h 455"/>
                          <a:gd name="T2" fmla="*/ 102 w 592"/>
                          <a:gd name="T3" fmla="*/ 239 h 455"/>
                          <a:gd name="T4" fmla="*/ 102 w 592"/>
                          <a:gd name="T5" fmla="*/ 239 h 455"/>
                          <a:gd name="T6" fmla="*/ 0 w 592"/>
                          <a:gd name="T7" fmla="*/ 239 h 455"/>
                          <a:gd name="T8" fmla="*/ 0 w 592"/>
                          <a:gd name="T9" fmla="*/ 0 h 455"/>
                          <a:gd name="T10" fmla="*/ 0 w 592"/>
                          <a:gd name="T11" fmla="*/ 0 h 455"/>
                          <a:gd name="T12" fmla="*/ 102 w 592"/>
                          <a:gd name="T13" fmla="*/ 0 h 455"/>
                          <a:gd name="T14" fmla="*/ 342 w 592"/>
                          <a:gd name="T15" fmla="*/ 119 h 45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592"/>
                          <a:gd name="T25" fmla="*/ 0 h 455"/>
                          <a:gd name="T26" fmla="*/ 592 w 592"/>
                          <a:gd name="T27" fmla="*/ 455 h 455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592" h="455">
                            <a:moveTo>
                              <a:pt x="592" y="228"/>
                            </a:moveTo>
                            <a:cubicBezTo>
                              <a:pt x="521" y="340"/>
                              <a:pt x="367" y="424"/>
                              <a:pt x="178" y="455"/>
                            </a:cubicBezTo>
                            <a:lnTo>
                              <a:pt x="0" y="455"/>
                            </a:lnTo>
                            <a:cubicBezTo>
                              <a:pt x="110" y="311"/>
                              <a:pt x="110" y="144"/>
                              <a:pt x="0" y="0"/>
                            </a:cubicBezTo>
                            <a:lnTo>
                              <a:pt x="178" y="0"/>
                            </a:lnTo>
                            <a:cubicBezTo>
                              <a:pt x="368" y="30"/>
                              <a:pt x="522" y="115"/>
                              <a:pt x="592" y="228"/>
                            </a:cubicBezTo>
                            <a:close/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54" name="Elbow Connector 57"/>
                    <p:cNvCxnSpPr>
                      <a:stCxn id="48" idx="1"/>
                    </p:cNvCxnSpPr>
                    <p:nvPr/>
                  </p:nvCxnSpPr>
                  <p:spPr>
                    <a:xfrm rot="10800000" flipV="1">
                      <a:off x="5253645" y="2811867"/>
                      <a:ext cx="565933" cy="543687"/>
                    </a:xfrm>
                    <a:prstGeom prst="bentConnector4">
                      <a:avLst>
                        <a:gd name="adj1" fmla="val 100443"/>
                        <a:gd name="adj2" fmla="val 35021"/>
                      </a:avLst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Elbow Connector 70"/>
                    <p:cNvCxnSpPr/>
                    <p:nvPr/>
                  </p:nvCxnSpPr>
                  <p:spPr>
                    <a:xfrm rot="5400000" flipH="1" flipV="1">
                      <a:off x="5601223" y="3143552"/>
                      <a:ext cx="86487" cy="337519"/>
                    </a:xfrm>
                    <a:prstGeom prst="bentConnector4">
                      <a:avLst>
                        <a:gd name="adj1" fmla="val -2682"/>
                        <a:gd name="adj2" fmla="val 1194"/>
                      </a:avLst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Elbow Connector 75"/>
                    <p:cNvCxnSpPr>
                      <a:stCxn id="51" idx="2"/>
                    </p:cNvCxnSpPr>
                    <p:nvPr/>
                  </p:nvCxnSpPr>
                  <p:spPr>
                    <a:xfrm rot="5400000">
                      <a:off x="5682565" y="4211562"/>
                      <a:ext cx="165107" cy="566119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Elbow Connector 84"/>
                    <p:cNvCxnSpPr/>
                    <p:nvPr/>
                  </p:nvCxnSpPr>
                  <p:spPr>
                    <a:xfrm rot="16200000" flipH="1">
                      <a:off x="5569829" y="4098826"/>
                      <a:ext cx="276994" cy="679703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6" name="Isosceles Triangle 45"/>
                  <p:cNvSpPr/>
                  <p:nvPr/>
                </p:nvSpPr>
                <p:spPr>
                  <a:xfrm rot="5400000">
                    <a:off x="8615058" y="21249236"/>
                    <a:ext cx="1503361" cy="1281113"/>
                  </a:xfrm>
                  <a:prstGeom prst="triangle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20000"/>
                          <a:lumOff val="80000"/>
                        </a:schemeClr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17526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8853182" y="21613966"/>
                    <a:ext cx="727075" cy="551258"/>
                  </a:xfrm>
                  <a:prstGeom prst="ellipse">
                    <a:avLst/>
                  </a:prstGeom>
                  <a:solidFill>
                    <a:srgbClr val="FFFFAB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TextBox 43"/>
                <p:cNvSpPr txBox="1"/>
                <p:nvPr/>
              </p:nvSpPr>
              <p:spPr>
                <a:xfrm>
                  <a:off x="8901731" y="21441600"/>
                  <a:ext cx="1816102" cy="8430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Times New Roman"/>
                      <a:cs typeface="Times New Roman"/>
                    </a:rPr>
                    <a:t>&lt;</a:t>
                  </a:r>
                  <a:endParaRPr lang="en-US" sz="3200" dirty="0">
                    <a:latin typeface="Times New Roman"/>
                    <a:cs typeface="Times New Roman"/>
                  </a:endParaRP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 rot="5400000">
                <a:off x="7147837" y="21486103"/>
                <a:ext cx="21410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5941710" y="22794160"/>
              <a:ext cx="148270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0800000" flipV="1">
              <a:off x="5117934" y="22355683"/>
              <a:ext cx="1147138" cy="75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Helvetica"/>
                  <a:cs typeface="Helvetica"/>
                </a:rPr>
                <a:t>C</a:t>
              </a:r>
              <a:r>
                <a:rPr lang="en-US" sz="2800" i="1" baseline="-25000" dirty="0" smtClean="0">
                  <a:latin typeface="Helvetica"/>
                  <a:cs typeface="Helvetica"/>
                </a:rPr>
                <a:t>2</a:t>
              </a:r>
              <a:endParaRPr lang="en-US" sz="2800" i="1" dirty="0">
                <a:latin typeface="Helvetica"/>
                <a:cs typeface="Helvetica"/>
              </a:endParaRPr>
            </a:p>
          </p:txBody>
        </p:sp>
      </p:grpSp>
      <p:sp>
        <p:nvSpPr>
          <p:cNvPr id="83" name="Freeform 90"/>
          <p:cNvSpPr>
            <a:spLocks noChangeAspect="1"/>
          </p:cNvSpPr>
          <p:nvPr/>
        </p:nvSpPr>
        <p:spPr bwMode="auto">
          <a:xfrm>
            <a:off x="5561215" y="3140081"/>
            <a:ext cx="1010301" cy="753805"/>
          </a:xfrm>
          <a:custGeom>
            <a:avLst/>
            <a:gdLst>
              <a:gd name="T0" fmla="*/ 209 w 592"/>
              <a:gd name="T1" fmla="*/ 239 h 455"/>
              <a:gd name="T2" fmla="*/ 0 w 592"/>
              <a:gd name="T3" fmla="*/ 239 h 455"/>
              <a:gd name="T4" fmla="*/ 0 w 592"/>
              <a:gd name="T5" fmla="*/ 0 h 455"/>
              <a:gd name="T6" fmla="*/ 209 w 592"/>
              <a:gd name="T7" fmla="*/ 0 h 455"/>
              <a:gd name="T8" fmla="*/ 340 w 592"/>
              <a:gd name="T9" fmla="*/ 119 h 455"/>
              <a:gd name="T10" fmla="*/ 209 w 592"/>
              <a:gd name="T11" fmla="*/ 239 h 455"/>
              <a:gd name="T12" fmla="*/ 209 w 592"/>
              <a:gd name="T13" fmla="*/ 239 h 4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2"/>
              <a:gd name="T22" fmla="*/ 0 h 455"/>
              <a:gd name="T23" fmla="*/ 592 w 592"/>
              <a:gd name="T24" fmla="*/ 455 h 4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2" h="455">
                <a:moveTo>
                  <a:pt x="364" y="455"/>
                </a:moveTo>
                <a:lnTo>
                  <a:pt x="0" y="455"/>
                </a:lnTo>
                <a:lnTo>
                  <a:pt x="0" y="0"/>
                </a:lnTo>
                <a:lnTo>
                  <a:pt x="364" y="0"/>
                </a:lnTo>
                <a:cubicBezTo>
                  <a:pt x="490" y="0"/>
                  <a:pt x="592" y="102"/>
                  <a:pt x="592" y="227"/>
                </a:cubicBezTo>
                <a:cubicBezTo>
                  <a:pt x="592" y="353"/>
                  <a:pt x="490" y="455"/>
                  <a:pt x="364" y="455"/>
                </a:cubicBezTo>
                <a:cubicBezTo>
                  <a:pt x="364" y="455"/>
                  <a:pt x="364" y="455"/>
                  <a:pt x="364" y="455"/>
                </a:cubicBezTo>
                <a:close/>
              </a:path>
            </a:pathLst>
          </a:cu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8" name="Curved Connector 87"/>
          <p:cNvCxnSpPr/>
          <p:nvPr/>
        </p:nvCxnSpPr>
        <p:spPr>
          <a:xfrm>
            <a:off x="4018831" y="2647625"/>
            <a:ext cx="1542384" cy="67464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 flipV="1">
            <a:off x="4018832" y="3714846"/>
            <a:ext cx="1542383" cy="67143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571516" y="3535999"/>
            <a:ext cx="123563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1470094" y="1891604"/>
            <a:ext cx="1263070" cy="461665"/>
            <a:chOff x="1470094" y="1891604"/>
            <a:chExt cx="1263070" cy="461665"/>
          </a:xfrm>
        </p:grpSpPr>
        <p:sp>
          <p:nvSpPr>
            <p:cNvPr id="85" name="Rectangle 84"/>
            <p:cNvSpPr/>
            <p:nvPr/>
          </p:nvSpPr>
          <p:spPr>
            <a:xfrm>
              <a:off x="1470094" y="1974688"/>
              <a:ext cx="1263070" cy="320155"/>
            </a:xfrm>
            <a:prstGeom prst="rect">
              <a:avLst/>
            </a:prstGeom>
            <a:solidFill>
              <a:srgbClr val="FCFD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09802" y="1891604"/>
              <a:ext cx="906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8-bit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82770" y="3626066"/>
            <a:ext cx="1263070" cy="461665"/>
            <a:chOff x="1482770" y="3626066"/>
            <a:chExt cx="1263070" cy="461665"/>
          </a:xfrm>
        </p:grpSpPr>
        <p:sp>
          <p:nvSpPr>
            <p:cNvPr id="87" name="Rectangle 86"/>
            <p:cNvSpPr/>
            <p:nvPr/>
          </p:nvSpPr>
          <p:spPr>
            <a:xfrm>
              <a:off x="1482770" y="3714846"/>
              <a:ext cx="1263070" cy="320155"/>
            </a:xfrm>
            <a:prstGeom prst="rect">
              <a:avLst/>
            </a:prstGeom>
            <a:solidFill>
              <a:srgbClr val="FCFD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06719" y="3626066"/>
              <a:ext cx="906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8-bit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aphicFrame>
        <p:nvGraphicFramePr>
          <p:cNvPr id="440322" name="Object 2"/>
          <p:cNvGraphicFramePr>
            <a:graphicFrameLocks noChangeAspect="1"/>
          </p:cNvGraphicFramePr>
          <p:nvPr/>
        </p:nvGraphicFramePr>
        <p:xfrm>
          <a:off x="4149725" y="2222500"/>
          <a:ext cx="1422400" cy="441325"/>
        </p:xfrm>
        <a:graphic>
          <a:graphicData uri="http://schemas.openxmlformats.org/presentationml/2006/ole">
            <p:oleObj spid="_x0000_s440322" name="Equation" r:id="rId4" imgW="571500" imgH="177800" progId="Equation.3">
              <p:embed/>
            </p:oleObj>
          </a:graphicData>
        </a:graphic>
      </p:graphicFrame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4170363" y="4382346"/>
          <a:ext cx="1454150" cy="441325"/>
        </p:xfrm>
        <a:graphic>
          <a:graphicData uri="http://schemas.openxmlformats.org/presentationml/2006/ole">
            <p:oleObj spid="_x0000_s440323" name="Equation" r:id="rId5" imgW="584200" imgH="177800" progId="Equation.3">
              <p:embed/>
            </p:oleObj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6569075" y="2984500"/>
          <a:ext cx="1549400" cy="441325"/>
        </p:xfrm>
        <a:graphic>
          <a:graphicData uri="http://schemas.openxmlformats.org/presentationml/2006/ole">
            <p:oleObj spid="_x0000_s440324" name="Equation" r:id="rId6" imgW="622300" imgH="177800" progId="Equation.3">
              <p:embed/>
            </p:oleObj>
          </a:graphicData>
        </a:graphic>
      </p:graphicFrame>
      <p:grpSp>
        <p:nvGrpSpPr>
          <p:cNvPr id="124" name="Group 123"/>
          <p:cNvGrpSpPr/>
          <p:nvPr/>
        </p:nvGrpSpPr>
        <p:grpSpPr>
          <a:xfrm>
            <a:off x="1470094" y="1887387"/>
            <a:ext cx="7279359" cy="3022707"/>
            <a:chOff x="1470094" y="1887387"/>
            <a:chExt cx="7279359" cy="3022707"/>
          </a:xfrm>
        </p:grpSpPr>
        <p:grpSp>
          <p:nvGrpSpPr>
            <p:cNvPr id="117" name="Group 116"/>
            <p:cNvGrpSpPr/>
            <p:nvPr/>
          </p:nvGrpSpPr>
          <p:grpSpPr>
            <a:xfrm>
              <a:off x="4145703" y="2176129"/>
              <a:ext cx="4603750" cy="2733965"/>
              <a:chOff x="4145703" y="2176129"/>
              <a:chExt cx="4603750" cy="273396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4145703" y="2176129"/>
                <a:ext cx="2261075" cy="2733965"/>
                <a:chOff x="4145703" y="2176129"/>
                <a:chExt cx="2261075" cy="2733965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4145703" y="2176129"/>
                  <a:ext cx="2216412" cy="498594"/>
                  <a:chOff x="4145703" y="2163800"/>
                  <a:chExt cx="2216412" cy="498594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4188363" y="2163800"/>
                    <a:ext cx="2173752" cy="4714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aphicFrame>
                <p:nvGraphicFramePr>
                  <p:cNvPr id="440327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4145703" y="2221069"/>
                  <a:ext cx="1801812" cy="441325"/>
                </p:xfrm>
                <a:graphic>
                  <a:graphicData uri="http://schemas.openxmlformats.org/presentationml/2006/ole">
                    <p:oleObj spid="_x0000_s440327" name="Equation" r:id="rId7" imgW="723900" imgH="177800" progId="Equation.3">
                      <p:embed/>
                    </p:oleObj>
                  </a:graphicData>
                </a:graphic>
              </p:graphicFrame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4174385" y="4385546"/>
                  <a:ext cx="2232393" cy="524548"/>
                  <a:chOff x="6026150" y="4333875"/>
                  <a:chExt cx="2232393" cy="524548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6084791" y="4386927"/>
                    <a:ext cx="2173752" cy="4714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aphicFrame>
                <p:nvGraphicFramePr>
                  <p:cNvPr id="108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6026150" y="4333875"/>
                  <a:ext cx="1833563" cy="441325"/>
                </p:xfrm>
                <a:graphic>
                  <a:graphicData uri="http://schemas.openxmlformats.org/presentationml/2006/ole">
                    <p:oleObj spid="_x0000_s440328" name="Equation" r:id="rId8" imgW="736600" imgH="177800" progId="Equation.3">
                      <p:embed/>
                    </p:oleObj>
                  </a:graphicData>
                </a:graphic>
              </p:graphicFrame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6575701" y="2935184"/>
                <a:ext cx="2173752" cy="478081"/>
                <a:chOff x="6692900" y="4265369"/>
                <a:chExt cx="2173752" cy="478081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6692900" y="4265369"/>
                  <a:ext cx="2173752" cy="4714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16" name="Object 9"/>
                <p:cNvGraphicFramePr>
                  <a:graphicFrameLocks noChangeAspect="1"/>
                </p:cNvGraphicFramePr>
                <p:nvPr/>
              </p:nvGraphicFramePr>
              <p:xfrm>
                <a:off x="6692900" y="4302125"/>
                <a:ext cx="1928813" cy="441325"/>
              </p:xfrm>
              <a:graphic>
                <a:graphicData uri="http://schemas.openxmlformats.org/presentationml/2006/ole">
                  <p:oleObj spid="_x0000_s440330" name="Equation" r:id="rId9" imgW="774700" imgH="177800" progId="Equation.3">
                    <p:embed/>
                  </p:oleObj>
                </a:graphicData>
              </a:graphic>
            </p:graphicFrame>
          </p:grpSp>
        </p:grpSp>
        <p:grpSp>
          <p:nvGrpSpPr>
            <p:cNvPr id="123" name="Group 122"/>
            <p:cNvGrpSpPr/>
            <p:nvPr/>
          </p:nvGrpSpPr>
          <p:grpSpPr>
            <a:xfrm>
              <a:off x="1482770" y="3626037"/>
              <a:ext cx="1263070" cy="461665"/>
              <a:chOff x="1482770" y="3626037"/>
              <a:chExt cx="1263070" cy="461665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482770" y="3714817"/>
                <a:ext cx="1263070" cy="320155"/>
              </a:xfrm>
              <a:prstGeom prst="rect">
                <a:avLst/>
              </a:prstGeom>
              <a:solidFill>
                <a:srgbClr val="FCFD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608078" y="3626037"/>
                <a:ext cx="1087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/>
                    <a:cs typeface="Arial"/>
                  </a:rPr>
                  <a:t>16-bit</a:t>
                </a:r>
                <a:endParaRPr lang="en-US" sz="24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470094" y="1887387"/>
              <a:ext cx="1263070" cy="461665"/>
              <a:chOff x="1470094" y="1887387"/>
              <a:chExt cx="1263070" cy="46166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1470094" y="1976167"/>
                <a:ext cx="1263070" cy="320155"/>
              </a:xfrm>
              <a:prstGeom prst="rect">
                <a:avLst/>
              </a:prstGeom>
              <a:solidFill>
                <a:srgbClr val="FCFD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595402" y="1887387"/>
                <a:ext cx="1087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/>
                    <a:cs typeface="Arial"/>
                  </a:rPr>
                  <a:t>16-bit</a:t>
                </a:r>
                <a:endParaRPr lang="en-US" sz="2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82" name="Rectangle 96"/>
          <p:cNvSpPr>
            <a:spLocks noChangeArrowheads="1"/>
          </p:cNvSpPr>
          <p:nvPr/>
        </p:nvSpPr>
        <p:spPr bwMode="auto">
          <a:xfrm>
            <a:off x="609600" y="5380792"/>
            <a:ext cx="7894914" cy="11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Length of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LFSRs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depend on output resolution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Stochastic Computation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96"/>
          <p:cNvSpPr>
            <a:spLocks noChangeArrowheads="1"/>
          </p:cNvSpPr>
          <p:nvPr/>
        </p:nvSpPr>
        <p:spPr bwMode="auto">
          <a:xfrm>
            <a:off x="803200" y="3168551"/>
            <a:ext cx="7543800" cy="184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latin typeface="Arial"/>
                <a:cs typeface="Arial"/>
              </a:rPr>
              <a:t>Avoiding correlation requires expensive hardware</a:t>
            </a:r>
            <a:endParaRPr lang="en-US" sz="2800" b="0" dirty="0" smtClean="0">
              <a:solidFill>
                <a:srgbClr val="000000"/>
              </a:solidFill>
              <a:latin typeface="Arial"/>
              <a:ea typeface="DejaVu Sans"/>
              <a:cs typeface="Arial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93982" y="1733746"/>
          <a:ext cx="7153018" cy="1554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6509"/>
                <a:gridCol w="35765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Pros</a:t>
                      </a:r>
                      <a:endParaRPr lang="en-US" sz="2800" dirty="0"/>
                    </a:p>
                  </a:txBody>
                  <a:tcPr>
                    <a:solidFill>
                      <a:srgbClr val="FCF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Cons</a:t>
                      </a:r>
                      <a:endParaRPr lang="en-US" sz="2800" dirty="0"/>
                    </a:p>
                  </a:txBody>
                  <a:tcPr>
                    <a:solidFill>
                      <a:srgbClr val="FCFDCC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Simple Arithmetic Logic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Long Latency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Approximate Answers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96"/>
          <p:cNvSpPr>
            <a:spLocks noChangeArrowheads="1"/>
          </p:cNvSpPr>
          <p:nvPr/>
        </p:nvSpPr>
        <p:spPr bwMode="auto">
          <a:xfrm>
            <a:off x="803200" y="4159322"/>
            <a:ext cx="7543800" cy="184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latin typeface="Arial"/>
                <a:cs typeface="Arial"/>
              </a:rPr>
              <a:t>Relying on randomness is more trouble than it worth</a:t>
            </a:r>
            <a:endParaRPr lang="en-US" sz="2800" b="0" dirty="0" smtClean="0">
              <a:solidFill>
                <a:srgbClr val="000000"/>
              </a:solidFill>
              <a:latin typeface="Arial"/>
              <a:ea typeface="DejaVu Sans"/>
              <a:cs typeface="Arial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8229600" cy="177572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Randomness is not a requirement for stochastic computing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09600" y="2644810"/>
            <a:ext cx="8229600" cy="877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Deterministic bit streams</a:t>
            </a:r>
          </a:p>
          <a:p>
            <a:pPr marL="342900" lvl="0" indent="-342900">
              <a:spcBef>
                <a:spcPct val="20000"/>
              </a:spcBef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68361" y="4658940"/>
            <a:ext cx="6070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Reduce gate count by </a:t>
            </a:r>
            <a:r>
              <a:rPr lang="en-US" sz="2800" dirty="0" smtClean="0">
                <a:solidFill>
                  <a:srgbClr val="005201"/>
                </a:solidFill>
                <a:latin typeface="Arial"/>
                <a:cs typeface="Arial"/>
              </a:rPr>
              <a:t>at least 40%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81185" y="3686563"/>
            <a:ext cx="6917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Reduce latency by an </a:t>
            </a:r>
            <a:r>
              <a:rPr lang="en-US" sz="2800" u="sng" dirty="0" smtClean="0">
                <a:solidFill>
                  <a:srgbClr val="005201"/>
                </a:solidFill>
                <a:latin typeface="Arial"/>
                <a:cs typeface="Arial"/>
              </a:rPr>
              <a:t>exponential factor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81185" y="4160378"/>
            <a:ext cx="5442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Compute with </a:t>
            </a:r>
            <a:r>
              <a:rPr lang="en-US" sz="2800" dirty="0" smtClean="0">
                <a:solidFill>
                  <a:srgbClr val="005201"/>
                </a:solidFill>
                <a:latin typeface="Arial"/>
                <a:cs typeface="Arial"/>
              </a:rPr>
              <a:t>perfect precision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1185" y="3218017"/>
            <a:ext cx="2813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Same benefits</a:t>
            </a:r>
            <a:endParaRPr lang="en-US" sz="2800" dirty="0" smtClean="0">
              <a:solidFill>
                <a:srgbClr val="00520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/>
      <p:bldP spid="28" grpId="0"/>
      <p:bldP spid="29" grpId="0"/>
      <p:bldP spid="3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Taking a Look at the Average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4212"/>
          </a:xfrm>
        </p:spPr>
        <p:txBody>
          <a:bodyPr/>
          <a:lstStyle/>
          <a:p>
            <a:r>
              <a:rPr lang="en-US" dirty="0" smtClean="0"/>
              <a:t>View the streams on average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095242" y="2850077"/>
            <a:ext cx="1015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482725" y="2324100"/>
            <a:ext cx="2420938" cy="1119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5343525" y="2605088"/>
            <a:ext cx="2419350" cy="490537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" y="3660311"/>
            <a:ext cx="8229600" cy="1764177"/>
            <a:chOff x="609600" y="3660311"/>
            <a:chExt cx="8229600" cy="1764177"/>
          </a:xfrm>
        </p:grpSpPr>
        <p:grpSp>
          <p:nvGrpSpPr>
            <p:cNvPr id="15" name="Group 14"/>
            <p:cNvGrpSpPr/>
            <p:nvPr/>
          </p:nvGrpSpPr>
          <p:grpSpPr>
            <a:xfrm>
              <a:off x="609600" y="3660311"/>
              <a:ext cx="8229600" cy="1763862"/>
              <a:chOff x="609600" y="3660311"/>
              <a:chExt cx="8229600" cy="1763862"/>
            </a:xfrm>
          </p:grpSpPr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09600" y="3660311"/>
                <a:ext cx="8229600" cy="754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Example:</a:t>
                </a: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755617" y="4941168"/>
                <a:ext cx="10159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8133" name="Picture 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96925" y="4414838"/>
              <a:ext cx="3794125" cy="100965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48134" name="Picture 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/>
                <a:stretch>
                  <a:fillRect/>
                </a:stretch>
              </p:blipFill>
            </mc:Choice>
            <mc:Fallback>
              <p:blipFill>
                <a:blip r:embed="rId1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943600" y="4713288"/>
              <a:ext cx="1928813" cy="455612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Taking a Look at the Average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Group 432"/>
          <p:cNvGrpSpPr/>
          <p:nvPr/>
        </p:nvGrpSpPr>
        <p:grpSpPr>
          <a:xfrm>
            <a:off x="3853385" y="1668230"/>
            <a:ext cx="1798860" cy="872318"/>
            <a:chOff x="1979730" y="4632924"/>
            <a:chExt cx="901493" cy="437159"/>
          </a:xfrm>
        </p:grpSpPr>
        <p:sp>
          <p:nvSpPr>
            <p:cNvPr id="16" name="Freeform 87"/>
            <p:cNvSpPr>
              <a:spLocks noChangeAspect="1" noEditPoints="1"/>
            </p:cNvSpPr>
            <p:nvPr/>
          </p:nvSpPr>
          <p:spPr bwMode="auto">
            <a:xfrm>
              <a:off x="1979730" y="4750264"/>
              <a:ext cx="901493" cy="217984"/>
            </a:xfrm>
            <a:custGeom>
              <a:avLst/>
              <a:gdLst>
                <a:gd name="T0" fmla="*/ 0 w 757"/>
                <a:gd name="T1" fmla="*/ 0 h 183"/>
                <a:gd name="T2" fmla="*/ 378 w 757"/>
                <a:gd name="T3" fmla="*/ 0 h 183"/>
                <a:gd name="T4" fmla="*/ 0 w 757"/>
                <a:gd name="T5" fmla="*/ 183 h 183"/>
                <a:gd name="T6" fmla="*/ 378 w 757"/>
                <a:gd name="T7" fmla="*/ 183 h 183"/>
                <a:gd name="T8" fmla="*/ 757 w 757"/>
                <a:gd name="T9" fmla="*/ 91 h 183"/>
                <a:gd name="T10" fmla="*/ 378 w 757"/>
                <a:gd name="T11" fmla="*/ 91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7"/>
                <a:gd name="T19" fmla="*/ 0 h 183"/>
                <a:gd name="T20" fmla="*/ 757 w 757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7" h="183">
                  <a:moveTo>
                    <a:pt x="0" y="0"/>
                  </a:moveTo>
                  <a:lnTo>
                    <a:pt x="378" y="0"/>
                  </a:lnTo>
                  <a:moveTo>
                    <a:pt x="0" y="183"/>
                  </a:moveTo>
                  <a:lnTo>
                    <a:pt x="378" y="183"/>
                  </a:lnTo>
                  <a:moveTo>
                    <a:pt x="757" y="91"/>
                  </a:moveTo>
                  <a:lnTo>
                    <a:pt x="378" y="91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0"/>
            <p:cNvSpPr>
              <a:spLocks noChangeAspect="1"/>
            </p:cNvSpPr>
            <p:nvPr/>
          </p:nvSpPr>
          <p:spPr bwMode="auto">
            <a:xfrm>
              <a:off x="2136926" y="4632924"/>
              <a:ext cx="585911" cy="437159"/>
            </a:xfrm>
            <a:custGeom>
              <a:avLst/>
              <a:gdLst>
                <a:gd name="T0" fmla="*/ 209 w 592"/>
                <a:gd name="T1" fmla="*/ 239 h 455"/>
                <a:gd name="T2" fmla="*/ 0 w 592"/>
                <a:gd name="T3" fmla="*/ 239 h 455"/>
                <a:gd name="T4" fmla="*/ 0 w 592"/>
                <a:gd name="T5" fmla="*/ 0 h 455"/>
                <a:gd name="T6" fmla="*/ 209 w 592"/>
                <a:gd name="T7" fmla="*/ 0 h 455"/>
                <a:gd name="T8" fmla="*/ 340 w 592"/>
                <a:gd name="T9" fmla="*/ 119 h 455"/>
                <a:gd name="T10" fmla="*/ 209 w 592"/>
                <a:gd name="T11" fmla="*/ 239 h 455"/>
                <a:gd name="T12" fmla="*/ 209 w 592"/>
                <a:gd name="T13" fmla="*/ 239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455"/>
                <a:gd name="T23" fmla="*/ 592 w 592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455">
                  <a:moveTo>
                    <a:pt x="364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364" y="0"/>
                  </a:lnTo>
                  <a:cubicBezTo>
                    <a:pt x="490" y="0"/>
                    <a:pt x="592" y="102"/>
                    <a:pt x="592" y="227"/>
                  </a:cubicBezTo>
                  <a:cubicBezTo>
                    <a:pt x="592" y="353"/>
                    <a:pt x="490" y="455"/>
                    <a:pt x="364" y="455"/>
                  </a:cubicBezTo>
                  <a:cubicBezTo>
                    <a:pt x="364" y="455"/>
                    <a:pt x="364" y="455"/>
                    <a:pt x="364" y="45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201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470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814513" y="1746250"/>
            <a:ext cx="2038350" cy="4127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1814513" y="2159000"/>
            <a:ext cx="1931987" cy="43656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5800725" y="1952625"/>
            <a:ext cx="1789113" cy="3778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1468438" y="3173413"/>
            <a:ext cx="5929312" cy="10001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98247" y="4837866"/>
            <a:ext cx="4540588" cy="1178427"/>
            <a:chOff x="2398247" y="4837866"/>
            <a:chExt cx="4540588" cy="1178427"/>
          </a:xfrm>
        </p:grpSpPr>
        <p:grpSp>
          <p:nvGrpSpPr>
            <p:cNvPr id="20" name="Group 19"/>
            <p:cNvGrpSpPr/>
            <p:nvPr/>
          </p:nvGrpSpPr>
          <p:grpSpPr>
            <a:xfrm>
              <a:off x="2398247" y="4837866"/>
              <a:ext cx="4540588" cy="1178427"/>
              <a:chOff x="2398247" y="4837866"/>
              <a:chExt cx="4540588" cy="117842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398247" y="4837866"/>
                <a:ext cx="4540588" cy="117842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475" name="Picture 11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rcRect/>
                <a:stretch>
                  <a:fillRect/>
                </a:stretch>
              </p:blipFill>
            </mc:Choice>
            <mc:Fallback>
              <p:blipFill>
                <a:blip r:embed="rId12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760788" y="4852988"/>
              <a:ext cx="1574800" cy="50165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62476" name="Picture 1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rcRect/>
                <a:stretch>
                  <a:fillRect/>
                </a:stretch>
              </p:blipFill>
            </mc:Choice>
            <mc:Fallback>
              <p:blipFill>
                <a:blip r:embed="rId1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68575" y="5475288"/>
              <a:ext cx="4046538" cy="500062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Taking a Look at the Average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896218" y="2412788"/>
            <a:ext cx="4773840" cy="1782694"/>
            <a:chOff x="3896218" y="2412788"/>
            <a:chExt cx="4773840" cy="1782694"/>
          </a:xfrm>
        </p:grpSpPr>
        <p:grpSp>
          <p:nvGrpSpPr>
            <p:cNvPr id="67" name="Group 66"/>
            <p:cNvGrpSpPr/>
            <p:nvPr/>
          </p:nvGrpSpPr>
          <p:grpSpPr>
            <a:xfrm>
              <a:off x="4296164" y="2412788"/>
              <a:ext cx="3303295" cy="623596"/>
              <a:chOff x="4107569" y="2312188"/>
              <a:chExt cx="3303295" cy="62359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107569" y="2312188"/>
                <a:ext cx="548620" cy="58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1</a:t>
                </a:r>
                <a:endParaRPr lang="en-US" sz="3200" i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3792" y="2352596"/>
                <a:ext cx="548620" cy="58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</a:t>
                </a:r>
                <a:endParaRPr lang="en-US" sz="3200" i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862244" y="2352596"/>
                <a:ext cx="548620" cy="58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</a:t>
                </a:r>
                <a:endParaRPr lang="en-US" sz="3200" i="1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896218" y="3610706"/>
              <a:ext cx="201637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1  1  0</a:t>
              </a:r>
              <a:endParaRPr lang="en-US" sz="3200" i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75231" y="3598495"/>
              <a:ext cx="201637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1  1  0</a:t>
              </a:r>
              <a:endParaRPr lang="en-US" sz="32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53683" y="3598495"/>
              <a:ext cx="201637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1  1  0</a:t>
              </a:r>
              <a:endParaRPr lang="en-US" sz="3200" i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59249" y="2460397"/>
            <a:ext cx="2302909" cy="1722874"/>
            <a:chOff x="1170654" y="2359797"/>
            <a:chExt cx="2302909" cy="1722874"/>
          </a:xfrm>
        </p:grpSpPr>
        <p:sp>
          <p:nvSpPr>
            <p:cNvPr id="57" name="TextBox 56"/>
            <p:cNvSpPr txBox="1"/>
            <p:nvPr/>
          </p:nvSpPr>
          <p:spPr>
            <a:xfrm>
              <a:off x="1170654" y="2359797"/>
              <a:ext cx="194100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P[A] = 1/3  </a:t>
              </a:r>
              <a:endParaRPr lang="en-US" sz="3200" i="1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3012987" y="2652185"/>
              <a:ext cx="4483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025199" y="3841228"/>
              <a:ext cx="4483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70654" y="3497895"/>
              <a:ext cx="194100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P[B] = 2/3  </a:t>
              </a:r>
              <a:endParaRPr lang="en-US" sz="3200" i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04318" y="1648484"/>
            <a:ext cx="7532044" cy="584776"/>
            <a:chOff x="1004318" y="1648484"/>
            <a:chExt cx="7532044" cy="584776"/>
          </a:xfrm>
        </p:grpSpPr>
        <p:sp>
          <p:nvSpPr>
            <p:cNvPr id="24" name="TextBox 23"/>
            <p:cNvSpPr txBox="1"/>
            <p:nvPr/>
          </p:nvSpPr>
          <p:spPr>
            <a:xfrm>
              <a:off x="1004318" y="1648484"/>
              <a:ext cx="284431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Independent: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8462" y="1648484"/>
              <a:ext cx="50079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P[A|B] = P[A], P[B|A] = P[B]</a:t>
              </a:r>
              <a:endParaRPr lang="en-US" sz="3200" i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09600" y="2973130"/>
            <a:ext cx="7543800" cy="2457163"/>
            <a:chOff x="609600" y="2973130"/>
            <a:chExt cx="7543800" cy="2457163"/>
          </a:xfrm>
        </p:grpSpPr>
        <p:grpSp>
          <p:nvGrpSpPr>
            <p:cNvPr id="64" name="Group 63"/>
            <p:cNvGrpSpPr/>
            <p:nvPr/>
          </p:nvGrpSpPr>
          <p:grpSpPr>
            <a:xfrm>
              <a:off x="4037231" y="2973130"/>
              <a:ext cx="3661276" cy="715363"/>
              <a:chOff x="3848636" y="2872530"/>
              <a:chExt cx="3661276" cy="715363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rot="5400000">
                <a:off x="3968121" y="3223731"/>
                <a:ext cx="688389" cy="129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5400000">
                <a:off x="5325881" y="3237219"/>
                <a:ext cx="688389" cy="129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urved Connector 96"/>
              <p:cNvCxnSpPr/>
              <p:nvPr/>
            </p:nvCxnSpPr>
            <p:spPr>
              <a:xfrm rot="5400000">
                <a:off x="3656030" y="3065663"/>
                <a:ext cx="688389" cy="303178"/>
              </a:xfrm>
              <a:prstGeom prst="curvedConnector3">
                <a:avLst>
                  <a:gd name="adj1" fmla="val 6706"/>
                </a:avLst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98"/>
              <p:cNvCxnSpPr/>
              <p:nvPr/>
            </p:nvCxnSpPr>
            <p:spPr>
              <a:xfrm rot="16200000" flipH="1">
                <a:off x="4264077" y="3065136"/>
                <a:ext cx="688389" cy="303178"/>
              </a:xfrm>
              <a:prstGeom prst="curvedConnector3">
                <a:avLst>
                  <a:gd name="adj1" fmla="val 6706"/>
                </a:avLst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urved Connector 99"/>
              <p:cNvCxnSpPr/>
              <p:nvPr/>
            </p:nvCxnSpPr>
            <p:spPr>
              <a:xfrm rot="16200000" flipH="1">
                <a:off x="5635676" y="3092110"/>
                <a:ext cx="688389" cy="303178"/>
              </a:xfrm>
              <a:prstGeom prst="curvedConnector3">
                <a:avLst>
                  <a:gd name="adj1" fmla="val 6706"/>
                </a:avLst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urved Connector 100"/>
              <p:cNvCxnSpPr/>
              <p:nvPr/>
            </p:nvCxnSpPr>
            <p:spPr>
              <a:xfrm rot="5400000">
                <a:off x="5010751" y="3078622"/>
                <a:ext cx="688389" cy="303178"/>
              </a:xfrm>
              <a:prstGeom prst="curvedConnector3">
                <a:avLst>
                  <a:gd name="adj1" fmla="val 6706"/>
                </a:avLst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6704333" y="3237219"/>
                <a:ext cx="688389" cy="129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/>
              <p:nvPr/>
            </p:nvCxnSpPr>
            <p:spPr>
              <a:xfrm rot="16200000" flipH="1">
                <a:off x="7014128" y="3092110"/>
                <a:ext cx="688389" cy="303178"/>
              </a:xfrm>
              <a:prstGeom prst="curvedConnector3">
                <a:avLst>
                  <a:gd name="adj1" fmla="val 6706"/>
                </a:avLst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/>
              <p:nvPr/>
            </p:nvCxnSpPr>
            <p:spPr>
              <a:xfrm rot="5400000">
                <a:off x="6389203" y="3078622"/>
                <a:ext cx="688389" cy="303178"/>
              </a:xfrm>
              <a:prstGeom prst="curvedConnector3">
                <a:avLst>
                  <a:gd name="adj1" fmla="val 6706"/>
                </a:avLst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96"/>
            <p:cNvSpPr>
              <a:spLocks noChangeArrowheads="1"/>
            </p:cNvSpPr>
            <p:nvPr/>
          </p:nvSpPr>
          <p:spPr bwMode="auto">
            <a:xfrm>
              <a:off x="609600" y="3945348"/>
              <a:ext cx="7543800" cy="1484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00" tIns="33480" rIns="66600" bIns="33480" anchor="t" anchorCtr="0"/>
            <a:lstStyle/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rPr>
                <a:t>On </a:t>
              </a:r>
              <a:r>
                <a:rPr lang="en-US" sz="2800" i="1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rPr>
                <a:t>average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rPr>
                <a:t>, each outcome of one bit stream will </a:t>
              </a:r>
              <a:r>
                <a:rPr lang="en-US" sz="2800" i="1" dirty="0" smtClean="0">
                  <a:solidFill>
                    <a:srgbClr val="008000"/>
                  </a:solidFill>
                  <a:latin typeface="Arial" pitchFamily="34" charset="0"/>
                  <a:ea typeface="DejaVu Sans"/>
                  <a:cs typeface="DejaVu Sans"/>
                </a:rPr>
                <a:t>see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  <a:ea typeface="DejaVu Sans"/>
                  <a:cs typeface="DejaVu Sans"/>
                </a:rPr>
                <a:t> the average value of the other bit stream</a:t>
              </a:r>
              <a:endParaRPr lang="en-US" sz="2800" i="1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b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  <a:p>
              <a:pPr lvl="1" indent="-339725" defTabSz="457200">
                <a:spcAft>
                  <a:spcPts val="600"/>
                </a:spcAft>
                <a:buClr>
                  <a:srgbClr val="000000"/>
                </a:buClr>
                <a:buSzPct val="100000"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086230" y="2333861"/>
            <a:ext cx="6973828" cy="1861622"/>
            <a:chOff x="897635" y="2233261"/>
            <a:chExt cx="6973828" cy="1861622"/>
          </a:xfrm>
        </p:grpSpPr>
        <p:sp>
          <p:nvSpPr>
            <p:cNvPr id="125" name="Rectangle 124"/>
            <p:cNvSpPr/>
            <p:nvPr/>
          </p:nvSpPr>
          <p:spPr>
            <a:xfrm>
              <a:off x="897635" y="2233261"/>
              <a:ext cx="6973828" cy="1861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2"/>
            <p:cNvGrpSpPr/>
            <p:nvPr/>
          </p:nvGrpSpPr>
          <p:grpSpPr>
            <a:xfrm>
              <a:off x="1164309" y="2314120"/>
              <a:ext cx="6707154" cy="1770484"/>
              <a:chOff x="-6339258" y="2233260"/>
              <a:chExt cx="6707154" cy="1770484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-6339258" y="2280869"/>
                <a:ext cx="1941009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P[A] = 1/3  </a:t>
                </a:r>
                <a:endParaRPr lang="en-US" sz="3200" i="1" dirty="0"/>
              </a:p>
            </p:txBody>
          </p:sp>
          <p:grpSp>
            <p:nvGrpSpPr>
              <p:cNvPr id="128" name="Group 55"/>
              <p:cNvGrpSpPr/>
              <p:nvPr/>
            </p:nvGrpSpPr>
            <p:grpSpPr>
              <a:xfrm rot="10800000">
                <a:off x="-3661277" y="2793602"/>
                <a:ext cx="911225" cy="701875"/>
                <a:chOff x="-3661276" y="2793602"/>
                <a:chExt cx="911225" cy="701875"/>
              </a:xfrm>
            </p:grpSpPr>
            <p:cxnSp>
              <p:nvCxnSpPr>
                <p:cNvPr id="146" name="Straight Arrow Connector 145"/>
                <p:cNvCxnSpPr/>
                <p:nvPr/>
              </p:nvCxnSpPr>
              <p:spPr>
                <a:xfrm rot="5400000">
                  <a:off x="-3541791" y="3144803"/>
                  <a:ext cx="688389" cy="129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urved Connector 146"/>
                <p:cNvCxnSpPr/>
                <p:nvPr/>
              </p:nvCxnSpPr>
              <p:spPr>
                <a:xfrm rot="5400000">
                  <a:off x="-3853882" y="2986735"/>
                  <a:ext cx="688389" cy="303178"/>
                </a:xfrm>
                <a:prstGeom prst="curvedConnector3">
                  <a:avLst>
                    <a:gd name="adj1" fmla="val 6706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urved Connector 147"/>
                <p:cNvCxnSpPr/>
                <p:nvPr/>
              </p:nvCxnSpPr>
              <p:spPr>
                <a:xfrm rot="16200000" flipH="1">
                  <a:off x="-3245835" y="2986208"/>
                  <a:ext cx="688389" cy="303178"/>
                </a:xfrm>
                <a:prstGeom prst="curvedConnector3">
                  <a:avLst>
                    <a:gd name="adj1" fmla="val 6706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58"/>
              <p:cNvGrpSpPr/>
              <p:nvPr/>
            </p:nvGrpSpPr>
            <p:grpSpPr>
              <a:xfrm rot="10800000">
                <a:off x="-2306555" y="2807088"/>
                <a:ext cx="928103" cy="701877"/>
                <a:chOff x="-2306555" y="2807088"/>
                <a:chExt cx="928103" cy="701877"/>
              </a:xfrm>
            </p:grpSpPr>
            <p:cxnSp>
              <p:nvCxnSpPr>
                <p:cNvPr id="143" name="Straight Arrow Connector 142"/>
                <p:cNvCxnSpPr/>
                <p:nvPr/>
              </p:nvCxnSpPr>
              <p:spPr>
                <a:xfrm rot="5400000">
                  <a:off x="-2184031" y="3158291"/>
                  <a:ext cx="688389" cy="129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urved Connector 143"/>
                <p:cNvCxnSpPr/>
                <p:nvPr/>
              </p:nvCxnSpPr>
              <p:spPr>
                <a:xfrm rot="16200000" flipH="1">
                  <a:off x="-1874236" y="3013182"/>
                  <a:ext cx="688389" cy="303178"/>
                </a:xfrm>
                <a:prstGeom prst="curvedConnector3">
                  <a:avLst>
                    <a:gd name="adj1" fmla="val 6706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urved Connector 144"/>
                <p:cNvCxnSpPr/>
                <p:nvPr/>
              </p:nvCxnSpPr>
              <p:spPr>
                <a:xfrm rot="5400000">
                  <a:off x="-2499161" y="2999694"/>
                  <a:ext cx="688389" cy="303178"/>
                </a:xfrm>
                <a:prstGeom prst="curvedConnector3">
                  <a:avLst>
                    <a:gd name="adj1" fmla="val 6706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0" name="Straight Arrow Connector 129"/>
              <p:cNvCxnSpPr/>
              <p:nvPr/>
            </p:nvCxnSpPr>
            <p:spPr>
              <a:xfrm>
                <a:off x="-4496925" y="2573257"/>
                <a:ext cx="44836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-4484713" y="3762300"/>
                <a:ext cx="44836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-3787007" y="2233260"/>
                <a:ext cx="139244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1  0  0</a:t>
                </a:r>
                <a:endParaRPr lang="en-US" sz="3200" i="1" dirty="0"/>
              </a:p>
            </p:txBody>
          </p:sp>
          <p:grpSp>
            <p:nvGrpSpPr>
              <p:cNvPr id="133" name="Group 59"/>
              <p:cNvGrpSpPr/>
              <p:nvPr/>
            </p:nvGrpSpPr>
            <p:grpSpPr>
              <a:xfrm rot="10800000">
                <a:off x="-928103" y="2807088"/>
                <a:ext cx="928103" cy="701877"/>
                <a:chOff x="-928103" y="2807088"/>
                <a:chExt cx="928103" cy="701877"/>
              </a:xfrm>
            </p:grpSpPr>
            <p:cxnSp>
              <p:nvCxnSpPr>
                <p:cNvPr id="140" name="Straight Arrow Connector 139"/>
                <p:cNvCxnSpPr/>
                <p:nvPr/>
              </p:nvCxnSpPr>
              <p:spPr>
                <a:xfrm rot="5400000">
                  <a:off x="-805579" y="3158291"/>
                  <a:ext cx="688389" cy="129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urved Connector 140"/>
                <p:cNvCxnSpPr/>
                <p:nvPr/>
              </p:nvCxnSpPr>
              <p:spPr>
                <a:xfrm rot="16200000" flipH="1">
                  <a:off x="-495784" y="3013182"/>
                  <a:ext cx="688389" cy="303178"/>
                </a:xfrm>
                <a:prstGeom prst="curvedConnector3">
                  <a:avLst>
                    <a:gd name="adj1" fmla="val 6706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urved Connector 141"/>
                <p:cNvCxnSpPr/>
                <p:nvPr/>
              </p:nvCxnSpPr>
              <p:spPr>
                <a:xfrm rot="5400000">
                  <a:off x="-1120709" y="2999694"/>
                  <a:ext cx="688389" cy="303178"/>
                </a:xfrm>
                <a:prstGeom prst="curvedConnector3">
                  <a:avLst>
                    <a:gd name="adj1" fmla="val 6706"/>
                  </a:avLst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TextBox 133"/>
              <p:cNvSpPr txBox="1"/>
              <p:nvPr/>
            </p:nvSpPr>
            <p:spPr>
              <a:xfrm>
                <a:off x="-6339258" y="3418968"/>
                <a:ext cx="1941009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P[B] = 2/3  </a:t>
                </a:r>
                <a:endParaRPr lang="en-US" sz="3200" i="1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-3402343" y="3418968"/>
                <a:ext cx="548620" cy="58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1</a:t>
                </a:r>
                <a:endParaRPr lang="en-US" sz="3200" i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-2026120" y="3418968"/>
                <a:ext cx="548620" cy="58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1</a:t>
                </a:r>
                <a:endParaRPr lang="en-US" sz="3200" i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-666736" y="3382831"/>
                <a:ext cx="548620" cy="58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0</a:t>
                </a:r>
                <a:endParaRPr lang="en-US" sz="3200" i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-2415569" y="2235799"/>
                <a:ext cx="139244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1  0  0</a:t>
                </a:r>
                <a:endParaRPr lang="en-US" sz="3200" i="1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-1024544" y="2235799"/>
                <a:ext cx="139244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1  0  0</a:t>
                </a:r>
                <a:endParaRPr lang="en-US" sz="3200" i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Taking a Look at the Average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838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By using independent random bit streams, the average bit streams are </a:t>
            </a:r>
            <a:r>
              <a:rPr lang="en-US" sz="2800" u="sng" dirty="0" smtClean="0">
                <a:solidFill>
                  <a:srgbClr val="008000"/>
                </a:solidFill>
                <a:latin typeface="Arial"/>
                <a:cs typeface="Arial"/>
              </a:rPr>
              <a:t>“pre-convolved”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131958" y="2881601"/>
            <a:ext cx="3023913" cy="1185293"/>
            <a:chOff x="2131958" y="2881601"/>
            <a:chExt cx="3023913" cy="1185293"/>
          </a:xfrm>
        </p:grpSpPr>
        <p:grpSp>
          <p:nvGrpSpPr>
            <p:cNvPr id="48" name="Group 47"/>
            <p:cNvGrpSpPr/>
            <p:nvPr/>
          </p:nvGrpSpPr>
          <p:grpSpPr>
            <a:xfrm>
              <a:off x="2131958" y="3359008"/>
              <a:ext cx="2211114" cy="707886"/>
              <a:chOff x="1750629" y="3333608"/>
              <a:chExt cx="2211114" cy="70788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750629" y="3428278"/>
                <a:ext cx="2211114" cy="4487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/>
                  <a:cs typeface="Arial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728529" y="3333608"/>
                <a:ext cx="1105557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/>
                    <a:cs typeface="Arial"/>
                  </a:rPr>
                  <a:t>110</a:t>
                </a:r>
                <a:endParaRPr lang="en-US" sz="40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847114" y="2881601"/>
              <a:ext cx="13087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101</a:t>
              </a:r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65922" y="3359008"/>
            <a:ext cx="2211114" cy="2829687"/>
            <a:chOff x="2365922" y="3359008"/>
            <a:chExt cx="2211114" cy="2829687"/>
          </a:xfrm>
        </p:grpSpPr>
        <p:sp>
          <p:nvSpPr>
            <p:cNvPr id="50" name="TextBox 49"/>
            <p:cNvSpPr txBox="1"/>
            <p:nvPr/>
          </p:nvSpPr>
          <p:spPr>
            <a:xfrm>
              <a:off x="2770461" y="4249703"/>
              <a:ext cx="438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10</a:t>
              </a:r>
              <a:endParaRPr lang="en-US" sz="4000" dirty="0">
                <a:latin typeface="Arial"/>
                <a:cs typeface="Arial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365922" y="3359008"/>
              <a:ext cx="2211114" cy="707886"/>
              <a:chOff x="1750629" y="3333608"/>
              <a:chExt cx="2211114" cy="70788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750629" y="3500587"/>
                <a:ext cx="2211114" cy="452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/>
                  <a:cs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28529" y="3333608"/>
                <a:ext cx="11055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/>
                    <a:cs typeface="Arial"/>
                  </a:rPr>
                  <a:t>110</a:t>
                </a:r>
                <a:endParaRPr lang="en-US" sz="40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633279" y="3359008"/>
            <a:ext cx="2211114" cy="2829687"/>
            <a:chOff x="2633279" y="3359008"/>
            <a:chExt cx="2211114" cy="2829687"/>
          </a:xfrm>
        </p:grpSpPr>
        <p:sp>
          <p:nvSpPr>
            <p:cNvPr id="51" name="TextBox 50"/>
            <p:cNvSpPr txBox="1"/>
            <p:nvPr/>
          </p:nvSpPr>
          <p:spPr>
            <a:xfrm>
              <a:off x="3135586" y="4249703"/>
              <a:ext cx="438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00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56261" y="4249703"/>
              <a:ext cx="438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11</a:t>
              </a:r>
              <a:endParaRPr lang="en-US" sz="4000" dirty="0">
                <a:latin typeface="Arial"/>
                <a:cs typeface="Arial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633279" y="3359008"/>
              <a:ext cx="2211114" cy="707886"/>
              <a:chOff x="898744" y="5569265"/>
              <a:chExt cx="2211114" cy="70788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898744" y="5736244"/>
                <a:ext cx="2211114" cy="452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/>
                  <a:cs typeface="Arial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76644" y="5569265"/>
                <a:ext cx="11055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/>
                    <a:cs typeface="Arial"/>
                  </a:rPr>
                  <a:t>110</a:t>
                </a:r>
                <a:endParaRPr lang="en-US" sz="40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865054" y="3361536"/>
            <a:ext cx="2211114" cy="2827159"/>
            <a:chOff x="2865054" y="3361536"/>
            <a:chExt cx="2211114" cy="2827159"/>
          </a:xfrm>
        </p:grpSpPr>
        <p:sp>
          <p:nvSpPr>
            <p:cNvPr id="53" name="TextBox 52"/>
            <p:cNvSpPr txBox="1"/>
            <p:nvPr/>
          </p:nvSpPr>
          <p:spPr>
            <a:xfrm>
              <a:off x="3776936" y="4249703"/>
              <a:ext cx="438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10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10311" y="4249703"/>
              <a:ext cx="438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01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30986" y="4249703"/>
              <a:ext cx="438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11</a:t>
              </a:r>
              <a:endParaRPr lang="en-US" sz="4000" dirty="0">
                <a:latin typeface="Arial"/>
                <a:cs typeface="Arial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865054" y="3361536"/>
              <a:ext cx="2211114" cy="707886"/>
              <a:chOff x="2390665" y="5795388"/>
              <a:chExt cx="2211114" cy="70788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2390665" y="5962367"/>
                <a:ext cx="2211114" cy="452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/>
                  <a:cs typeface="Arial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368565" y="5795388"/>
                <a:ext cx="11055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/>
                    <a:cs typeface="Arial"/>
                  </a:rPr>
                  <a:t>110</a:t>
                </a:r>
                <a:endParaRPr lang="en-US" sz="40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164161" y="3371708"/>
            <a:ext cx="2413657" cy="2812017"/>
            <a:chOff x="3164161" y="3371708"/>
            <a:chExt cx="2413657" cy="2812017"/>
          </a:xfrm>
        </p:grpSpPr>
        <p:sp>
          <p:nvSpPr>
            <p:cNvPr id="56" name="TextBox 55"/>
            <p:cNvSpPr txBox="1"/>
            <p:nvPr/>
          </p:nvSpPr>
          <p:spPr>
            <a:xfrm>
              <a:off x="4765018" y="4244733"/>
              <a:ext cx="438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11</a:t>
              </a:r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39668" y="4244733"/>
              <a:ext cx="438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01</a:t>
              </a:r>
              <a:endParaRPr lang="en-US" sz="4000" dirty="0">
                <a:latin typeface="Arial"/>
                <a:cs typeface="Arial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164161" y="3371708"/>
              <a:ext cx="2211114" cy="707886"/>
              <a:chOff x="2390665" y="5795388"/>
              <a:chExt cx="2211114" cy="707886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390665" y="5962367"/>
                <a:ext cx="2211114" cy="452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/>
                  <a:cs typeface="Arial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368565" y="5795388"/>
                <a:ext cx="11055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/>
                    <a:cs typeface="Arial"/>
                  </a:rPr>
                  <a:t>110</a:t>
                </a:r>
                <a:endParaRPr lang="en-US" sz="40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430204" y="3377478"/>
            <a:ext cx="2509564" cy="2811422"/>
            <a:chOff x="3430204" y="3377478"/>
            <a:chExt cx="2509564" cy="2811422"/>
          </a:xfrm>
        </p:grpSpPr>
        <p:sp>
          <p:nvSpPr>
            <p:cNvPr id="58" name="TextBox 57"/>
            <p:cNvSpPr txBox="1"/>
            <p:nvPr/>
          </p:nvSpPr>
          <p:spPr>
            <a:xfrm>
              <a:off x="5501618" y="4249908"/>
              <a:ext cx="4381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11</a:t>
              </a:r>
              <a:endParaRPr lang="en-US" sz="4000" dirty="0">
                <a:latin typeface="Arial"/>
                <a:cs typeface="Arial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430204" y="3377478"/>
              <a:ext cx="2211114" cy="707886"/>
              <a:chOff x="2390665" y="5795388"/>
              <a:chExt cx="2211114" cy="70788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390665" y="5962367"/>
                <a:ext cx="2211114" cy="452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/>
                  <a:cs typeface="Arial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368565" y="5795388"/>
                <a:ext cx="11055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/>
                    <a:cs typeface="Arial"/>
                  </a:rPr>
                  <a:t>110</a:t>
                </a:r>
                <a:endParaRPr lang="en-US" sz="40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3675336" y="3374236"/>
            <a:ext cx="2211114" cy="707886"/>
            <a:chOff x="2390665" y="5795388"/>
            <a:chExt cx="2211114" cy="707886"/>
          </a:xfrm>
        </p:grpSpPr>
        <p:sp>
          <p:nvSpPr>
            <p:cNvPr id="88" name="Rectangle 87"/>
            <p:cNvSpPr/>
            <p:nvPr/>
          </p:nvSpPr>
          <p:spPr>
            <a:xfrm>
              <a:off x="2390665" y="5962367"/>
              <a:ext cx="2211114" cy="452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/>
                <a:cs typeface="Arial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68565" y="5795388"/>
              <a:ext cx="11055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/>
                  <a:cs typeface="Arial"/>
                </a:rPr>
                <a:t>110</a:t>
              </a:r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35586" y="4249908"/>
            <a:ext cx="2442232" cy="1310466"/>
            <a:chOff x="3135586" y="4249908"/>
            <a:chExt cx="2442232" cy="1310466"/>
          </a:xfrm>
        </p:grpSpPr>
        <p:sp>
          <p:nvSpPr>
            <p:cNvPr id="46" name="Rectangle 45"/>
            <p:cNvSpPr/>
            <p:nvPr/>
          </p:nvSpPr>
          <p:spPr>
            <a:xfrm>
              <a:off x="3135586" y="4249908"/>
              <a:ext cx="438150" cy="1310466"/>
            </a:xfrm>
            <a:prstGeom prst="rect">
              <a:avLst/>
            </a:prstGeom>
            <a:noFill/>
            <a:ln w="38100">
              <a:solidFill>
                <a:srgbClr val="00700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23997" y="4249908"/>
              <a:ext cx="438150" cy="1310466"/>
            </a:xfrm>
            <a:prstGeom prst="rect">
              <a:avLst/>
            </a:prstGeom>
            <a:noFill/>
            <a:ln w="38100">
              <a:solidFill>
                <a:srgbClr val="00700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139668" y="4249908"/>
              <a:ext cx="438150" cy="1310466"/>
            </a:xfrm>
            <a:prstGeom prst="rect">
              <a:avLst/>
            </a:prstGeom>
            <a:noFill/>
            <a:ln w="38100">
              <a:solidFill>
                <a:srgbClr val="00700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91522" name="Object 2"/>
          <p:cNvGraphicFramePr>
            <a:graphicFrameLocks noChangeAspect="1"/>
          </p:cNvGraphicFramePr>
          <p:nvPr/>
        </p:nvGraphicFramePr>
        <p:xfrm>
          <a:off x="1282286" y="2068584"/>
          <a:ext cx="6731000" cy="1938337"/>
        </p:xfrm>
        <a:graphic>
          <a:graphicData uri="http://schemas.openxmlformats.org/presentationml/2006/ole">
            <p:oleObj spid="_x0000_s491522" name="Equation" r:id="rId3" imgW="2336800" imgH="673100" progId="Equation.3">
              <p:embed/>
            </p:oleObj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Taking a Look at the Average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826238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Arial"/>
                <a:cs typeface="Arial"/>
              </a:rPr>
              <a:t>Analogy: outer product</a:t>
            </a:r>
            <a:endParaRPr lang="en-US" sz="2800" u="sng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endParaRPr lang="en-US" sz="2800" u="sng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822450" y="4605156"/>
            <a:ext cx="5546725" cy="5746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491526" name="Object 6"/>
          <p:cNvGraphicFramePr>
            <a:graphicFrameLocks noChangeAspect="1"/>
          </p:cNvGraphicFramePr>
          <p:nvPr/>
        </p:nvGraphicFramePr>
        <p:xfrm>
          <a:off x="642397" y="5304475"/>
          <a:ext cx="7885112" cy="474662"/>
        </p:xfrm>
        <a:graphic>
          <a:graphicData uri="http://schemas.openxmlformats.org/presentationml/2006/ole">
            <p:oleObj spid="_x0000_s491526" name="Equation" r:id="rId6" imgW="29591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Taking a Look at the Average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29991" y="2466003"/>
            <a:ext cx="8638996" cy="1567325"/>
            <a:chOff x="262409" y="4677286"/>
            <a:chExt cx="8638996" cy="1567325"/>
          </a:xfrm>
        </p:grpSpPr>
        <p:grpSp>
          <p:nvGrpSpPr>
            <p:cNvPr id="15" name="Group 14"/>
            <p:cNvGrpSpPr/>
            <p:nvPr/>
          </p:nvGrpSpPr>
          <p:grpSpPr>
            <a:xfrm>
              <a:off x="262409" y="4677286"/>
              <a:ext cx="8638996" cy="739412"/>
              <a:chOff x="262409" y="4677286"/>
              <a:chExt cx="8638996" cy="73941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62409" y="4677286"/>
                <a:ext cx="8638996" cy="7394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841675" y="4717390"/>
                <a:ext cx="831837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ＭＳ ゴシック"/>
                    <a:ea typeface="ＭＳ ゴシック"/>
                    <a:cs typeface="ＭＳ ゴシック"/>
                  </a:rPr>
                  <a:t>☐</a:t>
                </a:r>
                <a:endParaRPr lang="en-US" sz="3200" dirty="0"/>
              </a:p>
            </p:txBody>
          </p:sp>
        </p:grp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671805" y="5490399"/>
              <a:ext cx="8229600" cy="7542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429" dirty="0" smtClean="0">
                  <a:latin typeface="Arial"/>
                  <a:cs typeface="Arial"/>
                </a:rPr>
                <a:t>where</a:t>
              </a:r>
              <a:r>
                <a:rPr lang="en-US" sz="3429" dirty="0" smtClean="0"/>
                <a:t> </a:t>
              </a:r>
              <a:r>
                <a:rPr lang="en-US" sz="3429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3429" dirty="0" smtClean="0">
                  <a:latin typeface="Arial"/>
                  <a:ea typeface="ＭＳ ゴシック"/>
                  <a:cs typeface="Arial"/>
                </a:rPr>
                <a:t> is an arbitrary logic operator</a:t>
              </a:r>
              <a:endParaRPr lang="en-US" sz="3429" dirty="0" smtClean="0">
                <a:latin typeface="Arial"/>
                <a:cs typeface="Arial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dirty="0" smtClean="0"/>
                <a:t>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17525" y="1578111"/>
            <a:ext cx="8229600" cy="7542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In general, the function implemented by an arbitrary logic gate is given by: </a:t>
            </a:r>
          </a:p>
        </p:txBody>
      </p:sp>
      <p:pic>
        <p:nvPicPr>
          <p:cNvPr id="233485" name="Picture 1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10495" y="2590277"/>
            <a:ext cx="8304212" cy="5016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122968" y="4040825"/>
            <a:ext cx="6966326" cy="2241551"/>
            <a:chOff x="1122968" y="4040825"/>
            <a:chExt cx="6966326" cy="2241551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502381" y="4114800"/>
              <a:ext cx="6586913" cy="867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Independent random bit streams</a:t>
              </a:r>
            </a:p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aphicFrame>
          <p:nvGraphicFramePr>
            <p:cNvPr id="233489" name="Object 17"/>
            <p:cNvGraphicFramePr>
              <a:graphicFrameLocks noChangeAspect="1"/>
            </p:cNvGraphicFramePr>
            <p:nvPr/>
          </p:nvGraphicFramePr>
          <p:xfrm>
            <a:off x="4049713" y="4681434"/>
            <a:ext cx="809625" cy="539750"/>
          </p:xfrm>
          <a:graphic>
            <a:graphicData uri="http://schemas.openxmlformats.org/presentationml/2006/ole">
              <p:oleObj spid="_x0000_s233489" name="Equation" r:id="rId6" imgW="114300" imgH="76200" progId="Equation.3">
                <p:embed/>
              </p:oleObj>
            </a:graphicData>
          </a:graphic>
        </p:graphicFrame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122968" y="5270500"/>
              <a:ext cx="6586913" cy="867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Pre-</a:t>
              </a:r>
              <a:r>
                <a:rPr lang="en-US" sz="3200" dirty="0" smtClean="0">
                  <a:latin typeface="Arial"/>
                  <a:cs typeface="Arial"/>
                </a:rPr>
                <a:t>convolving the average bit streams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3935" y="4040825"/>
              <a:ext cx="6365946" cy="2241551"/>
            </a:xfrm>
            <a:prstGeom prst="rect">
              <a:avLst/>
            </a:prstGeom>
            <a:noFill/>
            <a:ln w="38100">
              <a:solidFill>
                <a:srgbClr val="00700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Deterministic Approach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73229" y="3269473"/>
            <a:ext cx="6181708" cy="2079505"/>
            <a:chOff x="1750085" y="3866088"/>
            <a:chExt cx="6181708" cy="2079505"/>
          </a:xfrm>
        </p:grpSpPr>
        <p:grpSp>
          <p:nvGrpSpPr>
            <p:cNvPr id="10" name="Group 18"/>
            <p:cNvGrpSpPr/>
            <p:nvPr/>
          </p:nvGrpSpPr>
          <p:grpSpPr>
            <a:xfrm>
              <a:off x="1750085" y="3866088"/>
              <a:ext cx="6181708" cy="1293487"/>
              <a:chOff x="1493653" y="4388628"/>
              <a:chExt cx="6181708" cy="1293487"/>
            </a:xfrm>
          </p:grpSpPr>
          <p:sp>
            <p:nvSpPr>
              <p:cNvPr id="12" name="Freeform 87"/>
              <p:cNvSpPr>
                <a:spLocks noChangeAspect="1" noEditPoints="1"/>
              </p:cNvSpPr>
              <p:nvPr/>
            </p:nvSpPr>
            <p:spPr bwMode="auto">
              <a:xfrm>
                <a:off x="1824322" y="4855155"/>
                <a:ext cx="5190541" cy="630370"/>
              </a:xfrm>
              <a:custGeom>
                <a:avLst/>
                <a:gdLst>
                  <a:gd name="T0" fmla="*/ 0 w 757"/>
                  <a:gd name="T1" fmla="*/ 0 h 183"/>
                  <a:gd name="T2" fmla="*/ 378 w 757"/>
                  <a:gd name="T3" fmla="*/ 0 h 183"/>
                  <a:gd name="T4" fmla="*/ 0 w 757"/>
                  <a:gd name="T5" fmla="*/ 183 h 183"/>
                  <a:gd name="T6" fmla="*/ 378 w 757"/>
                  <a:gd name="T7" fmla="*/ 183 h 183"/>
                  <a:gd name="T8" fmla="*/ 757 w 757"/>
                  <a:gd name="T9" fmla="*/ 91 h 183"/>
                  <a:gd name="T10" fmla="*/ 378 w 757"/>
                  <a:gd name="T11" fmla="*/ 91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7"/>
                  <a:gd name="T19" fmla="*/ 0 h 183"/>
                  <a:gd name="T20" fmla="*/ 757 w 757"/>
                  <a:gd name="T21" fmla="*/ 183 h 1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7" h="183">
                    <a:moveTo>
                      <a:pt x="0" y="0"/>
                    </a:moveTo>
                    <a:lnTo>
                      <a:pt x="378" y="0"/>
                    </a:lnTo>
                    <a:moveTo>
                      <a:pt x="0" y="183"/>
                    </a:moveTo>
                    <a:lnTo>
                      <a:pt x="378" y="183"/>
                    </a:lnTo>
                    <a:moveTo>
                      <a:pt x="757" y="91"/>
                    </a:moveTo>
                    <a:lnTo>
                      <a:pt x="378" y="91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1"/>
              <p:cNvSpPr>
                <a:spLocks noChangeAspect="1"/>
              </p:cNvSpPr>
              <p:nvPr/>
            </p:nvSpPr>
            <p:spPr bwMode="auto">
              <a:xfrm>
                <a:off x="3838438" y="4704098"/>
                <a:ext cx="1220996" cy="911007"/>
              </a:xfrm>
              <a:custGeom>
                <a:avLst/>
                <a:gdLst>
                  <a:gd name="T0" fmla="*/ 209 w 592"/>
                  <a:gd name="T1" fmla="*/ 239 h 455"/>
                  <a:gd name="T2" fmla="*/ 0 w 592"/>
                  <a:gd name="T3" fmla="*/ 239 h 455"/>
                  <a:gd name="T4" fmla="*/ 0 w 592"/>
                  <a:gd name="T5" fmla="*/ 0 h 455"/>
                  <a:gd name="T6" fmla="*/ 209 w 592"/>
                  <a:gd name="T7" fmla="*/ 0 h 455"/>
                  <a:gd name="T8" fmla="*/ 340 w 592"/>
                  <a:gd name="T9" fmla="*/ 119 h 455"/>
                  <a:gd name="T10" fmla="*/ 209 w 592"/>
                  <a:gd name="T11" fmla="*/ 239 h 455"/>
                  <a:gd name="T12" fmla="*/ 209 w 592"/>
                  <a:gd name="T13" fmla="*/ 239 h 4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2"/>
                  <a:gd name="T22" fmla="*/ 0 h 455"/>
                  <a:gd name="T23" fmla="*/ 592 w 592"/>
                  <a:gd name="T24" fmla="*/ 455 h 4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2" h="455">
                    <a:moveTo>
                      <a:pt x="364" y="455"/>
                    </a:moveTo>
                    <a:lnTo>
                      <a:pt x="0" y="455"/>
                    </a:lnTo>
                    <a:lnTo>
                      <a:pt x="0" y="0"/>
                    </a:lnTo>
                    <a:lnTo>
                      <a:pt x="364" y="0"/>
                    </a:lnTo>
                    <a:cubicBezTo>
                      <a:pt x="490" y="0"/>
                      <a:pt x="592" y="102"/>
                      <a:pt x="592" y="227"/>
                    </a:cubicBezTo>
                    <a:cubicBezTo>
                      <a:pt x="592" y="353"/>
                      <a:pt x="490" y="455"/>
                      <a:pt x="364" y="455"/>
                    </a:cubicBezTo>
                    <a:cubicBezTo>
                      <a:pt x="364" y="455"/>
                      <a:pt x="364" y="455"/>
                      <a:pt x="364" y="455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8000"/>
                  </a:gs>
                  <a:gs pos="0">
                    <a:srgbClr val="63C429"/>
                  </a:gs>
                </a:gsLst>
                <a:path path="rect">
                  <a:fillToRect l="50000" t="50000" r="50000" b="50000"/>
                </a:path>
                <a:tileRect/>
              </a:gradFill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94073" y="4576153"/>
                <a:ext cx="686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Times New Roman"/>
                    <a:cs typeface="Times New Roman"/>
                  </a:rPr>
                  <a:t>X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93653" y="5220450"/>
                <a:ext cx="686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Times New Roman"/>
                    <a:cs typeface="Times New Roman"/>
                  </a:rPr>
                  <a:t>Y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988945" y="4898890"/>
                <a:ext cx="686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Times New Roman"/>
                    <a:cs typeface="Times New Roman"/>
                  </a:rPr>
                  <a:t>Z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24322" y="4388628"/>
                <a:ext cx="2098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/>
                    <a:cs typeface="Times New Roman"/>
                  </a:rPr>
                  <a:t>100 100 100</a:t>
                </a:r>
                <a:endParaRPr lang="en-US" sz="28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63199" y="5001179"/>
                <a:ext cx="2098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/>
                    <a:cs typeface="Times New Roman"/>
                  </a:rPr>
                  <a:t>111 111 000</a:t>
                </a:r>
                <a:endParaRPr lang="en-US" sz="28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60700" y="4689112"/>
                <a:ext cx="2098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/>
                    <a:cs typeface="Times New Roman"/>
                  </a:rPr>
                  <a:t>100 100 000</a:t>
                </a:r>
                <a:endParaRPr lang="en-US" sz="28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200483" y="5360817"/>
              <a:ext cx="285741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 smtClean="0">
                  <a:latin typeface="Times New Roman"/>
                  <a:cs typeface="Times New Roman"/>
                </a:rPr>
                <a:t>p</a:t>
              </a:r>
              <a:r>
                <a:rPr lang="en-US" sz="3200" i="1" baseline="-25000" dirty="0" err="1" smtClean="0">
                  <a:latin typeface="Times New Roman"/>
                  <a:cs typeface="Times New Roman"/>
                </a:rPr>
                <a:t>Z</a:t>
              </a:r>
              <a:r>
                <a:rPr lang="en-US" sz="3200" dirty="0" smtClean="0">
                  <a:latin typeface="Times New Roman"/>
                  <a:cs typeface="Times New Roman"/>
                </a:rPr>
                <a:t> = </a:t>
              </a:r>
              <a:r>
                <a:rPr lang="en-US" sz="3200" i="1" dirty="0" err="1" smtClean="0">
                  <a:latin typeface="Times New Roman"/>
                  <a:cs typeface="Times New Roman"/>
                </a:rPr>
                <a:t>p</a:t>
              </a:r>
              <a:r>
                <a:rPr lang="en-US" sz="3200" i="1" baseline="-25000" dirty="0" err="1" smtClean="0">
                  <a:latin typeface="Times New Roman"/>
                  <a:cs typeface="Times New Roman"/>
                </a:rPr>
                <a:t>X</a:t>
              </a:r>
              <a:r>
                <a:rPr lang="en-US" sz="3200" dirty="0" smtClean="0">
                  <a:latin typeface="Times New Roman"/>
                  <a:cs typeface="Times New Roman"/>
                </a:rPr>
                <a:t> </a:t>
              </a:r>
              <a:r>
                <a:rPr lang="en-US" sz="3200" i="1" dirty="0" err="1" smtClean="0">
                  <a:latin typeface="Times New Roman"/>
                  <a:cs typeface="Times New Roman"/>
                </a:rPr>
                <a:t>p</a:t>
              </a:r>
              <a:r>
                <a:rPr lang="en-US" sz="3200" i="1" baseline="-25000" dirty="0" err="1" smtClean="0">
                  <a:latin typeface="Times New Roman"/>
                  <a:cs typeface="Times New Roman"/>
                </a:rPr>
                <a:t>Y</a:t>
              </a:r>
              <a:r>
                <a:rPr lang="en-US" sz="3200" dirty="0" smtClean="0">
                  <a:latin typeface="Times New Roman"/>
                  <a:cs typeface="Times New Roman"/>
                </a:rPr>
                <a:t> = 2/9 </a:t>
              </a:r>
              <a:endParaRPr lang="en-US" sz="3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88398" y="1902577"/>
            <a:ext cx="1519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/>
                <a:cs typeface="Times New Roman"/>
              </a:rPr>
              <a:t>p</a:t>
            </a:r>
            <a:r>
              <a:rPr lang="en-US" sz="3200" i="1" baseline="-25000" dirty="0" err="1" smtClean="0">
                <a:latin typeface="Times New Roman"/>
                <a:cs typeface="Times New Roman"/>
              </a:rPr>
              <a:t>X</a:t>
            </a:r>
            <a:r>
              <a:rPr lang="en-US" sz="3200" dirty="0" smtClean="0">
                <a:latin typeface="Times New Roman"/>
                <a:cs typeface="Times New Roman"/>
              </a:rPr>
              <a:t> = 1/3</a:t>
            </a:r>
          </a:p>
          <a:p>
            <a:r>
              <a:rPr lang="en-US" sz="3200" i="1" dirty="0" err="1" smtClean="0">
                <a:latin typeface="Times New Roman"/>
                <a:cs typeface="Times New Roman"/>
              </a:rPr>
              <a:t>p</a:t>
            </a:r>
            <a:r>
              <a:rPr lang="en-US" sz="3200" i="1" baseline="-25000" dirty="0" err="1" smtClean="0">
                <a:latin typeface="Times New Roman"/>
                <a:cs typeface="Times New Roman"/>
              </a:rPr>
              <a:t>Y</a:t>
            </a:r>
            <a:r>
              <a:rPr lang="en-US" sz="3200" dirty="0" smtClean="0">
                <a:latin typeface="Times New Roman"/>
                <a:cs typeface="Times New Roman"/>
              </a:rPr>
              <a:t> = 2/3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895285" y="1912429"/>
            <a:ext cx="119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= 100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= 110</a:t>
            </a:r>
            <a:endParaRPr lang="en-US" sz="3200" dirty="0"/>
          </a:p>
        </p:txBody>
      </p:sp>
      <p:grpSp>
        <p:nvGrpSpPr>
          <p:cNvPr id="29" name="Group 20"/>
          <p:cNvGrpSpPr/>
          <p:nvPr/>
        </p:nvGrpSpPr>
        <p:grpSpPr>
          <a:xfrm>
            <a:off x="4121097" y="1927977"/>
            <a:ext cx="3305001" cy="1077218"/>
            <a:chOff x="4097953" y="2524592"/>
            <a:chExt cx="3305001" cy="1077218"/>
          </a:xfrm>
        </p:grpSpPr>
        <p:grpSp>
          <p:nvGrpSpPr>
            <p:cNvPr id="30" name="Group 27"/>
            <p:cNvGrpSpPr/>
            <p:nvPr/>
          </p:nvGrpSpPr>
          <p:grpSpPr>
            <a:xfrm>
              <a:off x="4097953" y="2823161"/>
              <a:ext cx="826179" cy="508000"/>
              <a:chOff x="4097953" y="2823161"/>
              <a:chExt cx="826179" cy="5080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4097953" y="2823161"/>
                <a:ext cx="826179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097953" y="3329573"/>
                <a:ext cx="826179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5094069" y="2524592"/>
              <a:ext cx="23088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/>
                  <a:cs typeface="Times New Roman"/>
                </a:rPr>
                <a:t>100 100 100</a:t>
              </a:r>
            </a:p>
            <a:p>
              <a:r>
                <a:rPr lang="en-US" sz="3200" dirty="0" smtClean="0">
                  <a:latin typeface="Times New Roman"/>
                  <a:cs typeface="Times New Roman"/>
                </a:rPr>
                <a:t>111 111  000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Deterministic Approach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88398" y="1902577"/>
            <a:ext cx="5937700" cy="1102618"/>
            <a:chOff x="1488398" y="1902577"/>
            <a:chExt cx="5937700" cy="1102618"/>
          </a:xfrm>
        </p:grpSpPr>
        <p:sp>
          <p:nvSpPr>
            <p:cNvPr id="8" name="TextBox 7"/>
            <p:cNvSpPr txBox="1"/>
            <p:nvPr/>
          </p:nvSpPr>
          <p:spPr>
            <a:xfrm>
              <a:off x="1488398" y="1902577"/>
              <a:ext cx="15192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 smtClean="0">
                  <a:latin typeface="Times New Roman"/>
                  <a:cs typeface="Times New Roman"/>
                </a:rPr>
                <a:t>p</a:t>
              </a:r>
              <a:r>
                <a:rPr lang="en-US" sz="3200" i="1" baseline="-25000" dirty="0" err="1" smtClean="0">
                  <a:latin typeface="Times New Roman"/>
                  <a:cs typeface="Times New Roman"/>
                </a:rPr>
                <a:t>X</a:t>
              </a:r>
              <a:r>
                <a:rPr lang="en-US" sz="3200" dirty="0" smtClean="0">
                  <a:latin typeface="Times New Roman"/>
                  <a:cs typeface="Times New Roman"/>
                </a:rPr>
                <a:t> = 1/3</a:t>
              </a:r>
            </a:p>
            <a:p>
              <a:r>
                <a:rPr lang="en-US" sz="3200" i="1" dirty="0" err="1" smtClean="0">
                  <a:latin typeface="Times New Roman"/>
                  <a:cs typeface="Times New Roman"/>
                </a:rPr>
                <a:t>p</a:t>
              </a:r>
              <a:r>
                <a:rPr lang="en-US" sz="3200" i="1" baseline="-25000" dirty="0" err="1" smtClean="0">
                  <a:latin typeface="Times New Roman"/>
                  <a:cs typeface="Times New Roman"/>
                </a:rPr>
                <a:t>Y</a:t>
              </a:r>
              <a:r>
                <a:rPr lang="en-US" sz="3200" dirty="0" smtClean="0">
                  <a:latin typeface="Times New Roman"/>
                  <a:cs typeface="Times New Roman"/>
                </a:rPr>
                <a:t> = 2/3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285" y="1912429"/>
              <a:ext cx="11973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/>
                  <a:cs typeface="Times New Roman"/>
                </a:rPr>
                <a:t>= 100</a:t>
              </a:r>
            </a:p>
            <a:p>
              <a:r>
                <a:rPr lang="en-US" sz="3200" dirty="0" smtClean="0">
                  <a:latin typeface="Times New Roman"/>
                  <a:cs typeface="Times New Roman"/>
                </a:rPr>
                <a:t>= 110</a:t>
              </a:r>
              <a:endParaRPr lang="en-US" sz="3200" dirty="0"/>
            </a:p>
          </p:txBody>
        </p:sp>
        <p:grpSp>
          <p:nvGrpSpPr>
            <p:cNvPr id="5" name="Group 20"/>
            <p:cNvGrpSpPr/>
            <p:nvPr/>
          </p:nvGrpSpPr>
          <p:grpSpPr>
            <a:xfrm>
              <a:off x="4121097" y="1927977"/>
              <a:ext cx="3305001" cy="1077218"/>
              <a:chOff x="4097953" y="2524592"/>
              <a:chExt cx="3305001" cy="1077218"/>
            </a:xfrm>
          </p:grpSpPr>
          <p:grpSp>
            <p:nvGrpSpPr>
              <p:cNvPr id="6" name="Group 27"/>
              <p:cNvGrpSpPr/>
              <p:nvPr/>
            </p:nvGrpSpPr>
            <p:grpSpPr>
              <a:xfrm>
                <a:off x="4097953" y="2823161"/>
                <a:ext cx="826179" cy="508000"/>
                <a:chOff x="4097953" y="2823161"/>
                <a:chExt cx="826179" cy="508000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4097953" y="2823161"/>
                  <a:ext cx="826179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4097953" y="3329573"/>
                  <a:ext cx="826179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5094069" y="2524592"/>
                <a:ext cx="230888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/>
                    <a:cs typeface="Times New Roman"/>
                  </a:rPr>
                  <a:t>100 100 100</a:t>
                </a:r>
              </a:p>
              <a:p>
                <a:r>
                  <a:rPr lang="en-US" sz="3200" dirty="0" smtClean="0">
                    <a:latin typeface="Times New Roman"/>
                    <a:cs typeface="Times New Roman"/>
                  </a:rPr>
                  <a:t>111 111  000</a:t>
                </a:r>
                <a:endParaRPr lang="en-US" sz="3200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773229" y="3269473"/>
            <a:ext cx="6181708" cy="2079505"/>
            <a:chOff x="1773229" y="3269473"/>
            <a:chExt cx="6181708" cy="2079505"/>
          </a:xfrm>
        </p:grpSpPr>
        <p:grpSp>
          <p:nvGrpSpPr>
            <p:cNvPr id="3" name="Group 8"/>
            <p:cNvGrpSpPr/>
            <p:nvPr/>
          </p:nvGrpSpPr>
          <p:grpSpPr>
            <a:xfrm>
              <a:off x="1773229" y="3269473"/>
              <a:ext cx="6181708" cy="2079505"/>
              <a:chOff x="1750085" y="3866088"/>
              <a:chExt cx="6181708" cy="2079505"/>
            </a:xfrm>
          </p:grpSpPr>
          <p:grpSp>
            <p:nvGrpSpPr>
              <p:cNvPr id="4" name="Group 18"/>
              <p:cNvGrpSpPr/>
              <p:nvPr/>
            </p:nvGrpSpPr>
            <p:grpSpPr>
              <a:xfrm>
                <a:off x="1750085" y="3866088"/>
                <a:ext cx="6181708" cy="1293487"/>
                <a:chOff x="1493653" y="4388628"/>
                <a:chExt cx="6181708" cy="1293487"/>
              </a:xfrm>
            </p:grpSpPr>
            <p:sp>
              <p:nvSpPr>
                <p:cNvPr id="12" name="Freeform 87"/>
                <p:cNvSpPr>
                  <a:spLocks noChangeAspect="1" noEditPoints="1"/>
                </p:cNvSpPr>
                <p:nvPr/>
              </p:nvSpPr>
              <p:spPr bwMode="auto">
                <a:xfrm>
                  <a:off x="1824322" y="4855155"/>
                  <a:ext cx="5190541" cy="630370"/>
                </a:xfrm>
                <a:custGeom>
                  <a:avLst/>
                  <a:gdLst>
                    <a:gd name="T0" fmla="*/ 0 w 757"/>
                    <a:gd name="T1" fmla="*/ 0 h 183"/>
                    <a:gd name="T2" fmla="*/ 378 w 757"/>
                    <a:gd name="T3" fmla="*/ 0 h 183"/>
                    <a:gd name="T4" fmla="*/ 0 w 757"/>
                    <a:gd name="T5" fmla="*/ 183 h 183"/>
                    <a:gd name="T6" fmla="*/ 378 w 757"/>
                    <a:gd name="T7" fmla="*/ 183 h 183"/>
                    <a:gd name="T8" fmla="*/ 757 w 757"/>
                    <a:gd name="T9" fmla="*/ 91 h 183"/>
                    <a:gd name="T10" fmla="*/ 378 w 757"/>
                    <a:gd name="T11" fmla="*/ 91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7"/>
                    <a:gd name="T19" fmla="*/ 0 h 183"/>
                    <a:gd name="T20" fmla="*/ 757 w 757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7" h="183">
                      <a:moveTo>
                        <a:pt x="0" y="0"/>
                      </a:moveTo>
                      <a:lnTo>
                        <a:pt x="378" y="0"/>
                      </a:lnTo>
                      <a:moveTo>
                        <a:pt x="0" y="183"/>
                      </a:moveTo>
                      <a:lnTo>
                        <a:pt x="378" y="183"/>
                      </a:lnTo>
                      <a:moveTo>
                        <a:pt x="757" y="91"/>
                      </a:moveTo>
                      <a:lnTo>
                        <a:pt x="378" y="91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494073" y="4576153"/>
                  <a:ext cx="6864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smtClean="0">
                      <a:latin typeface="Times New Roman"/>
                      <a:cs typeface="Times New Roman"/>
                    </a:rPr>
                    <a:t>X</a:t>
                  </a:r>
                  <a:endParaRPr lang="en-US" sz="2400" i="1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493653" y="5220450"/>
                  <a:ext cx="6864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>
                      <a:latin typeface="Times New Roman"/>
                      <a:cs typeface="Times New Roman"/>
                    </a:rPr>
                    <a:t>Y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988945" y="4898890"/>
                  <a:ext cx="6864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smtClean="0">
                      <a:latin typeface="Times New Roman"/>
                      <a:cs typeface="Times New Roman"/>
                    </a:rPr>
                    <a:t>Z</a:t>
                  </a:r>
                  <a:endParaRPr lang="en-US" sz="2400" i="1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824322" y="4388628"/>
                  <a:ext cx="20985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Times New Roman"/>
                      <a:cs typeface="Times New Roman"/>
                    </a:rPr>
                    <a:t>100 100 100</a:t>
                  </a:r>
                  <a:endParaRPr lang="en-US" sz="28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63199" y="5001179"/>
                  <a:ext cx="20985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Times New Roman"/>
                      <a:cs typeface="Times New Roman"/>
                    </a:rPr>
                    <a:t>111 111 000</a:t>
                  </a:r>
                  <a:endParaRPr lang="en-US" sz="28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60700" y="4689112"/>
                  <a:ext cx="20985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Times New Roman"/>
                      <a:cs typeface="Times New Roman"/>
                    </a:rPr>
                    <a:t>111 111 100</a:t>
                  </a:r>
                  <a:endParaRPr lang="en-US" sz="2800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436921" y="5360817"/>
                <a:ext cx="436918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sz="3200" i="1" baseline="-25000" dirty="0" err="1" smtClean="0">
                    <a:latin typeface="Times New Roman"/>
                    <a:cs typeface="Times New Roman"/>
                  </a:rPr>
                  <a:t>Z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 = </a:t>
                </a:r>
                <a:r>
                  <a:rPr lang="en-US" sz="3200" i="1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sz="3200" i="1" baseline="-25000" dirty="0" err="1" smtClean="0">
                    <a:latin typeface="Times New Roman"/>
                    <a:cs typeface="Times New Roman"/>
                  </a:rPr>
                  <a:t>X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 + </a:t>
                </a:r>
                <a:r>
                  <a:rPr lang="en-US" sz="3200" i="1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sz="3200" i="1" baseline="-25000" dirty="0" err="1" smtClean="0">
                    <a:latin typeface="Times New Roman"/>
                    <a:cs typeface="Times New Roman"/>
                  </a:rPr>
                  <a:t>Y</a:t>
                </a:r>
                <a:r>
                  <a:rPr lang="en-US" sz="3200" i="1" baseline="-25000" dirty="0" smtClean="0">
                    <a:latin typeface="Times New Roman"/>
                    <a:cs typeface="Times New Roman"/>
                  </a:rPr>
                  <a:t>  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– </a:t>
                </a:r>
                <a:r>
                  <a:rPr lang="en-US" sz="3200" i="1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sz="3200" i="1" baseline="-25000" dirty="0" err="1" smtClean="0">
                    <a:latin typeface="Times New Roman"/>
                    <a:cs typeface="Times New Roman"/>
                  </a:rPr>
                  <a:t>X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3200" i="1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sz="3200" i="1" baseline="-25000" dirty="0" err="1" smtClean="0">
                    <a:latin typeface="Times New Roman"/>
                    <a:cs typeface="Times New Roman"/>
                  </a:rPr>
                  <a:t>Y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 = 7/9 </a:t>
                </a:r>
                <a:endParaRPr lang="en-US" sz="3200" dirty="0"/>
              </a:p>
            </p:txBody>
          </p:sp>
        </p:grpSp>
        <p:sp>
          <p:nvSpPr>
            <p:cNvPr id="27" name="Freeform 93"/>
            <p:cNvSpPr>
              <a:spLocks noChangeAspect="1"/>
            </p:cNvSpPr>
            <p:nvPr/>
          </p:nvSpPr>
          <p:spPr bwMode="auto">
            <a:xfrm>
              <a:off x="4089668" y="3621789"/>
              <a:ext cx="1134569" cy="844806"/>
            </a:xfrm>
            <a:custGeom>
              <a:avLst/>
              <a:gdLst>
                <a:gd name="T0" fmla="*/ 342 w 592"/>
                <a:gd name="T1" fmla="*/ 119 h 455"/>
                <a:gd name="T2" fmla="*/ 102 w 592"/>
                <a:gd name="T3" fmla="*/ 239 h 455"/>
                <a:gd name="T4" fmla="*/ 102 w 592"/>
                <a:gd name="T5" fmla="*/ 239 h 455"/>
                <a:gd name="T6" fmla="*/ 0 w 592"/>
                <a:gd name="T7" fmla="*/ 239 h 455"/>
                <a:gd name="T8" fmla="*/ 0 w 592"/>
                <a:gd name="T9" fmla="*/ 0 h 455"/>
                <a:gd name="T10" fmla="*/ 0 w 592"/>
                <a:gd name="T11" fmla="*/ 0 h 455"/>
                <a:gd name="T12" fmla="*/ 102 w 592"/>
                <a:gd name="T13" fmla="*/ 0 h 455"/>
                <a:gd name="T14" fmla="*/ 342 w 592"/>
                <a:gd name="T15" fmla="*/ 119 h 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2"/>
                <a:gd name="T25" fmla="*/ 0 h 455"/>
                <a:gd name="T26" fmla="*/ 592 w 592"/>
                <a:gd name="T27" fmla="*/ 455 h 4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4"/>
                    <a:pt x="178" y="455"/>
                  </a:cubicBez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178" y="0"/>
                  </a:lnTo>
                  <a:cubicBezTo>
                    <a:pt x="368" y="30"/>
                    <a:pt x="522" y="115"/>
                    <a:pt x="592" y="228"/>
                  </a:cubicBezTo>
                  <a:close/>
                </a:path>
              </a:pathLst>
            </a:custGeom>
            <a:gradFill rotWithShape="1">
              <a:gsLst>
                <a:gs pos="0">
                  <a:srgbClr val="74BA74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Deterministic Approach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16200000">
            <a:off x="3590530" y="1721377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6200000">
            <a:off x="4594843" y="1721371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6200000">
            <a:off x="3590697" y="2780943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6200000">
            <a:off x="4594843" y="2780943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6200000">
            <a:off x="4095162" y="2780943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68624" y="1658591"/>
            <a:ext cx="170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p</a:t>
            </a:r>
            <a:r>
              <a:rPr lang="en-US" sz="3200" i="1" baseline="-25000" dirty="0" err="1" smtClean="0"/>
              <a:t>A</a:t>
            </a:r>
            <a:r>
              <a:rPr lang="en-US" sz="3200" dirty="0" smtClean="0"/>
              <a:t> = 1/2  </a:t>
            </a:r>
            <a:endParaRPr lang="en-US" sz="32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99538" y="2653367"/>
            <a:ext cx="16501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p</a:t>
            </a:r>
            <a:r>
              <a:rPr lang="en-US" sz="3200" i="1" baseline="-25000" dirty="0" err="1" smtClean="0"/>
              <a:t>B</a:t>
            </a:r>
            <a:r>
              <a:rPr lang="en-US" sz="3200" dirty="0" smtClean="0"/>
              <a:t> = 2/3 </a:t>
            </a:r>
            <a:endParaRPr lang="en-US" sz="3200" i="1" dirty="0"/>
          </a:p>
        </p:txBody>
      </p:sp>
      <p:sp>
        <p:nvSpPr>
          <p:cNvPr id="29" name="Oval 28"/>
          <p:cNvSpPr/>
          <p:nvPr/>
        </p:nvSpPr>
        <p:spPr>
          <a:xfrm rot="16200000">
            <a:off x="2904731" y="378191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6200000">
            <a:off x="4722142" y="378191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6200000">
            <a:off x="3361931" y="378191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6200000">
            <a:off x="4264941" y="378191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6200000">
            <a:off x="3819131" y="378191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6200000">
            <a:off x="5179342" y="378191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6200000">
            <a:off x="2904731" y="423911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6200000">
            <a:off x="3361930" y="423911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6200000">
            <a:off x="3819131" y="423911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6200000">
            <a:off x="4264941" y="423911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6200000">
            <a:off x="4722142" y="423911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6200000">
            <a:off x="5179342" y="423911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6200000">
            <a:off x="2904731" y="490263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6200000">
            <a:off x="3361930" y="490263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16200000">
            <a:off x="3819132" y="490263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16200000">
            <a:off x="4276332" y="490263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6200000">
            <a:off x="4733532" y="490263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16200000">
            <a:off x="5179342" y="4902637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133331" y="5479184"/>
            <a:ext cx="20460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p</a:t>
            </a:r>
            <a:r>
              <a:rPr lang="en-US" sz="3200" i="1" baseline="-25000" dirty="0" err="1" smtClean="0"/>
              <a:t>A</a:t>
            </a:r>
            <a:r>
              <a:rPr lang="en-US" sz="3200" i="1" dirty="0" err="1" smtClean="0"/>
              <a:t>p</a:t>
            </a:r>
            <a:r>
              <a:rPr lang="en-US" sz="3200" i="1" baseline="-25000" dirty="0" err="1" smtClean="0"/>
              <a:t>B</a:t>
            </a:r>
            <a:r>
              <a:rPr lang="en-US" sz="3200" dirty="0" smtClean="0"/>
              <a:t> = 2/6</a:t>
            </a:r>
            <a:endParaRPr lang="en-US" sz="3200" i="1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11427" y="1658585"/>
            <a:ext cx="1714478" cy="2017034"/>
          </a:xfrm>
          <a:prstGeom prst="rect">
            <a:avLst/>
          </a:prstGeom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68" name="Curved Connector 67"/>
          <p:cNvCxnSpPr>
            <a:stCxn id="22" idx="1"/>
            <a:endCxn id="24" idx="7"/>
          </p:cNvCxnSpPr>
          <p:nvPr/>
        </p:nvCxnSpPr>
        <p:spPr>
          <a:xfrm rot="10800000" flipH="1" flipV="1">
            <a:off x="3657484" y="2111622"/>
            <a:ext cx="167" cy="736276"/>
          </a:xfrm>
          <a:prstGeom prst="curvedConnector3">
            <a:avLst>
              <a:gd name="adj1" fmla="val -176979042"/>
            </a:avLst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22" idx="2"/>
            <a:endCxn id="26" idx="7"/>
          </p:cNvCxnSpPr>
          <p:nvPr/>
        </p:nvCxnSpPr>
        <p:spPr>
          <a:xfrm rot="16200000" flipH="1">
            <a:off x="3655963" y="2341743"/>
            <a:ext cx="669321" cy="342987"/>
          </a:xfrm>
          <a:prstGeom prst="curvedConnector2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22" idx="3"/>
            <a:endCxn id="25" idx="7"/>
          </p:cNvCxnSpPr>
          <p:nvPr/>
        </p:nvCxnSpPr>
        <p:spPr>
          <a:xfrm>
            <a:off x="3980775" y="2111622"/>
            <a:ext cx="681023" cy="73627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26" idx="6"/>
            <a:endCxn id="23" idx="2"/>
          </p:cNvCxnSpPr>
          <p:nvPr/>
        </p:nvCxnSpPr>
        <p:spPr>
          <a:xfrm rot="5400000" flipH="1" flipV="1">
            <a:off x="4272416" y="2229917"/>
            <a:ext cx="602372" cy="49968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23" idx="3"/>
            <a:endCxn id="25" idx="5"/>
          </p:cNvCxnSpPr>
          <p:nvPr/>
        </p:nvCxnSpPr>
        <p:spPr>
          <a:xfrm>
            <a:off x="4985088" y="2111616"/>
            <a:ext cx="1588" cy="736282"/>
          </a:xfrm>
          <a:prstGeom prst="curvedConnector3">
            <a:avLst>
              <a:gd name="adj1" fmla="val 18611776"/>
            </a:avLst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hape 84"/>
          <p:cNvCxnSpPr>
            <a:stCxn id="24" idx="6"/>
            <a:endCxn id="23" idx="1"/>
          </p:cNvCxnSpPr>
          <p:nvPr/>
        </p:nvCxnSpPr>
        <p:spPr>
          <a:xfrm rot="5400000" flipH="1" flipV="1">
            <a:off x="3905884" y="2025030"/>
            <a:ext cx="669327" cy="842501"/>
          </a:xfrm>
          <a:prstGeom prst="curvedConnector2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Precision</a:t>
            </a: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609600" y="3934186"/>
            <a:ext cx="7543800" cy="204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Deterministic approach:</a:t>
            </a:r>
            <a:endParaRPr lang="en-US" sz="3200" b="0" dirty="0" smtClean="0">
              <a:solidFill>
                <a:srgbClr val="000000"/>
              </a:solidFill>
            </a:endParaRPr>
          </a:p>
          <a:p>
            <a:pPr lvl="2" indent="-339725">
              <a:spcAft>
                <a:spcPts val="600"/>
              </a:spcAft>
              <a:buClr>
                <a:srgbClr val="000000"/>
              </a:buClr>
              <a:buSzPct val="100000"/>
              <a:buFont typeface="Wingdings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i="0" u="sng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Exponential</a:t>
            </a: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reduction in latency</a:t>
            </a:r>
          </a:p>
          <a:p>
            <a:pPr lvl="2" indent="-339725">
              <a:spcAft>
                <a:spcPts val="600"/>
              </a:spcAft>
              <a:buClr>
                <a:srgbClr val="000000"/>
              </a:buClr>
              <a:buSzPct val="100000"/>
              <a:buFont typeface="Wingdings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Guaranteed precision</a:t>
            </a:r>
          </a:p>
          <a:p>
            <a:pPr lvl="2" indent="-339725">
              <a:spcAft>
                <a:spcPts val="600"/>
              </a:spcAft>
              <a:buClr>
                <a:srgbClr val="000000"/>
              </a:buClr>
              <a:buSzPct val="100000"/>
              <a:buFont typeface="Wingdings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Same simple arithmetic logic</a:t>
            </a:r>
          </a:p>
        </p:txBody>
      </p:sp>
      <p:sp>
        <p:nvSpPr>
          <p:cNvPr id="17" name="Rectangle 96"/>
          <p:cNvSpPr>
            <a:spLocks noChangeArrowheads="1"/>
          </p:cNvSpPr>
          <p:nvPr/>
        </p:nvSpPr>
        <p:spPr bwMode="auto">
          <a:xfrm>
            <a:off x="609600" y="1717990"/>
            <a:ext cx="7543800" cy="160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0" name="Rectangle 96"/>
          <p:cNvSpPr>
            <a:spLocks noChangeArrowheads="1"/>
          </p:cNvSpPr>
          <p:nvPr/>
        </p:nvSpPr>
        <p:spPr bwMode="auto">
          <a:xfrm>
            <a:off x="609600" y="1036637"/>
            <a:ext cx="7543800" cy="14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For 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binary bits of precision: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773441" y="2201850"/>
            <a:ext cx="2859463" cy="1422590"/>
            <a:chOff x="1910164" y="2201850"/>
            <a:chExt cx="2859463" cy="1422590"/>
          </a:xfrm>
        </p:grpSpPr>
        <p:sp>
          <p:nvSpPr>
            <p:cNvPr id="19" name="TextBox 18"/>
            <p:cNvSpPr txBox="1"/>
            <p:nvPr/>
          </p:nvSpPr>
          <p:spPr>
            <a:xfrm>
              <a:off x="2507866" y="2201850"/>
              <a:ext cx="2261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Stochastic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10164" y="3162775"/>
              <a:ext cx="23909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rgbClr val="008000"/>
                  </a:solidFill>
                  <a:latin typeface="Arial" pitchFamily="34" charset="0"/>
                  <a:ea typeface="DejaVu Sans"/>
                  <a:cs typeface="DejaVu Sans"/>
                </a:rPr>
                <a:t>~2/3 of the time 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graphicFrame>
          <p:nvGraphicFramePr>
            <p:cNvPr id="500738" name="Object 2"/>
            <p:cNvGraphicFramePr>
              <a:graphicFrameLocks noChangeAspect="1"/>
            </p:cNvGraphicFramePr>
            <p:nvPr/>
          </p:nvGraphicFramePr>
          <p:xfrm>
            <a:off x="2286000" y="2565400"/>
            <a:ext cx="1763713" cy="587375"/>
          </p:xfrm>
          <a:graphic>
            <a:graphicData uri="http://schemas.openxmlformats.org/presentationml/2006/ole">
              <p:oleObj spid="_x0000_s500738" name="Equation" r:id="rId4" imgW="495300" imgH="165100" progId="Equation.3">
                <p:embed/>
              </p:oleObj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2074696" y="2201850"/>
            <a:ext cx="1970456" cy="1422590"/>
            <a:chOff x="4959842" y="2201850"/>
            <a:chExt cx="1970456" cy="1422590"/>
          </a:xfrm>
        </p:grpSpPr>
        <p:grpSp>
          <p:nvGrpSpPr>
            <p:cNvPr id="30" name="Group 29"/>
            <p:cNvGrpSpPr/>
            <p:nvPr/>
          </p:nvGrpSpPr>
          <p:grpSpPr>
            <a:xfrm>
              <a:off x="4959842" y="2201850"/>
              <a:ext cx="1970456" cy="1422590"/>
              <a:chOff x="4959842" y="2201850"/>
              <a:chExt cx="1970456" cy="1422590"/>
            </a:xfrm>
          </p:grpSpPr>
          <p:grpSp>
            <p:nvGrpSpPr>
              <p:cNvPr id="2" name="Group 22"/>
              <p:cNvGrpSpPr/>
              <p:nvPr/>
            </p:nvGrpSpPr>
            <p:grpSpPr>
              <a:xfrm>
                <a:off x="5072939" y="2201850"/>
                <a:ext cx="1857359" cy="400110"/>
                <a:chOff x="5072939" y="2201850"/>
                <a:chExt cx="1857359" cy="40011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2939" y="2201850"/>
                  <a:ext cx="185735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Deterministic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4959842" y="3162775"/>
                <a:ext cx="1765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8000"/>
                    </a:solidFill>
                    <a:latin typeface="Arial" pitchFamily="34" charset="0"/>
                    <a:ea typeface="DejaVu Sans"/>
                    <a:cs typeface="DejaVu Sans"/>
                  </a:rPr>
                  <a:t>guaranteed</a:t>
                </a:r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p:grpSp>
        <p:graphicFrame>
          <p:nvGraphicFramePr>
            <p:cNvPr id="500740" name="Object 4"/>
            <p:cNvGraphicFramePr>
              <a:graphicFrameLocks noChangeAspect="1"/>
            </p:cNvGraphicFramePr>
            <p:nvPr/>
          </p:nvGraphicFramePr>
          <p:xfrm>
            <a:off x="5051425" y="2570163"/>
            <a:ext cx="1581150" cy="588962"/>
          </p:xfrm>
          <a:graphic>
            <a:graphicData uri="http://schemas.openxmlformats.org/presentationml/2006/ole">
              <p:oleObj spid="_x0000_s500740" name="Equation" r:id="rId5" imgW="444500" imgH="1651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Background: Stochastic Computation</a:t>
            </a:r>
          </a:p>
          <a:p>
            <a:r>
              <a:rPr lang="en-US" dirty="0" smtClean="0">
                <a:latin typeface="Arial"/>
                <a:cs typeface="Arial"/>
              </a:rPr>
              <a:t>Average View of Stochastic Computation</a:t>
            </a:r>
          </a:p>
          <a:p>
            <a:r>
              <a:rPr lang="en-US" dirty="0" smtClean="0">
                <a:latin typeface="Arial"/>
                <a:cs typeface="Arial"/>
              </a:rPr>
              <a:t>Deterministic Methods and Circuits</a:t>
            </a:r>
          </a:p>
          <a:p>
            <a:r>
              <a:rPr lang="en-US" dirty="0" smtClean="0">
                <a:latin typeface="Arial"/>
                <a:cs typeface="Arial"/>
              </a:rPr>
              <a:t>Experimental Results</a:t>
            </a:r>
          </a:p>
          <a:p>
            <a:r>
              <a:rPr lang="en-US" dirty="0" smtClean="0">
                <a:latin typeface="Arial"/>
                <a:cs typeface="Arial"/>
              </a:rPr>
              <a:t>Conclusion and Future Work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Deterministic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076" y="1649900"/>
            <a:ext cx="8229600" cy="2353225"/>
          </a:xfrm>
        </p:spPr>
        <p:txBody>
          <a:bodyPr/>
          <a:lstStyle/>
          <a:p>
            <a:r>
              <a:rPr lang="en-US" dirty="0" smtClean="0"/>
              <a:t>Three methods:</a:t>
            </a:r>
          </a:p>
          <a:p>
            <a:pPr lvl="1"/>
            <a:r>
              <a:rPr lang="en-US" dirty="0" smtClean="0"/>
              <a:t>Relatively Prime Stream Lengths</a:t>
            </a:r>
          </a:p>
          <a:p>
            <a:pPr lvl="1"/>
            <a:r>
              <a:rPr lang="en-US" dirty="0" smtClean="0"/>
              <a:t>Rotation</a:t>
            </a:r>
          </a:p>
          <a:p>
            <a:pPr lvl="1"/>
            <a:r>
              <a:rPr lang="en-US" dirty="0" smtClean="0"/>
              <a:t>Clock Division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65351" y="4021861"/>
            <a:ext cx="4675533" cy="2130255"/>
            <a:chOff x="2157619" y="1847209"/>
            <a:chExt cx="5235568" cy="2385417"/>
          </a:xfrm>
        </p:grpSpPr>
        <p:sp>
          <p:nvSpPr>
            <p:cNvPr id="19" name="Rectangle 18"/>
            <p:cNvSpPr/>
            <p:nvPr/>
          </p:nvSpPr>
          <p:spPr>
            <a:xfrm>
              <a:off x="2157619" y="1932535"/>
              <a:ext cx="1593927" cy="1017154"/>
            </a:xfrm>
            <a:prstGeom prst="rect">
              <a:avLst/>
            </a:prstGeom>
            <a:solidFill>
              <a:srgbClr val="FCFDCC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434240" y="3123126"/>
              <a:ext cx="958947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4868501" y="2166401"/>
              <a:ext cx="1939009" cy="1918173"/>
            </a:xfrm>
            <a:prstGeom prst="triangle">
              <a:avLst>
                <a:gd name="adj" fmla="val 50000"/>
              </a:avLst>
            </a:prstGeom>
            <a:solidFill>
              <a:srgbClr val="FCFDCC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68489" y="2630859"/>
              <a:ext cx="1287532" cy="93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i="1" dirty="0" err="1" smtClean="0">
                  <a:latin typeface="Times New Roman"/>
                  <a:cs typeface="Times New Roman"/>
                </a:rPr>
                <a:t>n</a:t>
              </a:r>
              <a:r>
                <a:rPr lang="en-US" sz="1600" dirty="0" smtClean="0">
                  <a:latin typeface="Times New Roman"/>
                  <a:cs typeface="Times New Roman"/>
                </a:rPr>
                <a:t>-bit</a:t>
              </a:r>
              <a:endParaRPr lang="en-US" sz="1600" i="1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Comparator</a:t>
              </a:r>
            </a:p>
            <a:p>
              <a:pPr algn="ctr"/>
              <a:r>
                <a:rPr lang="en-US" sz="1600" i="1" dirty="0" smtClean="0">
                  <a:latin typeface="Times New Roman"/>
                  <a:cs typeface="Times New Roman"/>
                </a:rPr>
                <a:t>G</a:t>
              </a:r>
              <a:r>
                <a:rPr lang="en-US" sz="1600" dirty="0" smtClean="0">
                  <a:latin typeface="Times New Roman"/>
                  <a:cs typeface="Times New Roman"/>
                </a:rPr>
                <a:t> = </a:t>
              </a:r>
              <a:r>
                <a:rPr lang="en-US" sz="1600" i="1" dirty="0" smtClean="0">
                  <a:latin typeface="Times New Roman"/>
                  <a:cs typeface="Times New Roman"/>
                </a:rPr>
                <a:t>Q</a:t>
              </a:r>
              <a:r>
                <a:rPr lang="en-US" sz="1600" dirty="0" smtClean="0">
                  <a:latin typeface="Times New Roman"/>
                  <a:cs typeface="Times New Roman"/>
                </a:rPr>
                <a:t> &lt; </a:t>
              </a:r>
              <a:r>
                <a:rPr lang="en-US" sz="1600" i="1" dirty="0" smtClean="0">
                  <a:latin typeface="Times New Roman"/>
                  <a:cs typeface="Times New Roman"/>
                </a:rPr>
                <a:t>C</a:t>
              </a:r>
              <a:endParaRPr 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332" y="1868189"/>
              <a:ext cx="1412500" cy="103392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Number Source</a:t>
              </a:r>
            </a:p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57619" y="3215472"/>
              <a:ext cx="1593927" cy="1017154"/>
            </a:xfrm>
            <a:prstGeom prst="rect">
              <a:avLst/>
            </a:prstGeom>
            <a:solidFill>
              <a:srgbClr val="FCFDCC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48332" y="3151127"/>
              <a:ext cx="1412500" cy="103392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Constant Number</a:t>
              </a:r>
            </a:p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cxnSp>
          <p:nvCxnSpPr>
            <p:cNvPr id="26" name="Elbow Connector 25"/>
            <p:cNvCxnSpPr>
              <a:stCxn id="19" idx="3"/>
            </p:cNvCxnSpPr>
            <p:nvPr/>
          </p:nvCxnSpPr>
          <p:spPr>
            <a:xfrm>
              <a:off x="3751546" y="2441112"/>
              <a:ext cx="1127375" cy="22609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flipV="1">
              <a:off x="3751546" y="3491432"/>
              <a:ext cx="1127375" cy="22609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835968" y="2594836"/>
              <a:ext cx="518346" cy="51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42266" y="3190000"/>
              <a:ext cx="673854" cy="51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i="1" dirty="0">
                  <a:latin typeface="Times New Roman"/>
                  <a:cs typeface="Times New Roman"/>
                </a:rPr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42266" y="1847209"/>
              <a:ext cx="673854" cy="51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265351" y="4098060"/>
            <a:ext cx="1423429" cy="90835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Deterministic Methods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499657" y="1421586"/>
            <a:ext cx="6340280" cy="5091642"/>
            <a:chOff x="1039903" y="145792"/>
            <a:chExt cx="7111131" cy="5710682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2547181" y="1616541"/>
              <a:ext cx="750435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548770" y="2924575"/>
              <a:ext cx="750435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5" idx="2"/>
              <a:endCxn id="46" idx="0"/>
            </p:cNvCxnSpPr>
            <p:nvPr/>
          </p:nvCxnSpPr>
          <p:spPr>
            <a:xfrm rot="5400000">
              <a:off x="2550359" y="4336658"/>
              <a:ext cx="750435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212847" y="4711876"/>
              <a:ext cx="1425458" cy="1140301"/>
            </a:xfrm>
            <a:prstGeom prst="rect">
              <a:avLst/>
            </a:prstGeom>
            <a:solidFill>
              <a:srgbClr val="FCFDCC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51721" y="4737792"/>
              <a:ext cx="1347707" cy="79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Converter</a:t>
              </a:r>
            </a:p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Module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57114" y="5338680"/>
              <a:ext cx="984863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0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638305" y="5299803"/>
              <a:ext cx="599380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613464" y="5299800"/>
              <a:ext cx="599380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39903" y="5022888"/>
              <a:ext cx="599479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58481" y="4267153"/>
              <a:ext cx="858377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75815" y="5022888"/>
              <a:ext cx="3975219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...0,1,1,1,0,1,1,1,0,1…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sp>
          <p:nvSpPr>
            <p:cNvPr id="54" name="Right Brace 15"/>
            <p:cNvSpPr>
              <a:spLocks/>
            </p:cNvSpPr>
            <p:nvPr/>
          </p:nvSpPr>
          <p:spPr bwMode="auto">
            <a:xfrm rot="16200000">
              <a:off x="5645467" y="3527335"/>
              <a:ext cx="413334" cy="2912031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212847" y="2821140"/>
              <a:ext cx="1425458" cy="1140301"/>
            </a:xfrm>
            <a:prstGeom prst="rect">
              <a:avLst/>
            </a:prstGeom>
            <a:solidFill>
              <a:srgbClr val="FCFDCC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1721" y="2847056"/>
              <a:ext cx="1347707" cy="79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Converter</a:t>
              </a:r>
            </a:p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Module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57114" y="3447944"/>
              <a:ext cx="984863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3638305" y="3409067"/>
              <a:ext cx="599380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613464" y="3409064"/>
              <a:ext cx="599380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039903" y="3132151"/>
              <a:ext cx="599479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58481" y="2368154"/>
              <a:ext cx="858377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75815" y="3132150"/>
              <a:ext cx="3975219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...0,0,0,0,1,1,1,1,0,0…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sp>
          <p:nvSpPr>
            <p:cNvPr id="63" name="Right Brace 15"/>
            <p:cNvSpPr>
              <a:spLocks/>
            </p:cNvSpPr>
            <p:nvPr/>
          </p:nvSpPr>
          <p:spPr bwMode="auto">
            <a:xfrm rot="16200000">
              <a:off x="5645467" y="1636599"/>
              <a:ext cx="413334" cy="2912031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43464" y="4140882"/>
              <a:ext cx="1713650" cy="41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Interconnect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173970" y="589397"/>
              <a:ext cx="1425458" cy="1140301"/>
            </a:xfrm>
            <a:prstGeom prst="rect">
              <a:avLst/>
            </a:prstGeom>
            <a:solidFill>
              <a:srgbClr val="FCFDCC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12843" y="615314"/>
              <a:ext cx="1347707" cy="79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Converter</a:t>
              </a:r>
            </a:p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Module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75688" y="1216201"/>
              <a:ext cx="984863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Times New Roman"/>
                  <a:cs typeface="Times New Roman"/>
                </a:rPr>
                <a:t>i</a:t>
              </a:r>
              <a:r>
                <a:rPr lang="en-US" sz="2400" dirty="0">
                  <a:latin typeface="Times New Roman"/>
                  <a:cs typeface="Times New Roman"/>
                </a:rPr>
                <a:t> </a:t>
              </a:r>
              <a:r>
                <a:rPr lang="en-US" sz="2400" dirty="0" smtClean="0">
                  <a:latin typeface="Times New Roman"/>
                  <a:cs typeface="Times New Roman"/>
                </a:rPr>
                <a:t>-1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599428" y="1177324"/>
              <a:ext cx="599380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1574587" y="1177321"/>
              <a:ext cx="599380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039903" y="900408"/>
              <a:ext cx="748399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-1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58481" y="145792"/>
              <a:ext cx="858377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-1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46972" y="894662"/>
              <a:ext cx="3975219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…0,1,1,1,0,1,1,1,0,1…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sp>
          <p:nvSpPr>
            <p:cNvPr id="73" name="Right Brace 15"/>
            <p:cNvSpPr>
              <a:spLocks/>
            </p:cNvSpPr>
            <p:nvPr/>
          </p:nvSpPr>
          <p:spPr bwMode="auto">
            <a:xfrm rot="16200000">
              <a:off x="5626029" y="-614583"/>
              <a:ext cx="413334" cy="2950908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39903" y="2050090"/>
              <a:ext cx="1713650" cy="41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Interconnect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2193411" y="1648162"/>
              <a:ext cx="1252138" cy="51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. . . 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sp>
          <p:nvSpPr>
            <p:cNvPr id="76" name="Right Brace 15"/>
            <p:cNvSpPr>
              <a:spLocks/>
            </p:cNvSpPr>
            <p:nvPr/>
          </p:nvSpPr>
          <p:spPr bwMode="auto">
            <a:xfrm rot="10800000">
              <a:off x="2602424" y="4060672"/>
              <a:ext cx="219626" cy="571789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ight Brace 15"/>
            <p:cNvSpPr>
              <a:spLocks/>
            </p:cNvSpPr>
            <p:nvPr/>
          </p:nvSpPr>
          <p:spPr bwMode="auto">
            <a:xfrm rot="10800000">
              <a:off x="2575688" y="1914472"/>
              <a:ext cx="181426" cy="702518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rot="10800000" flipV="1">
            <a:off x="972185" y="4466124"/>
            <a:ext cx="2371162" cy="1"/>
          </a:xfrm>
          <a:prstGeom prst="line">
            <a:avLst/>
          </a:prstGeom>
          <a:ln w="17526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3511814" y="3855123"/>
            <a:ext cx="2617381" cy="356214"/>
          </a:xfrm>
          <a:prstGeom prst="bentConnector3">
            <a:avLst>
              <a:gd name="adj1" fmla="val 78221"/>
            </a:avLst>
          </a:prstGeom>
          <a:ln w="17526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Deterministic Methods</a:t>
            </a:r>
            <a:endParaRPr lang="en-US" dirty="0"/>
          </a:p>
        </p:txBody>
      </p:sp>
      <p:sp>
        <p:nvSpPr>
          <p:cNvPr id="34" name="Freeform 87"/>
          <p:cNvSpPr>
            <a:spLocks noChangeAspect="1" noEditPoints="1"/>
          </p:cNvSpPr>
          <p:nvPr/>
        </p:nvSpPr>
        <p:spPr bwMode="auto">
          <a:xfrm>
            <a:off x="972185" y="2591734"/>
            <a:ext cx="3620070" cy="630370"/>
          </a:xfrm>
          <a:custGeom>
            <a:avLst/>
            <a:gdLst>
              <a:gd name="T0" fmla="*/ 0 w 757"/>
              <a:gd name="T1" fmla="*/ 0 h 183"/>
              <a:gd name="T2" fmla="*/ 378 w 757"/>
              <a:gd name="T3" fmla="*/ 0 h 183"/>
              <a:gd name="T4" fmla="*/ 0 w 757"/>
              <a:gd name="T5" fmla="*/ 183 h 183"/>
              <a:gd name="T6" fmla="*/ 378 w 757"/>
              <a:gd name="T7" fmla="*/ 183 h 183"/>
              <a:gd name="T8" fmla="*/ 757 w 757"/>
              <a:gd name="T9" fmla="*/ 91 h 183"/>
              <a:gd name="T10" fmla="*/ 378 w 757"/>
              <a:gd name="T11" fmla="*/ 91 h 1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7"/>
              <a:gd name="T19" fmla="*/ 0 h 183"/>
              <a:gd name="T20" fmla="*/ 757 w 757"/>
              <a:gd name="T21" fmla="*/ 183 h 1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7" h="183">
                <a:moveTo>
                  <a:pt x="0" y="0"/>
                </a:moveTo>
                <a:lnTo>
                  <a:pt x="378" y="0"/>
                </a:lnTo>
                <a:moveTo>
                  <a:pt x="0" y="183"/>
                </a:moveTo>
                <a:lnTo>
                  <a:pt x="378" y="183"/>
                </a:lnTo>
                <a:moveTo>
                  <a:pt x="757" y="91"/>
                </a:moveTo>
                <a:lnTo>
                  <a:pt x="378" y="91"/>
                </a:lnTo>
              </a:path>
            </a:pathLst>
          </a:cu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91"/>
          <p:cNvSpPr>
            <a:spLocks noChangeAspect="1"/>
          </p:cNvSpPr>
          <p:nvPr/>
        </p:nvSpPr>
        <p:spPr bwMode="auto">
          <a:xfrm>
            <a:off x="2773834" y="2440677"/>
            <a:ext cx="1220996" cy="911007"/>
          </a:xfrm>
          <a:custGeom>
            <a:avLst/>
            <a:gdLst>
              <a:gd name="T0" fmla="*/ 209 w 592"/>
              <a:gd name="T1" fmla="*/ 239 h 455"/>
              <a:gd name="T2" fmla="*/ 0 w 592"/>
              <a:gd name="T3" fmla="*/ 239 h 455"/>
              <a:gd name="T4" fmla="*/ 0 w 592"/>
              <a:gd name="T5" fmla="*/ 0 h 455"/>
              <a:gd name="T6" fmla="*/ 209 w 592"/>
              <a:gd name="T7" fmla="*/ 0 h 455"/>
              <a:gd name="T8" fmla="*/ 340 w 592"/>
              <a:gd name="T9" fmla="*/ 119 h 455"/>
              <a:gd name="T10" fmla="*/ 209 w 592"/>
              <a:gd name="T11" fmla="*/ 239 h 455"/>
              <a:gd name="T12" fmla="*/ 209 w 592"/>
              <a:gd name="T13" fmla="*/ 239 h 4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2"/>
              <a:gd name="T22" fmla="*/ 0 h 455"/>
              <a:gd name="T23" fmla="*/ 592 w 592"/>
              <a:gd name="T24" fmla="*/ 455 h 4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2" h="455">
                <a:moveTo>
                  <a:pt x="364" y="455"/>
                </a:moveTo>
                <a:lnTo>
                  <a:pt x="0" y="455"/>
                </a:lnTo>
                <a:lnTo>
                  <a:pt x="0" y="0"/>
                </a:lnTo>
                <a:lnTo>
                  <a:pt x="364" y="0"/>
                </a:lnTo>
                <a:cubicBezTo>
                  <a:pt x="490" y="0"/>
                  <a:pt x="592" y="102"/>
                  <a:pt x="592" y="227"/>
                </a:cubicBezTo>
                <a:cubicBezTo>
                  <a:pt x="592" y="353"/>
                  <a:pt x="490" y="455"/>
                  <a:pt x="364" y="455"/>
                </a:cubicBezTo>
                <a:cubicBezTo>
                  <a:pt x="364" y="455"/>
                  <a:pt x="364" y="455"/>
                  <a:pt x="364" y="455"/>
                </a:cubicBezTo>
                <a:close/>
              </a:path>
            </a:pathLst>
          </a:custGeom>
          <a:gradFill flip="none" rotWithShape="1">
            <a:gsLst>
              <a:gs pos="0">
                <a:srgbClr val="00B20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  <a:tileRect/>
          </a:gradFill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972189" y="3932871"/>
            <a:ext cx="2371162" cy="1"/>
          </a:xfrm>
          <a:prstGeom prst="line">
            <a:avLst/>
          </a:prstGeom>
          <a:ln w="17526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4592255" y="2905197"/>
            <a:ext cx="1536940" cy="316906"/>
          </a:xfrm>
          <a:prstGeom prst="bentConnector3">
            <a:avLst>
              <a:gd name="adj1" fmla="val 63047"/>
            </a:avLst>
          </a:prstGeom>
          <a:ln w="17526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8301" y="2322027"/>
            <a:ext cx="68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393" y="2957029"/>
            <a:ext cx="68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2557" y="3666581"/>
            <a:ext cx="68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6860689" y="3541389"/>
            <a:ext cx="1768402" cy="1588"/>
          </a:xfrm>
          <a:prstGeom prst="line">
            <a:avLst/>
          </a:prstGeom>
          <a:ln w="17526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9760" y="2464565"/>
            <a:ext cx="68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AB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8" name="Freeform 91"/>
          <p:cNvSpPr>
            <a:spLocks noChangeAspect="1"/>
          </p:cNvSpPr>
          <p:nvPr/>
        </p:nvSpPr>
        <p:spPr bwMode="auto">
          <a:xfrm>
            <a:off x="5942702" y="3081497"/>
            <a:ext cx="1220996" cy="911007"/>
          </a:xfrm>
          <a:custGeom>
            <a:avLst/>
            <a:gdLst>
              <a:gd name="T0" fmla="*/ 209 w 592"/>
              <a:gd name="T1" fmla="*/ 239 h 455"/>
              <a:gd name="T2" fmla="*/ 0 w 592"/>
              <a:gd name="T3" fmla="*/ 239 h 455"/>
              <a:gd name="T4" fmla="*/ 0 w 592"/>
              <a:gd name="T5" fmla="*/ 0 h 455"/>
              <a:gd name="T6" fmla="*/ 209 w 592"/>
              <a:gd name="T7" fmla="*/ 0 h 455"/>
              <a:gd name="T8" fmla="*/ 340 w 592"/>
              <a:gd name="T9" fmla="*/ 119 h 455"/>
              <a:gd name="T10" fmla="*/ 209 w 592"/>
              <a:gd name="T11" fmla="*/ 239 h 455"/>
              <a:gd name="T12" fmla="*/ 209 w 592"/>
              <a:gd name="T13" fmla="*/ 239 h 4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2"/>
              <a:gd name="T22" fmla="*/ 0 h 455"/>
              <a:gd name="T23" fmla="*/ 592 w 592"/>
              <a:gd name="T24" fmla="*/ 455 h 4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2" h="455">
                <a:moveTo>
                  <a:pt x="364" y="455"/>
                </a:moveTo>
                <a:lnTo>
                  <a:pt x="0" y="455"/>
                </a:lnTo>
                <a:lnTo>
                  <a:pt x="0" y="0"/>
                </a:lnTo>
                <a:lnTo>
                  <a:pt x="364" y="0"/>
                </a:lnTo>
                <a:cubicBezTo>
                  <a:pt x="490" y="0"/>
                  <a:pt x="592" y="102"/>
                  <a:pt x="592" y="227"/>
                </a:cubicBezTo>
                <a:cubicBezTo>
                  <a:pt x="592" y="353"/>
                  <a:pt x="490" y="455"/>
                  <a:pt x="364" y="455"/>
                </a:cubicBezTo>
                <a:cubicBezTo>
                  <a:pt x="364" y="455"/>
                  <a:pt x="364" y="455"/>
                  <a:pt x="364" y="455"/>
                </a:cubicBezTo>
                <a:close/>
              </a:path>
            </a:pathLst>
          </a:custGeom>
          <a:gradFill flip="none" rotWithShape="1">
            <a:gsLst>
              <a:gs pos="0">
                <a:srgbClr val="00B20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  <a:tileRect/>
          </a:gradFill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93"/>
          <p:cNvSpPr>
            <a:spLocks noChangeAspect="1"/>
          </p:cNvSpPr>
          <p:nvPr/>
        </p:nvSpPr>
        <p:spPr bwMode="auto">
          <a:xfrm>
            <a:off x="2771352" y="3750490"/>
            <a:ext cx="1223478" cy="911007"/>
          </a:xfrm>
          <a:custGeom>
            <a:avLst/>
            <a:gdLst>
              <a:gd name="T0" fmla="*/ 342 w 592"/>
              <a:gd name="T1" fmla="*/ 119 h 455"/>
              <a:gd name="T2" fmla="*/ 102 w 592"/>
              <a:gd name="T3" fmla="*/ 239 h 455"/>
              <a:gd name="T4" fmla="*/ 102 w 592"/>
              <a:gd name="T5" fmla="*/ 239 h 455"/>
              <a:gd name="T6" fmla="*/ 0 w 592"/>
              <a:gd name="T7" fmla="*/ 239 h 455"/>
              <a:gd name="T8" fmla="*/ 0 w 592"/>
              <a:gd name="T9" fmla="*/ 0 h 455"/>
              <a:gd name="T10" fmla="*/ 0 w 592"/>
              <a:gd name="T11" fmla="*/ 0 h 455"/>
              <a:gd name="T12" fmla="*/ 102 w 592"/>
              <a:gd name="T13" fmla="*/ 0 h 455"/>
              <a:gd name="T14" fmla="*/ 342 w 592"/>
              <a:gd name="T15" fmla="*/ 119 h 4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2"/>
              <a:gd name="T25" fmla="*/ 0 h 455"/>
              <a:gd name="T26" fmla="*/ 592 w 592"/>
              <a:gd name="T27" fmla="*/ 455 h 4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2" h="455">
                <a:moveTo>
                  <a:pt x="592" y="228"/>
                </a:moveTo>
                <a:cubicBezTo>
                  <a:pt x="521" y="340"/>
                  <a:pt x="367" y="424"/>
                  <a:pt x="178" y="455"/>
                </a:cubicBezTo>
                <a:lnTo>
                  <a:pt x="0" y="455"/>
                </a:lnTo>
                <a:cubicBezTo>
                  <a:pt x="110" y="311"/>
                  <a:pt x="110" y="144"/>
                  <a:pt x="0" y="0"/>
                </a:cubicBezTo>
                <a:lnTo>
                  <a:pt x="178" y="0"/>
                </a:lnTo>
                <a:cubicBezTo>
                  <a:pt x="368" y="30"/>
                  <a:pt x="522" y="115"/>
                  <a:pt x="592" y="228"/>
                </a:cubicBezTo>
                <a:close/>
              </a:path>
            </a:pathLst>
          </a:custGeom>
          <a:gradFill flip="none" rotWithShape="1">
            <a:gsLst>
              <a:gs pos="0">
                <a:srgbClr val="00B20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  <a:tileRect/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0169" y="3749672"/>
            <a:ext cx="125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C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i="1" dirty="0" smtClean="0">
                <a:latin typeface="Times New Roman"/>
                <a:cs typeface="Times New Roman"/>
              </a:rPr>
              <a:t>D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553" y="4199834"/>
            <a:ext cx="68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D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33983" y="3107893"/>
            <a:ext cx="208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ABC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i="1" dirty="0" smtClean="0">
                <a:latin typeface="Times New Roman"/>
                <a:ea typeface="ＭＳ ゴシック"/>
                <a:cs typeface="Times New Roman"/>
              </a:rPr>
              <a:t>AB</a:t>
            </a:r>
            <a:r>
              <a:rPr lang="en-US" sz="2400" i="1" dirty="0" smtClean="0">
                <a:latin typeface="Times New Roman"/>
                <a:cs typeface="Times New Roman"/>
              </a:rPr>
              <a:t>D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Relatively Prime Stream Lengths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12557" y="3788888"/>
            <a:ext cx="8148243" cy="1990081"/>
            <a:chOff x="538557" y="4134521"/>
            <a:chExt cx="8148243" cy="1990081"/>
          </a:xfrm>
        </p:grpSpPr>
        <p:sp>
          <p:nvSpPr>
            <p:cNvPr id="34" name="Freeform 87"/>
            <p:cNvSpPr>
              <a:spLocks noChangeAspect="1" noEditPoints="1"/>
            </p:cNvSpPr>
            <p:nvPr/>
          </p:nvSpPr>
          <p:spPr bwMode="auto">
            <a:xfrm>
              <a:off x="898185" y="4665838"/>
              <a:ext cx="3620070" cy="630370"/>
            </a:xfrm>
            <a:custGeom>
              <a:avLst/>
              <a:gdLst>
                <a:gd name="T0" fmla="*/ 0 w 757"/>
                <a:gd name="T1" fmla="*/ 0 h 183"/>
                <a:gd name="T2" fmla="*/ 378 w 757"/>
                <a:gd name="T3" fmla="*/ 0 h 183"/>
                <a:gd name="T4" fmla="*/ 0 w 757"/>
                <a:gd name="T5" fmla="*/ 183 h 183"/>
                <a:gd name="T6" fmla="*/ 378 w 757"/>
                <a:gd name="T7" fmla="*/ 183 h 183"/>
                <a:gd name="T8" fmla="*/ 757 w 757"/>
                <a:gd name="T9" fmla="*/ 91 h 183"/>
                <a:gd name="T10" fmla="*/ 378 w 757"/>
                <a:gd name="T11" fmla="*/ 91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7"/>
                <a:gd name="T19" fmla="*/ 0 h 183"/>
                <a:gd name="T20" fmla="*/ 757 w 757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7" h="183">
                  <a:moveTo>
                    <a:pt x="0" y="0"/>
                  </a:moveTo>
                  <a:lnTo>
                    <a:pt x="378" y="0"/>
                  </a:lnTo>
                  <a:moveTo>
                    <a:pt x="0" y="183"/>
                  </a:moveTo>
                  <a:lnTo>
                    <a:pt x="378" y="183"/>
                  </a:lnTo>
                  <a:moveTo>
                    <a:pt x="757" y="91"/>
                  </a:moveTo>
                  <a:lnTo>
                    <a:pt x="378" y="91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1"/>
            <p:cNvSpPr>
              <a:spLocks noChangeAspect="1"/>
            </p:cNvSpPr>
            <p:nvPr/>
          </p:nvSpPr>
          <p:spPr bwMode="auto">
            <a:xfrm>
              <a:off x="2699834" y="4514781"/>
              <a:ext cx="1220996" cy="911007"/>
            </a:xfrm>
            <a:custGeom>
              <a:avLst/>
              <a:gdLst>
                <a:gd name="T0" fmla="*/ 209 w 592"/>
                <a:gd name="T1" fmla="*/ 239 h 455"/>
                <a:gd name="T2" fmla="*/ 0 w 592"/>
                <a:gd name="T3" fmla="*/ 239 h 455"/>
                <a:gd name="T4" fmla="*/ 0 w 592"/>
                <a:gd name="T5" fmla="*/ 0 h 455"/>
                <a:gd name="T6" fmla="*/ 209 w 592"/>
                <a:gd name="T7" fmla="*/ 0 h 455"/>
                <a:gd name="T8" fmla="*/ 340 w 592"/>
                <a:gd name="T9" fmla="*/ 119 h 455"/>
                <a:gd name="T10" fmla="*/ 209 w 592"/>
                <a:gd name="T11" fmla="*/ 239 h 455"/>
                <a:gd name="T12" fmla="*/ 209 w 592"/>
                <a:gd name="T13" fmla="*/ 239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455"/>
                <a:gd name="T23" fmla="*/ 592 w 592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455">
                  <a:moveTo>
                    <a:pt x="364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364" y="0"/>
                  </a:lnTo>
                  <a:cubicBezTo>
                    <a:pt x="490" y="0"/>
                    <a:pt x="592" y="102"/>
                    <a:pt x="592" y="227"/>
                  </a:cubicBezTo>
                  <a:cubicBezTo>
                    <a:pt x="592" y="353"/>
                    <a:pt x="490" y="455"/>
                    <a:pt x="364" y="455"/>
                  </a:cubicBezTo>
                  <a:cubicBezTo>
                    <a:pt x="364" y="455"/>
                    <a:pt x="364" y="455"/>
                    <a:pt x="364" y="45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201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  <a:tileRect/>
            </a:gradFill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 flipV="1">
              <a:off x="898188" y="5929228"/>
              <a:ext cx="5491219" cy="1"/>
            </a:xfrm>
            <a:prstGeom prst="line">
              <a:avLst/>
            </a:prstGeom>
            <a:ln w="17526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94"/>
            <p:cNvSpPr>
              <a:spLocks noChangeAspect="1"/>
            </p:cNvSpPr>
            <p:nvPr/>
          </p:nvSpPr>
          <p:spPr bwMode="auto">
            <a:xfrm>
              <a:off x="5774797" y="5158541"/>
              <a:ext cx="1223478" cy="911007"/>
            </a:xfrm>
            <a:custGeom>
              <a:avLst/>
              <a:gdLst>
                <a:gd name="T0" fmla="*/ 342 w 592"/>
                <a:gd name="T1" fmla="*/ 119 h 455"/>
                <a:gd name="T2" fmla="*/ 102 w 592"/>
                <a:gd name="T3" fmla="*/ 239 h 455"/>
                <a:gd name="T4" fmla="*/ 102 w 592"/>
                <a:gd name="T5" fmla="*/ 239 h 455"/>
                <a:gd name="T6" fmla="*/ 0 w 592"/>
                <a:gd name="T7" fmla="*/ 239 h 455"/>
                <a:gd name="T8" fmla="*/ 0 w 592"/>
                <a:gd name="T9" fmla="*/ 0 h 455"/>
                <a:gd name="T10" fmla="*/ 0 w 592"/>
                <a:gd name="T11" fmla="*/ 0 h 455"/>
                <a:gd name="T12" fmla="*/ 102 w 592"/>
                <a:gd name="T13" fmla="*/ 0 h 455"/>
                <a:gd name="T14" fmla="*/ 342 w 592"/>
                <a:gd name="T15" fmla="*/ 119 h 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2"/>
                <a:gd name="T25" fmla="*/ 0 h 455"/>
                <a:gd name="T26" fmla="*/ 592 w 592"/>
                <a:gd name="T27" fmla="*/ 455 h 4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4"/>
                    <a:pt x="178" y="455"/>
                  </a:cubicBez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178" y="0"/>
                  </a:lnTo>
                  <a:cubicBezTo>
                    <a:pt x="368" y="30"/>
                    <a:pt x="522" y="115"/>
                    <a:pt x="592" y="228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8" name="Elbow Connector 37"/>
            <p:cNvCxnSpPr/>
            <p:nvPr/>
          </p:nvCxnSpPr>
          <p:spPr>
            <a:xfrm>
              <a:off x="4518255" y="4979301"/>
              <a:ext cx="1536940" cy="316906"/>
            </a:xfrm>
            <a:prstGeom prst="bentConnector3">
              <a:avLst>
                <a:gd name="adj1" fmla="val 63047"/>
              </a:avLst>
            </a:prstGeom>
            <a:ln w="17526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74301" y="4396131"/>
              <a:ext cx="68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A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2393" y="5031133"/>
              <a:ext cx="68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/>
                  <a:cs typeface="Times New Roman"/>
                </a:rPr>
                <a:t>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8557" y="5662937"/>
              <a:ext cx="68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58601" y="5399222"/>
              <a:ext cx="1782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[0, 5)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66204" y="4457700"/>
              <a:ext cx="1717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[0, 12)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48569" y="4134521"/>
              <a:ext cx="1571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[0, 3)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8601" y="4757795"/>
              <a:ext cx="1782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[0, 4)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68909" y="5063949"/>
              <a:ext cx="1717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[0, 60)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>
              <a:off x="6786689" y="5615493"/>
              <a:ext cx="1768402" cy="1588"/>
            </a:xfrm>
            <a:prstGeom prst="line">
              <a:avLst/>
            </a:prstGeom>
            <a:ln w="17526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93"/>
            <p:cNvSpPr>
              <a:spLocks noChangeAspect="1"/>
            </p:cNvSpPr>
            <p:nvPr/>
          </p:nvSpPr>
          <p:spPr bwMode="auto">
            <a:xfrm>
              <a:off x="5774797" y="5158541"/>
              <a:ext cx="1223478" cy="911007"/>
            </a:xfrm>
            <a:custGeom>
              <a:avLst/>
              <a:gdLst>
                <a:gd name="T0" fmla="*/ 342 w 592"/>
                <a:gd name="T1" fmla="*/ 119 h 455"/>
                <a:gd name="T2" fmla="*/ 102 w 592"/>
                <a:gd name="T3" fmla="*/ 239 h 455"/>
                <a:gd name="T4" fmla="*/ 102 w 592"/>
                <a:gd name="T5" fmla="*/ 239 h 455"/>
                <a:gd name="T6" fmla="*/ 0 w 592"/>
                <a:gd name="T7" fmla="*/ 239 h 455"/>
                <a:gd name="T8" fmla="*/ 0 w 592"/>
                <a:gd name="T9" fmla="*/ 0 h 455"/>
                <a:gd name="T10" fmla="*/ 0 w 592"/>
                <a:gd name="T11" fmla="*/ 0 h 455"/>
                <a:gd name="T12" fmla="*/ 102 w 592"/>
                <a:gd name="T13" fmla="*/ 0 h 455"/>
                <a:gd name="T14" fmla="*/ 342 w 592"/>
                <a:gd name="T15" fmla="*/ 119 h 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2"/>
                <a:gd name="T25" fmla="*/ 0 h 455"/>
                <a:gd name="T26" fmla="*/ 592 w 592"/>
                <a:gd name="T27" fmla="*/ 455 h 4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4"/>
                    <a:pt x="178" y="455"/>
                  </a:cubicBez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178" y="0"/>
                  </a:lnTo>
                  <a:cubicBezTo>
                    <a:pt x="368" y="30"/>
                    <a:pt x="522" y="115"/>
                    <a:pt x="592" y="2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201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  <a:tileRect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2" name="Picture 21" descr="rel_prime_examp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44481" y="1634557"/>
            <a:ext cx="7695548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Relatively Prime Circuit</a:t>
            </a:r>
            <a:endParaRPr lang="en-US" dirty="0"/>
          </a:p>
        </p:txBody>
      </p:sp>
      <p:grpSp>
        <p:nvGrpSpPr>
          <p:cNvPr id="21" name="Group 73"/>
          <p:cNvGrpSpPr/>
          <p:nvPr/>
        </p:nvGrpSpPr>
        <p:grpSpPr>
          <a:xfrm>
            <a:off x="1448201" y="1464926"/>
            <a:ext cx="6501179" cy="3898849"/>
            <a:chOff x="1530717" y="2438129"/>
            <a:chExt cx="6501179" cy="3898849"/>
          </a:xfrm>
        </p:grpSpPr>
        <p:sp>
          <p:nvSpPr>
            <p:cNvPr id="22" name="Rectangle 21"/>
            <p:cNvSpPr/>
            <p:nvPr/>
          </p:nvSpPr>
          <p:spPr>
            <a:xfrm>
              <a:off x="5577728" y="2898901"/>
              <a:ext cx="1789232" cy="25284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Elbow Connector 22"/>
            <p:cNvCxnSpPr/>
            <p:nvPr/>
          </p:nvCxnSpPr>
          <p:spPr>
            <a:xfrm rot="5400000">
              <a:off x="6508671" y="3974862"/>
              <a:ext cx="594402" cy="790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74334" y="2898900"/>
              <a:ext cx="1789232" cy="2528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/>
            <p:nvPr/>
          </p:nvCxnSpPr>
          <p:spPr>
            <a:xfrm rot="5400000">
              <a:off x="2593214" y="3980502"/>
              <a:ext cx="594402" cy="790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621424" y="2894772"/>
              <a:ext cx="1789232" cy="25326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Elbow Connector 26"/>
            <p:cNvCxnSpPr/>
            <p:nvPr/>
          </p:nvCxnSpPr>
          <p:spPr>
            <a:xfrm rot="5400000">
              <a:off x="4548210" y="3974862"/>
              <a:ext cx="594402" cy="790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2466345" y="5449867"/>
              <a:ext cx="42647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10800000">
              <a:off x="2200108" y="4276511"/>
              <a:ext cx="960120" cy="960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7859" y="4278098"/>
              <a:ext cx="91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Comp</a:t>
              </a:r>
            </a:p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20400" y="5598314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32" name="Elbow Connector 31"/>
            <p:cNvCxnSpPr/>
            <p:nvPr/>
          </p:nvCxnSpPr>
          <p:spPr>
            <a:xfrm rot="5400000">
              <a:off x="2122804" y="3979708"/>
              <a:ext cx="594402" cy="7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714548" y="3406001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94645" y="2986591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41512" y="2980951"/>
              <a:ext cx="787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</a:t>
              </a:r>
              <a:r>
                <a:rPr lang="en-US" i="1" dirty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0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07090" y="2980951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53" name="Isosceles Triangle 52"/>
            <p:cNvSpPr/>
            <p:nvPr/>
          </p:nvSpPr>
          <p:spPr>
            <a:xfrm rot="5400000">
              <a:off x="1794646" y="3108253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2310648" y="3693487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2131581" y="3680518"/>
              <a:ext cx="291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947570" y="3453161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2780268" y="3674205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6200000" flipH="1">
              <a:off x="4421341" y="5444227"/>
              <a:ext cx="42647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/>
            <p:cNvSpPr/>
            <p:nvPr/>
          </p:nvSpPr>
          <p:spPr>
            <a:xfrm rot="10800000">
              <a:off x="4155104" y="4270871"/>
              <a:ext cx="960120" cy="960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2855" y="4272458"/>
              <a:ext cx="91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Comp</a:t>
              </a:r>
            </a:p>
            <a:p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75396" y="5592674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62" name="Elbow Connector 61"/>
            <p:cNvCxnSpPr/>
            <p:nvPr/>
          </p:nvCxnSpPr>
          <p:spPr>
            <a:xfrm rot="5400000">
              <a:off x="4077800" y="3974068"/>
              <a:ext cx="594402" cy="7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669544" y="3400361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49641" y="2980951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96508" y="2975311"/>
              <a:ext cx="787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</a:t>
              </a:r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62086" y="2975311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67" name="Isosceles Triangle 66"/>
            <p:cNvSpPr/>
            <p:nvPr/>
          </p:nvSpPr>
          <p:spPr>
            <a:xfrm rot="5400000">
              <a:off x="3749642" y="3102613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265644" y="3687847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4086577" y="3674878"/>
              <a:ext cx="291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916676" y="3421607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4735264" y="3668565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H="1">
              <a:off x="6381802" y="5444227"/>
              <a:ext cx="42647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Isosceles Triangle 72"/>
            <p:cNvSpPr/>
            <p:nvPr/>
          </p:nvSpPr>
          <p:spPr>
            <a:xfrm rot="10800000">
              <a:off x="6115565" y="4270871"/>
              <a:ext cx="960120" cy="960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213316" y="4272458"/>
              <a:ext cx="91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Comp</a:t>
              </a:r>
            </a:p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335857" y="5592674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76" name="Elbow Connector 75"/>
            <p:cNvCxnSpPr/>
            <p:nvPr/>
          </p:nvCxnSpPr>
          <p:spPr>
            <a:xfrm rot="5400000">
              <a:off x="6038261" y="3974068"/>
              <a:ext cx="594402" cy="7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617046" y="3400361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710102" y="2980951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444010" y="2975311"/>
              <a:ext cx="787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</a:t>
              </a:r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922547" y="2975311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5710103" y="3102613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6226105" y="3687847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6047038" y="3674878"/>
              <a:ext cx="291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6872917" y="3421607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6695725" y="3668565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856669" y="2438129"/>
              <a:ext cx="72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CLK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10800000" flipV="1">
              <a:off x="1578741" y="2781079"/>
              <a:ext cx="5430971" cy="557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002500" y="2484495"/>
              <a:ext cx="1029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. . . 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cxnSp>
          <p:nvCxnSpPr>
            <p:cNvPr id="89" name="Straight Connector 88"/>
            <p:cNvCxnSpPr>
              <a:stCxn id="95" idx="4"/>
            </p:cNvCxnSpPr>
            <p:nvPr/>
          </p:nvCxnSpPr>
          <p:spPr>
            <a:xfrm rot="5400000">
              <a:off x="1388770" y="3021692"/>
              <a:ext cx="375249" cy="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1577145" y="3208567"/>
              <a:ext cx="214729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3490779" y="27385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10800000">
              <a:off x="3534912" y="3206979"/>
              <a:ext cx="214729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5495373" y="3211744"/>
              <a:ext cx="214729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5446125" y="274171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530717" y="274267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>
              <a:off x="1512441" y="2709364"/>
              <a:ext cx="1295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1582557" y="2645371"/>
              <a:ext cx="274113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3347330" y="3021692"/>
              <a:ext cx="375249" cy="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5307705" y="3020899"/>
              <a:ext cx="375249" cy="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2102642" y="5673162"/>
            <a:ext cx="5077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Times New Roman"/>
                <a:cs typeface="Times New Roman"/>
              </a:rPr>
              <a:t>n</a:t>
            </a:r>
            <a:r>
              <a:rPr lang="en-US" sz="3600" dirty="0" smtClean="0">
                <a:latin typeface="Times New Roman"/>
                <a:cs typeface="Times New Roman"/>
              </a:rPr>
              <a:t> counters, </a:t>
            </a:r>
            <a:r>
              <a:rPr lang="en-US" sz="3600" i="1" dirty="0" err="1" smtClean="0">
                <a:latin typeface="Times New Roman"/>
                <a:cs typeface="Times New Roman"/>
              </a:rPr>
              <a:t>n</a:t>
            </a:r>
            <a:r>
              <a:rPr lang="en-US" sz="3600" dirty="0" smtClean="0">
                <a:latin typeface="Times New Roman"/>
                <a:cs typeface="Times New Roman"/>
              </a:rPr>
              <a:t> comparators</a:t>
            </a: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Rotation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28900" y="3704903"/>
            <a:ext cx="8264531" cy="1990081"/>
            <a:chOff x="422269" y="3532094"/>
            <a:chExt cx="8264531" cy="1990081"/>
          </a:xfrm>
        </p:grpSpPr>
        <p:sp>
          <p:nvSpPr>
            <p:cNvPr id="23" name="Freeform 87"/>
            <p:cNvSpPr>
              <a:spLocks noChangeAspect="1" noEditPoints="1"/>
            </p:cNvSpPr>
            <p:nvPr/>
          </p:nvSpPr>
          <p:spPr bwMode="auto">
            <a:xfrm>
              <a:off x="781897" y="4063411"/>
              <a:ext cx="3620070" cy="630370"/>
            </a:xfrm>
            <a:custGeom>
              <a:avLst/>
              <a:gdLst>
                <a:gd name="T0" fmla="*/ 0 w 757"/>
                <a:gd name="T1" fmla="*/ 0 h 183"/>
                <a:gd name="T2" fmla="*/ 378 w 757"/>
                <a:gd name="T3" fmla="*/ 0 h 183"/>
                <a:gd name="T4" fmla="*/ 0 w 757"/>
                <a:gd name="T5" fmla="*/ 183 h 183"/>
                <a:gd name="T6" fmla="*/ 378 w 757"/>
                <a:gd name="T7" fmla="*/ 183 h 183"/>
                <a:gd name="T8" fmla="*/ 757 w 757"/>
                <a:gd name="T9" fmla="*/ 91 h 183"/>
                <a:gd name="T10" fmla="*/ 378 w 757"/>
                <a:gd name="T11" fmla="*/ 91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7"/>
                <a:gd name="T19" fmla="*/ 0 h 183"/>
                <a:gd name="T20" fmla="*/ 757 w 757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7" h="183">
                  <a:moveTo>
                    <a:pt x="0" y="0"/>
                  </a:moveTo>
                  <a:lnTo>
                    <a:pt x="378" y="0"/>
                  </a:lnTo>
                  <a:moveTo>
                    <a:pt x="0" y="183"/>
                  </a:moveTo>
                  <a:lnTo>
                    <a:pt x="378" y="183"/>
                  </a:lnTo>
                  <a:moveTo>
                    <a:pt x="757" y="91"/>
                  </a:moveTo>
                  <a:lnTo>
                    <a:pt x="378" y="91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1"/>
            <p:cNvSpPr>
              <a:spLocks noChangeAspect="1"/>
            </p:cNvSpPr>
            <p:nvPr/>
          </p:nvSpPr>
          <p:spPr bwMode="auto">
            <a:xfrm>
              <a:off x="2583546" y="3912354"/>
              <a:ext cx="1220996" cy="911007"/>
            </a:xfrm>
            <a:custGeom>
              <a:avLst/>
              <a:gdLst>
                <a:gd name="T0" fmla="*/ 209 w 592"/>
                <a:gd name="T1" fmla="*/ 239 h 455"/>
                <a:gd name="T2" fmla="*/ 0 w 592"/>
                <a:gd name="T3" fmla="*/ 239 h 455"/>
                <a:gd name="T4" fmla="*/ 0 w 592"/>
                <a:gd name="T5" fmla="*/ 0 h 455"/>
                <a:gd name="T6" fmla="*/ 209 w 592"/>
                <a:gd name="T7" fmla="*/ 0 h 455"/>
                <a:gd name="T8" fmla="*/ 340 w 592"/>
                <a:gd name="T9" fmla="*/ 119 h 455"/>
                <a:gd name="T10" fmla="*/ 209 w 592"/>
                <a:gd name="T11" fmla="*/ 239 h 455"/>
                <a:gd name="T12" fmla="*/ 209 w 592"/>
                <a:gd name="T13" fmla="*/ 239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455"/>
                <a:gd name="T23" fmla="*/ 592 w 592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455">
                  <a:moveTo>
                    <a:pt x="364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364" y="0"/>
                  </a:lnTo>
                  <a:cubicBezTo>
                    <a:pt x="490" y="0"/>
                    <a:pt x="592" y="102"/>
                    <a:pt x="592" y="227"/>
                  </a:cubicBezTo>
                  <a:cubicBezTo>
                    <a:pt x="592" y="353"/>
                    <a:pt x="490" y="455"/>
                    <a:pt x="364" y="455"/>
                  </a:cubicBezTo>
                  <a:cubicBezTo>
                    <a:pt x="364" y="455"/>
                    <a:pt x="364" y="455"/>
                    <a:pt x="364" y="45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C429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  <a:tileRect/>
            </a:gradFill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 flipV="1">
              <a:off x="781900" y="5326801"/>
              <a:ext cx="5491219" cy="1"/>
            </a:xfrm>
            <a:prstGeom prst="line">
              <a:avLst/>
            </a:prstGeom>
            <a:ln w="17526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94"/>
            <p:cNvSpPr>
              <a:spLocks noChangeAspect="1"/>
            </p:cNvSpPr>
            <p:nvPr/>
          </p:nvSpPr>
          <p:spPr bwMode="auto">
            <a:xfrm>
              <a:off x="5658509" y="4556114"/>
              <a:ext cx="1223478" cy="911007"/>
            </a:xfrm>
            <a:custGeom>
              <a:avLst/>
              <a:gdLst>
                <a:gd name="T0" fmla="*/ 342 w 592"/>
                <a:gd name="T1" fmla="*/ 119 h 455"/>
                <a:gd name="T2" fmla="*/ 102 w 592"/>
                <a:gd name="T3" fmla="*/ 239 h 455"/>
                <a:gd name="T4" fmla="*/ 102 w 592"/>
                <a:gd name="T5" fmla="*/ 239 h 455"/>
                <a:gd name="T6" fmla="*/ 0 w 592"/>
                <a:gd name="T7" fmla="*/ 239 h 455"/>
                <a:gd name="T8" fmla="*/ 0 w 592"/>
                <a:gd name="T9" fmla="*/ 0 h 455"/>
                <a:gd name="T10" fmla="*/ 0 w 592"/>
                <a:gd name="T11" fmla="*/ 0 h 455"/>
                <a:gd name="T12" fmla="*/ 102 w 592"/>
                <a:gd name="T13" fmla="*/ 0 h 455"/>
                <a:gd name="T14" fmla="*/ 342 w 592"/>
                <a:gd name="T15" fmla="*/ 119 h 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2"/>
                <a:gd name="T25" fmla="*/ 0 h 455"/>
                <a:gd name="T26" fmla="*/ 592 w 592"/>
                <a:gd name="T27" fmla="*/ 455 h 4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4"/>
                    <a:pt x="178" y="455"/>
                  </a:cubicBez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178" y="0"/>
                  </a:lnTo>
                  <a:cubicBezTo>
                    <a:pt x="368" y="30"/>
                    <a:pt x="522" y="115"/>
                    <a:pt x="592" y="228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7" name="Elbow Connector 26"/>
            <p:cNvCxnSpPr/>
            <p:nvPr/>
          </p:nvCxnSpPr>
          <p:spPr>
            <a:xfrm>
              <a:off x="4401967" y="4376874"/>
              <a:ext cx="1536940" cy="316906"/>
            </a:xfrm>
            <a:prstGeom prst="bentConnector3">
              <a:avLst>
                <a:gd name="adj1" fmla="val 63047"/>
              </a:avLst>
            </a:prstGeom>
            <a:ln w="17526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58013" y="3793704"/>
              <a:ext cx="68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A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6105" y="4428706"/>
              <a:ext cx="68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/>
                  <a:cs typeface="Times New Roman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2269" y="5060510"/>
              <a:ext cx="68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2313" y="4823531"/>
              <a:ext cx="1782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rotate: 16 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49916" y="3855273"/>
              <a:ext cx="1717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r</a:t>
              </a:r>
              <a:r>
                <a:rPr lang="en-US" sz="2800" dirty="0" smtClean="0">
                  <a:latin typeface="Times New Roman"/>
                  <a:cs typeface="Times New Roman"/>
                </a:rPr>
                <a:t>epeat: 16 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32281" y="3532094"/>
              <a:ext cx="1571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repeat: 4 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42313" y="4195472"/>
              <a:ext cx="1782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rotate: 4 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92725" y="4461522"/>
              <a:ext cx="1794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r</a:t>
              </a:r>
              <a:r>
                <a:rPr lang="en-US" sz="2800" dirty="0" smtClean="0">
                  <a:latin typeface="Times New Roman"/>
                  <a:cs typeface="Times New Roman"/>
                </a:rPr>
                <a:t>epeat: 256 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0800000">
              <a:off x="6670401" y="5013066"/>
              <a:ext cx="1768402" cy="1588"/>
            </a:xfrm>
            <a:prstGeom prst="line">
              <a:avLst/>
            </a:prstGeom>
            <a:ln w="17526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93"/>
            <p:cNvSpPr>
              <a:spLocks noChangeAspect="1"/>
            </p:cNvSpPr>
            <p:nvPr/>
          </p:nvSpPr>
          <p:spPr bwMode="auto">
            <a:xfrm>
              <a:off x="5658509" y="4556114"/>
              <a:ext cx="1223478" cy="911007"/>
            </a:xfrm>
            <a:custGeom>
              <a:avLst/>
              <a:gdLst>
                <a:gd name="T0" fmla="*/ 342 w 592"/>
                <a:gd name="T1" fmla="*/ 119 h 455"/>
                <a:gd name="T2" fmla="*/ 102 w 592"/>
                <a:gd name="T3" fmla="*/ 239 h 455"/>
                <a:gd name="T4" fmla="*/ 102 w 592"/>
                <a:gd name="T5" fmla="*/ 239 h 455"/>
                <a:gd name="T6" fmla="*/ 0 w 592"/>
                <a:gd name="T7" fmla="*/ 239 h 455"/>
                <a:gd name="T8" fmla="*/ 0 w 592"/>
                <a:gd name="T9" fmla="*/ 0 h 455"/>
                <a:gd name="T10" fmla="*/ 0 w 592"/>
                <a:gd name="T11" fmla="*/ 0 h 455"/>
                <a:gd name="T12" fmla="*/ 102 w 592"/>
                <a:gd name="T13" fmla="*/ 0 h 455"/>
                <a:gd name="T14" fmla="*/ 342 w 592"/>
                <a:gd name="T15" fmla="*/ 119 h 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2"/>
                <a:gd name="T25" fmla="*/ 0 h 455"/>
                <a:gd name="T26" fmla="*/ 592 w 592"/>
                <a:gd name="T27" fmla="*/ 455 h 4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4"/>
                    <a:pt x="178" y="455"/>
                  </a:cubicBez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178" y="0"/>
                  </a:lnTo>
                  <a:cubicBezTo>
                    <a:pt x="368" y="30"/>
                    <a:pt x="522" y="115"/>
                    <a:pt x="592" y="2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C429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  <a:tileRect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5" name="Picture 34" descr="rot_examp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4644" y="1680926"/>
            <a:ext cx="8016534" cy="1217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Rotation Circuit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153"/>
          <p:cNvGrpSpPr/>
          <p:nvPr/>
        </p:nvGrpSpPr>
        <p:grpSpPr>
          <a:xfrm>
            <a:off x="1554134" y="1573960"/>
            <a:ext cx="6347236" cy="4395728"/>
            <a:chOff x="1447136" y="973378"/>
            <a:chExt cx="6347236" cy="4395728"/>
          </a:xfrm>
        </p:grpSpPr>
        <p:sp>
          <p:nvSpPr>
            <p:cNvPr id="74" name="Rectangle 73"/>
            <p:cNvSpPr/>
            <p:nvPr/>
          </p:nvSpPr>
          <p:spPr>
            <a:xfrm>
              <a:off x="5455035" y="1082727"/>
              <a:ext cx="1789232" cy="33767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498731" y="1082727"/>
              <a:ext cx="1789232" cy="3376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10800000">
              <a:off x="6123025" y="1276508"/>
              <a:ext cx="669510" cy="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 flipV="1">
              <a:off x="4076181" y="1276509"/>
              <a:ext cx="669513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1551641" y="1082727"/>
              <a:ext cx="1789232" cy="3376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rot="16200000" flipH="1">
              <a:off x="2343652" y="4481995"/>
              <a:ext cx="42647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Isosceles Triangle 79"/>
            <p:cNvSpPr/>
            <p:nvPr/>
          </p:nvSpPr>
          <p:spPr>
            <a:xfrm rot="10800000">
              <a:off x="2077415" y="3308639"/>
              <a:ext cx="960120" cy="960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75166" y="3310226"/>
              <a:ext cx="91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Comp</a:t>
              </a:r>
            </a:p>
            <a:p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97707" y="4630442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83" name="Elbow Connector 82"/>
            <p:cNvCxnSpPr/>
            <p:nvPr/>
          </p:nvCxnSpPr>
          <p:spPr>
            <a:xfrm rot="5400000">
              <a:off x="2000111" y="3011836"/>
              <a:ext cx="594402" cy="7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591855" y="243812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671952" y="1720685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418819" y="1715045"/>
              <a:ext cx="761597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84397" y="1715045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1671953" y="1842347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2187955" y="2725615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rot="5400000">
              <a:off x="2470521" y="3012630"/>
              <a:ext cx="594402" cy="790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0800000">
              <a:off x="2008888" y="2712646"/>
              <a:ext cx="291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824877" y="243812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93" name="Straight Connector 92"/>
            <p:cNvCxnSpPr/>
            <p:nvPr/>
          </p:nvCxnSpPr>
          <p:spPr>
            <a:xfrm flipV="1">
              <a:off x="2657575" y="2706333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6200000" flipH="1">
              <a:off x="4298648" y="4476355"/>
              <a:ext cx="42647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Isosceles Triangle 94"/>
            <p:cNvSpPr/>
            <p:nvPr/>
          </p:nvSpPr>
          <p:spPr>
            <a:xfrm rot="10800000">
              <a:off x="4032411" y="3302999"/>
              <a:ext cx="960120" cy="960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30162" y="3304586"/>
              <a:ext cx="91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Comp</a:t>
              </a:r>
            </a:p>
            <a:p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52703" y="4624802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98" name="Elbow Connector 97"/>
            <p:cNvCxnSpPr/>
            <p:nvPr/>
          </p:nvCxnSpPr>
          <p:spPr>
            <a:xfrm rot="5400000">
              <a:off x="3955107" y="3006196"/>
              <a:ext cx="594402" cy="7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3546851" y="243248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626948" y="1715045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73815" y="1709405"/>
              <a:ext cx="761597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839393" y="1709405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03" name="Isosceles Triangle 102"/>
            <p:cNvSpPr/>
            <p:nvPr/>
          </p:nvSpPr>
          <p:spPr>
            <a:xfrm rot="5400000">
              <a:off x="3626949" y="1836707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4142951" y="2719975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rot="5400000">
              <a:off x="4425517" y="3006990"/>
              <a:ext cx="594402" cy="790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3963884" y="2707006"/>
              <a:ext cx="291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4781181" y="243812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V="1">
              <a:off x="4612571" y="2700693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6200000" flipH="1">
              <a:off x="6259109" y="4476355"/>
              <a:ext cx="42647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Isosceles Triangle 109"/>
            <p:cNvSpPr/>
            <p:nvPr/>
          </p:nvSpPr>
          <p:spPr>
            <a:xfrm rot="10800000">
              <a:off x="5992872" y="3302999"/>
              <a:ext cx="960120" cy="960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090622" y="3304586"/>
              <a:ext cx="91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Comp</a:t>
              </a:r>
            </a:p>
            <a:p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213164" y="4624802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113" name="Elbow Connector 112"/>
            <p:cNvCxnSpPr/>
            <p:nvPr/>
          </p:nvCxnSpPr>
          <p:spPr>
            <a:xfrm rot="5400000">
              <a:off x="5915568" y="3006196"/>
              <a:ext cx="594402" cy="7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5481394" y="243248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587409" y="1715045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321317" y="1709405"/>
              <a:ext cx="761597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99854" y="1709405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18" name="Isosceles Triangle 117"/>
            <p:cNvSpPr/>
            <p:nvPr/>
          </p:nvSpPr>
          <p:spPr>
            <a:xfrm rot="5400000">
              <a:off x="5587410" y="1836707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V="1">
              <a:off x="6103412" y="2719975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rot="5400000">
              <a:off x="6385978" y="3006990"/>
              <a:ext cx="594402" cy="790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0800000">
              <a:off x="5924345" y="2707006"/>
              <a:ext cx="291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6748988" y="243248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V="1">
              <a:off x="6573032" y="2700693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571586" y="1082727"/>
              <a:ext cx="72533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CLK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rot="5400000">
              <a:off x="1107104" y="1887936"/>
              <a:ext cx="694688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>
              <a:off x="1454452" y="1942661"/>
              <a:ext cx="214729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>
              <a:off x="3412219" y="1941073"/>
              <a:ext cx="214729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>
              <a:off x="5372680" y="1945838"/>
              <a:ext cx="214729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2596113" y="1056003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317061" y="1050363"/>
              <a:ext cx="761597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873183" y="1039083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32" name="Isosceles Triangle 131"/>
            <p:cNvSpPr/>
            <p:nvPr/>
          </p:nvSpPr>
          <p:spPr>
            <a:xfrm rot="5400000">
              <a:off x="2596114" y="1177665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600871" y="1050363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21820" y="1044723"/>
              <a:ext cx="761597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813316" y="1044723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36" name="Isosceles Triangle 135"/>
            <p:cNvSpPr/>
            <p:nvPr/>
          </p:nvSpPr>
          <p:spPr>
            <a:xfrm rot="5400000">
              <a:off x="4600872" y="1172025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10800000" flipV="1">
              <a:off x="2175166" y="1276511"/>
              <a:ext cx="418174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0800000">
              <a:off x="1454449" y="2235278"/>
              <a:ext cx="5338086" cy="79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3366488" y="218717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321834" y="21903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/>
            <p:nvPr/>
          </p:nvCxnSpPr>
          <p:spPr>
            <a:xfrm rot="5400000">
              <a:off x="3242140" y="2108528"/>
              <a:ext cx="340165" cy="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5202596" y="2108527"/>
              <a:ext cx="340165" cy="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4146010" y="1492957"/>
              <a:ext cx="432896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6764976" y="973378"/>
              <a:ext cx="1029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. . . . 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753658" y="1941839"/>
              <a:ext cx="1029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. . . . 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379299" y="1406737"/>
              <a:ext cx="98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Inhibit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rot="5400000">
              <a:off x="6149838" y="1504237"/>
              <a:ext cx="432896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6399071" y="1400227"/>
              <a:ext cx="98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Inhibit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 rot="10800000">
              <a:off x="1447136" y="1541389"/>
              <a:ext cx="960321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2272322" y="1406251"/>
              <a:ext cx="270271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2361736" y="122996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316734" y="123522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320590" y="123079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1856391" y="5964048"/>
            <a:ext cx="5907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2</a:t>
            </a:r>
            <a:r>
              <a:rPr lang="en-US" sz="3600" i="1" dirty="0" smtClean="0">
                <a:latin typeface="Times New Roman"/>
                <a:cs typeface="Times New Roman"/>
              </a:rPr>
              <a:t>n</a:t>
            </a:r>
            <a:r>
              <a:rPr lang="en-US" sz="3600" dirty="0" smtClean="0">
                <a:latin typeface="Times New Roman"/>
                <a:cs typeface="Times New Roman"/>
              </a:rPr>
              <a:t>-1 counters, </a:t>
            </a:r>
            <a:r>
              <a:rPr lang="en-US" sz="3600" i="1" dirty="0" err="1" smtClean="0">
                <a:latin typeface="Times New Roman"/>
                <a:cs typeface="Times New Roman"/>
              </a:rPr>
              <a:t>n</a:t>
            </a:r>
            <a:r>
              <a:rPr lang="en-US" sz="3600" dirty="0" smtClean="0">
                <a:latin typeface="Times New Roman"/>
                <a:cs typeface="Times New Roman"/>
              </a:rPr>
              <a:t> comparators</a:t>
            </a: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56" name="Slide Number Placeholder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Clock Divide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1516" y="3311982"/>
            <a:ext cx="8203699" cy="2007384"/>
            <a:chOff x="631516" y="3311982"/>
            <a:chExt cx="8203699" cy="2007384"/>
          </a:xfrm>
        </p:grpSpPr>
        <p:sp>
          <p:nvSpPr>
            <p:cNvPr id="231" name="Freeform 87"/>
            <p:cNvSpPr>
              <a:spLocks noChangeAspect="1" noEditPoints="1"/>
            </p:cNvSpPr>
            <p:nvPr/>
          </p:nvSpPr>
          <p:spPr bwMode="auto">
            <a:xfrm>
              <a:off x="991144" y="3860602"/>
              <a:ext cx="3620070" cy="630370"/>
            </a:xfrm>
            <a:custGeom>
              <a:avLst/>
              <a:gdLst>
                <a:gd name="T0" fmla="*/ 0 w 757"/>
                <a:gd name="T1" fmla="*/ 0 h 183"/>
                <a:gd name="T2" fmla="*/ 378 w 757"/>
                <a:gd name="T3" fmla="*/ 0 h 183"/>
                <a:gd name="T4" fmla="*/ 0 w 757"/>
                <a:gd name="T5" fmla="*/ 183 h 183"/>
                <a:gd name="T6" fmla="*/ 378 w 757"/>
                <a:gd name="T7" fmla="*/ 183 h 183"/>
                <a:gd name="T8" fmla="*/ 757 w 757"/>
                <a:gd name="T9" fmla="*/ 91 h 183"/>
                <a:gd name="T10" fmla="*/ 378 w 757"/>
                <a:gd name="T11" fmla="*/ 91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7"/>
                <a:gd name="T19" fmla="*/ 0 h 183"/>
                <a:gd name="T20" fmla="*/ 757 w 757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7" h="183">
                  <a:moveTo>
                    <a:pt x="0" y="0"/>
                  </a:moveTo>
                  <a:lnTo>
                    <a:pt x="378" y="0"/>
                  </a:lnTo>
                  <a:moveTo>
                    <a:pt x="0" y="183"/>
                  </a:moveTo>
                  <a:lnTo>
                    <a:pt x="378" y="183"/>
                  </a:lnTo>
                  <a:moveTo>
                    <a:pt x="757" y="91"/>
                  </a:moveTo>
                  <a:lnTo>
                    <a:pt x="378" y="91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91"/>
            <p:cNvSpPr>
              <a:spLocks noChangeAspect="1"/>
            </p:cNvSpPr>
            <p:nvPr/>
          </p:nvSpPr>
          <p:spPr bwMode="auto">
            <a:xfrm>
              <a:off x="2792793" y="3709545"/>
              <a:ext cx="1220996" cy="911007"/>
            </a:xfrm>
            <a:custGeom>
              <a:avLst/>
              <a:gdLst>
                <a:gd name="T0" fmla="*/ 209 w 592"/>
                <a:gd name="T1" fmla="*/ 239 h 455"/>
                <a:gd name="T2" fmla="*/ 0 w 592"/>
                <a:gd name="T3" fmla="*/ 239 h 455"/>
                <a:gd name="T4" fmla="*/ 0 w 592"/>
                <a:gd name="T5" fmla="*/ 0 h 455"/>
                <a:gd name="T6" fmla="*/ 209 w 592"/>
                <a:gd name="T7" fmla="*/ 0 h 455"/>
                <a:gd name="T8" fmla="*/ 340 w 592"/>
                <a:gd name="T9" fmla="*/ 119 h 455"/>
                <a:gd name="T10" fmla="*/ 209 w 592"/>
                <a:gd name="T11" fmla="*/ 239 h 455"/>
                <a:gd name="T12" fmla="*/ 209 w 592"/>
                <a:gd name="T13" fmla="*/ 239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455"/>
                <a:gd name="T23" fmla="*/ 592 w 592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455">
                  <a:moveTo>
                    <a:pt x="364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364" y="0"/>
                  </a:lnTo>
                  <a:cubicBezTo>
                    <a:pt x="490" y="0"/>
                    <a:pt x="592" y="102"/>
                    <a:pt x="592" y="227"/>
                  </a:cubicBezTo>
                  <a:cubicBezTo>
                    <a:pt x="592" y="353"/>
                    <a:pt x="490" y="455"/>
                    <a:pt x="364" y="455"/>
                  </a:cubicBezTo>
                  <a:cubicBezTo>
                    <a:pt x="364" y="455"/>
                    <a:pt x="364" y="455"/>
                    <a:pt x="364" y="45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C429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  <a:tileRect/>
            </a:gradFill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3" name="Straight Connector 232"/>
            <p:cNvCxnSpPr/>
            <p:nvPr/>
          </p:nvCxnSpPr>
          <p:spPr>
            <a:xfrm rot="10800000" flipV="1">
              <a:off x="991147" y="5123992"/>
              <a:ext cx="5491219" cy="1"/>
            </a:xfrm>
            <a:prstGeom prst="line">
              <a:avLst/>
            </a:prstGeom>
            <a:ln w="17526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Freeform 94"/>
            <p:cNvSpPr>
              <a:spLocks noChangeAspect="1"/>
            </p:cNvSpPr>
            <p:nvPr/>
          </p:nvSpPr>
          <p:spPr bwMode="auto">
            <a:xfrm>
              <a:off x="5867756" y="4353305"/>
              <a:ext cx="1223478" cy="911007"/>
            </a:xfrm>
            <a:custGeom>
              <a:avLst/>
              <a:gdLst>
                <a:gd name="T0" fmla="*/ 342 w 592"/>
                <a:gd name="T1" fmla="*/ 119 h 455"/>
                <a:gd name="T2" fmla="*/ 102 w 592"/>
                <a:gd name="T3" fmla="*/ 239 h 455"/>
                <a:gd name="T4" fmla="*/ 102 w 592"/>
                <a:gd name="T5" fmla="*/ 239 h 455"/>
                <a:gd name="T6" fmla="*/ 0 w 592"/>
                <a:gd name="T7" fmla="*/ 239 h 455"/>
                <a:gd name="T8" fmla="*/ 0 w 592"/>
                <a:gd name="T9" fmla="*/ 0 h 455"/>
                <a:gd name="T10" fmla="*/ 0 w 592"/>
                <a:gd name="T11" fmla="*/ 0 h 455"/>
                <a:gd name="T12" fmla="*/ 102 w 592"/>
                <a:gd name="T13" fmla="*/ 0 h 455"/>
                <a:gd name="T14" fmla="*/ 342 w 592"/>
                <a:gd name="T15" fmla="*/ 119 h 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2"/>
                <a:gd name="T25" fmla="*/ 0 h 455"/>
                <a:gd name="T26" fmla="*/ 592 w 592"/>
                <a:gd name="T27" fmla="*/ 455 h 4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4"/>
                    <a:pt x="178" y="455"/>
                  </a:cubicBez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178" y="0"/>
                  </a:lnTo>
                  <a:cubicBezTo>
                    <a:pt x="368" y="30"/>
                    <a:pt x="522" y="115"/>
                    <a:pt x="592" y="228"/>
                  </a:cubicBez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5" name="Elbow Connector 234"/>
            <p:cNvCxnSpPr/>
            <p:nvPr/>
          </p:nvCxnSpPr>
          <p:spPr>
            <a:xfrm>
              <a:off x="4611214" y="4174065"/>
              <a:ext cx="1536940" cy="316906"/>
            </a:xfrm>
            <a:prstGeom prst="bentConnector3">
              <a:avLst>
                <a:gd name="adj1" fmla="val 63047"/>
              </a:avLst>
            </a:prstGeom>
            <a:ln w="17526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67260" y="3590895"/>
              <a:ext cx="68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A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655352" y="4225897"/>
              <a:ext cx="68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/>
                  <a:cs typeface="Times New Roman"/>
                </a:rPr>
                <a:t>B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31516" y="4857701"/>
              <a:ext cx="68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1151560" y="4593986"/>
              <a:ext cx="1782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divide: 16</a:t>
              </a:r>
              <a:endParaRPr lang="en-US" sz="2800" baseline="30000" dirty="0">
                <a:latin typeface="Times New Roman"/>
                <a:cs typeface="Times New Roman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102240" y="3952559"/>
              <a:ext cx="1782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divide: 4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243" name="Straight Connector 242"/>
            <p:cNvCxnSpPr/>
            <p:nvPr/>
          </p:nvCxnSpPr>
          <p:spPr>
            <a:xfrm rot="10800000">
              <a:off x="6879648" y="4810257"/>
              <a:ext cx="1768402" cy="1588"/>
            </a:xfrm>
            <a:prstGeom prst="line">
              <a:avLst/>
            </a:prstGeom>
            <a:ln w="17526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Freeform 93"/>
            <p:cNvSpPr>
              <a:spLocks noChangeAspect="1"/>
            </p:cNvSpPr>
            <p:nvPr/>
          </p:nvSpPr>
          <p:spPr bwMode="auto">
            <a:xfrm>
              <a:off x="5867756" y="4353305"/>
              <a:ext cx="1223478" cy="911007"/>
            </a:xfrm>
            <a:custGeom>
              <a:avLst/>
              <a:gdLst>
                <a:gd name="T0" fmla="*/ 342 w 592"/>
                <a:gd name="T1" fmla="*/ 119 h 455"/>
                <a:gd name="T2" fmla="*/ 102 w 592"/>
                <a:gd name="T3" fmla="*/ 239 h 455"/>
                <a:gd name="T4" fmla="*/ 102 w 592"/>
                <a:gd name="T5" fmla="*/ 239 h 455"/>
                <a:gd name="T6" fmla="*/ 0 w 592"/>
                <a:gd name="T7" fmla="*/ 239 h 455"/>
                <a:gd name="T8" fmla="*/ 0 w 592"/>
                <a:gd name="T9" fmla="*/ 0 h 455"/>
                <a:gd name="T10" fmla="*/ 0 w 592"/>
                <a:gd name="T11" fmla="*/ 0 h 455"/>
                <a:gd name="T12" fmla="*/ 102 w 592"/>
                <a:gd name="T13" fmla="*/ 0 h 455"/>
                <a:gd name="T14" fmla="*/ 342 w 592"/>
                <a:gd name="T15" fmla="*/ 119 h 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2"/>
                <a:gd name="T25" fmla="*/ 0 h 455"/>
                <a:gd name="T26" fmla="*/ 592 w 592"/>
                <a:gd name="T27" fmla="*/ 455 h 4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4"/>
                    <a:pt x="178" y="455"/>
                  </a:cubicBez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178" y="0"/>
                  </a:lnTo>
                  <a:cubicBezTo>
                    <a:pt x="368" y="30"/>
                    <a:pt x="522" y="115"/>
                    <a:pt x="592" y="2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C429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  <a:tileRect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22781" y="3311982"/>
              <a:ext cx="1571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repeat: 4 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51889" y="3662492"/>
              <a:ext cx="1777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repeat: 16 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57448" y="4281576"/>
              <a:ext cx="1777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repeat: 256 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6" name="Picture 25" descr="clock_div_examp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608138"/>
            <a:ext cx="8028620" cy="1225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Clock Divide Circuit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173"/>
          <p:cNvGrpSpPr/>
          <p:nvPr/>
        </p:nvGrpSpPr>
        <p:grpSpPr>
          <a:xfrm>
            <a:off x="1454451" y="1638107"/>
            <a:ext cx="6754417" cy="3730999"/>
            <a:chOff x="1454451" y="1638107"/>
            <a:chExt cx="6754417" cy="3730999"/>
          </a:xfrm>
        </p:grpSpPr>
        <p:sp>
          <p:nvSpPr>
            <p:cNvPr id="62" name="Rectangle 61"/>
            <p:cNvSpPr/>
            <p:nvPr/>
          </p:nvSpPr>
          <p:spPr>
            <a:xfrm>
              <a:off x="3498731" y="1968565"/>
              <a:ext cx="1789232" cy="249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55035" y="1968565"/>
              <a:ext cx="1789232" cy="2490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10800000" flipV="1">
              <a:off x="4911194" y="2266607"/>
              <a:ext cx="1013151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1551641" y="1968565"/>
              <a:ext cx="1789232" cy="249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10800000" flipV="1">
              <a:off x="2992157" y="2266609"/>
              <a:ext cx="1013151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 rot="5400000">
              <a:off x="6385978" y="3006990"/>
              <a:ext cx="594402" cy="790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 rot="5400000">
              <a:off x="4425517" y="3006990"/>
              <a:ext cx="594402" cy="790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/>
            <p:nvPr/>
          </p:nvCxnSpPr>
          <p:spPr>
            <a:xfrm rot="5400000">
              <a:off x="2470521" y="3012630"/>
              <a:ext cx="594402" cy="790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H="1">
              <a:off x="2343652" y="4481995"/>
              <a:ext cx="42647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Isosceles Triangle 70"/>
            <p:cNvSpPr/>
            <p:nvPr/>
          </p:nvSpPr>
          <p:spPr>
            <a:xfrm rot="10800000">
              <a:off x="2077415" y="3308639"/>
              <a:ext cx="960120" cy="960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5166" y="3310226"/>
              <a:ext cx="91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Comp</a:t>
              </a:r>
            </a:p>
            <a:p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97707" y="4630442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130" name="Elbow Connector 129"/>
            <p:cNvCxnSpPr/>
            <p:nvPr/>
          </p:nvCxnSpPr>
          <p:spPr>
            <a:xfrm rot="5400000">
              <a:off x="2000111" y="3011836"/>
              <a:ext cx="594402" cy="7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1591855" y="243812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671952" y="2057593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418819" y="2051953"/>
              <a:ext cx="761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84397" y="2051953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35" name="Isosceles Triangle 134"/>
            <p:cNvSpPr/>
            <p:nvPr/>
          </p:nvSpPr>
          <p:spPr>
            <a:xfrm rot="5400000">
              <a:off x="1671953" y="2179255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V="1">
              <a:off x="2187955" y="2725615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>
              <a:off x="2008888" y="2712646"/>
              <a:ext cx="291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2824877" y="243812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0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2657575" y="2706333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rot="16200000" flipH="1">
              <a:off x="4298648" y="4476355"/>
              <a:ext cx="42647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Isosceles Triangle 140"/>
            <p:cNvSpPr/>
            <p:nvPr/>
          </p:nvSpPr>
          <p:spPr>
            <a:xfrm rot="10800000">
              <a:off x="4032411" y="3302999"/>
              <a:ext cx="960120" cy="960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30162" y="3304586"/>
              <a:ext cx="91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Comp</a:t>
              </a:r>
            </a:p>
            <a:p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52703" y="4624802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144" name="Elbow Connector 143"/>
            <p:cNvCxnSpPr/>
            <p:nvPr/>
          </p:nvCxnSpPr>
          <p:spPr>
            <a:xfrm rot="5400000">
              <a:off x="3955107" y="3006196"/>
              <a:ext cx="594402" cy="7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3546851" y="243248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626948" y="2051953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373815" y="2046313"/>
              <a:ext cx="761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39393" y="2046313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49" name="Isosceles Triangle 148"/>
            <p:cNvSpPr/>
            <p:nvPr/>
          </p:nvSpPr>
          <p:spPr>
            <a:xfrm rot="5400000">
              <a:off x="3626949" y="2173615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4142951" y="2719975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0800000">
              <a:off x="3963884" y="2707006"/>
              <a:ext cx="291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781181" y="243812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r>
                <a:rPr lang="en-US" sz="2400" i="1" baseline="-25000" dirty="0">
                  <a:latin typeface="Times New Roman"/>
                  <a:cs typeface="Times New Roman"/>
                </a:rPr>
                <a:t>1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4612571" y="2700693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16200000" flipH="1">
              <a:off x="6259109" y="4476355"/>
              <a:ext cx="42647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Isosceles Triangle 154"/>
            <p:cNvSpPr/>
            <p:nvPr/>
          </p:nvSpPr>
          <p:spPr>
            <a:xfrm rot="10800000">
              <a:off x="5992872" y="3302999"/>
              <a:ext cx="960120" cy="960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090623" y="3304586"/>
              <a:ext cx="91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Comp</a:t>
              </a:r>
            </a:p>
            <a:p>
              <a:endParaRPr lang="en-US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213164" y="4624802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158" name="Elbow Connector 157"/>
            <p:cNvCxnSpPr/>
            <p:nvPr/>
          </p:nvCxnSpPr>
          <p:spPr>
            <a:xfrm rot="5400000">
              <a:off x="5915568" y="3006196"/>
              <a:ext cx="594402" cy="79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5481394" y="243248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C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i="1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587409" y="2051953"/>
              <a:ext cx="1534049" cy="4016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321317" y="2046313"/>
              <a:ext cx="761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[0, 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799854" y="2046313"/>
              <a:ext cx="73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Cntr</a:t>
              </a:r>
              <a:endParaRPr lang="en-US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sp>
          <p:nvSpPr>
            <p:cNvPr id="163" name="Isosceles Triangle 162"/>
            <p:cNvSpPr/>
            <p:nvPr/>
          </p:nvSpPr>
          <p:spPr>
            <a:xfrm rot="5400000">
              <a:off x="5587410" y="2173615"/>
              <a:ext cx="182880" cy="18288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/>
            <p:nvPr/>
          </p:nvCxnSpPr>
          <p:spPr>
            <a:xfrm flipV="1">
              <a:off x="6103412" y="2719975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0800000">
              <a:off x="5924345" y="2707006"/>
              <a:ext cx="291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6748988" y="2432489"/>
              <a:ext cx="673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Q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dirty="0" smtClean="0">
                <a:latin typeface="Times New Roman"/>
                <a:cs typeface="Times New Roman"/>
              </a:endParaRPr>
            </a:p>
            <a:p>
              <a:endParaRPr lang="en-US" dirty="0"/>
            </a:p>
          </p:txBody>
        </p:sp>
        <p:cxnSp>
          <p:nvCxnSpPr>
            <p:cNvPr id="167" name="Straight Connector 166"/>
            <p:cNvCxnSpPr/>
            <p:nvPr/>
          </p:nvCxnSpPr>
          <p:spPr>
            <a:xfrm flipV="1">
              <a:off x="6573032" y="2700693"/>
              <a:ext cx="219503" cy="2057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802997" y="1638107"/>
              <a:ext cx="72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CLK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 rot="10800000">
              <a:off x="1454452" y="2279569"/>
              <a:ext cx="214729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7179472" y="1969343"/>
              <a:ext cx="1029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… 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rot="10800000" flipV="1">
              <a:off x="1460101" y="1839421"/>
              <a:ext cx="394733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 flipH="1">
              <a:off x="1236404" y="2057470"/>
              <a:ext cx="441736" cy="564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0800000">
              <a:off x="7121461" y="2266608"/>
              <a:ext cx="122806" cy="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2102642" y="5673162"/>
            <a:ext cx="5077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Times New Roman"/>
                <a:cs typeface="Times New Roman"/>
              </a:rPr>
              <a:t>n</a:t>
            </a:r>
            <a:r>
              <a:rPr lang="en-US" sz="3600" dirty="0" smtClean="0">
                <a:latin typeface="Times New Roman"/>
                <a:cs typeface="Times New Roman"/>
              </a:rPr>
              <a:t> counters, </a:t>
            </a:r>
            <a:r>
              <a:rPr lang="en-US" sz="3600" i="1" dirty="0" err="1" smtClean="0">
                <a:latin typeface="Times New Roman"/>
                <a:cs typeface="Times New Roman"/>
              </a:rPr>
              <a:t>n</a:t>
            </a:r>
            <a:r>
              <a:rPr lang="en-US" sz="3600" dirty="0" smtClean="0">
                <a:latin typeface="Times New Roman"/>
                <a:cs typeface="Times New Roman"/>
              </a:rPr>
              <a:t> comparators</a:t>
            </a: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90169" y="4061900"/>
          <a:ext cx="430137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566"/>
                <a:gridCol w="1332008"/>
                <a:gridCol w="1298804"/>
              </a:tblGrid>
              <a:tr h="296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Gates</a:t>
                      </a:r>
                      <a:endParaRPr lang="en-US" dirty="0"/>
                    </a:p>
                  </a:txBody>
                  <a:tcPr/>
                </a:tc>
              </a:tr>
              <a:tr h="2966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Stochastic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12ni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+3ni</a:t>
                      </a:r>
                      <a:endParaRPr lang="en-US" dirty="0"/>
                    </a:p>
                  </a:txBody>
                  <a:tcPr/>
                </a:tc>
              </a:tr>
              <a:tr h="296672">
                <a:tc row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Rel. Prime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9ni</a:t>
                      </a:r>
                      <a:endParaRPr lang="en-US" dirty="0"/>
                    </a:p>
                  </a:txBody>
                  <a:tcPr/>
                </a:tc>
              </a:tr>
              <a:tr h="2966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15ni-6n</a:t>
                      </a:r>
                      <a:endParaRPr lang="en-US" dirty="0"/>
                    </a:p>
                  </a:txBody>
                  <a:tcPr/>
                </a:tc>
              </a:tr>
              <a:tr h="2966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Clock Div.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9ni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84692" y="4476589"/>
            <a:ext cx="3202108" cy="1077218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latin typeface="Arial"/>
                <a:cs typeface="Arial"/>
              </a:rPr>
              <a:t>reduction in gates ≥ </a:t>
            </a:r>
            <a:r>
              <a:rPr lang="en-US" sz="3200" u="sng" dirty="0" smtClean="0">
                <a:solidFill>
                  <a:srgbClr val="FF0000"/>
                </a:solidFill>
                <a:latin typeface="Arial"/>
                <a:cs typeface="Arial"/>
              </a:rPr>
              <a:t>40%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4983915" y="1359547"/>
            <a:ext cx="3727545" cy="2297392"/>
            <a:chOff x="698585" y="3776836"/>
            <a:chExt cx="3727545" cy="2297392"/>
          </a:xfrm>
        </p:grpSpPr>
        <p:cxnSp>
          <p:nvCxnSpPr>
            <p:cNvPr id="87" name="Straight Arrow Connector 86"/>
            <p:cNvCxnSpPr/>
            <p:nvPr/>
          </p:nvCxnSpPr>
          <p:spPr>
            <a:xfrm rot="5400000" flipH="1">
              <a:off x="650751" y="4919718"/>
              <a:ext cx="37992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/>
            <p:nvPr/>
          </p:nvCxnSpPr>
          <p:spPr>
            <a:xfrm>
              <a:off x="1499839" y="4186058"/>
              <a:ext cx="529529" cy="704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/>
            <p:nvPr/>
          </p:nvCxnSpPr>
          <p:spPr>
            <a:xfrm>
              <a:off x="1499839" y="5320385"/>
              <a:ext cx="529529" cy="704"/>
            </a:xfrm>
            <a:prstGeom prst="bentConnector3">
              <a:avLst>
                <a:gd name="adj1" fmla="val -9824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10800000" flipH="1">
              <a:off x="2883288" y="5508560"/>
              <a:ext cx="37992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 rot="5400000">
              <a:off x="2027955" y="5080371"/>
              <a:ext cx="855333" cy="85533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Elbow Connector 91"/>
            <p:cNvCxnSpPr/>
            <p:nvPr/>
          </p:nvCxnSpPr>
          <p:spPr>
            <a:xfrm>
              <a:off x="1663608" y="5739455"/>
              <a:ext cx="365760" cy="70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0800000" flipH="1">
              <a:off x="2883288" y="4374234"/>
              <a:ext cx="37992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93"/>
            <p:cNvSpPr/>
            <p:nvPr/>
          </p:nvSpPr>
          <p:spPr>
            <a:xfrm rot="5400000">
              <a:off x="2027954" y="3946045"/>
              <a:ext cx="855333" cy="85533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8000"/>
                </a:gs>
                <a:gs pos="0">
                  <a:schemeClr val="accent3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Elbow Connector 94"/>
            <p:cNvCxnSpPr/>
            <p:nvPr/>
          </p:nvCxnSpPr>
          <p:spPr>
            <a:xfrm>
              <a:off x="1662194" y="4604424"/>
              <a:ext cx="365760" cy="70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228994" y="4320762"/>
              <a:ext cx="511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Arial"/>
                  <a:cs typeface="Arial"/>
                </a:rPr>
                <a:t>x</a:t>
              </a:r>
              <a:r>
                <a:rPr lang="en-US" sz="2400" i="1" baseline="-25000" dirty="0" smtClean="0">
                  <a:latin typeface="Arial"/>
                  <a:cs typeface="Arial"/>
                </a:rPr>
                <a:t>1</a:t>
              </a:r>
              <a:endParaRPr lang="en-US" sz="2400" i="1" dirty="0">
                <a:latin typeface="Arial"/>
                <a:cs typeface="Arial"/>
              </a:endParaRPr>
            </a:p>
          </p:txBody>
        </p:sp>
        <p:sp>
          <p:nvSpPr>
            <p:cNvPr id="97" name="Text Box 22"/>
            <p:cNvSpPr txBox="1">
              <a:spLocks noChangeArrowheads="1"/>
            </p:cNvSpPr>
            <p:nvPr/>
          </p:nvSpPr>
          <p:spPr bwMode="auto">
            <a:xfrm>
              <a:off x="3249155" y="4106238"/>
              <a:ext cx="1176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 dirty="0" smtClean="0">
                  <a:solidFill>
                    <a:srgbClr val="000000"/>
                  </a:solidFill>
                  <a:latin typeface="Arial" pitchFamily="34" charset="0"/>
                </a:rPr>
                <a:t>1,1,1…</a:t>
              </a:r>
              <a:endParaRPr lang="en-US" sz="2400" b="0" i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8" name="Text Box 22"/>
            <p:cNvSpPr txBox="1">
              <a:spLocks noChangeArrowheads="1"/>
            </p:cNvSpPr>
            <p:nvPr/>
          </p:nvSpPr>
          <p:spPr bwMode="auto">
            <a:xfrm>
              <a:off x="3236479" y="5247759"/>
              <a:ext cx="1176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 dirty="0" smtClean="0">
                  <a:solidFill>
                    <a:srgbClr val="000000"/>
                  </a:solidFill>
                  <a:latin typeface="Arial" pitchFamily="34" charset="0"/>
                </a:rPr>
                <a:t>1,0,0…</a:t>
              </a:r>
              <a:endParaRPr lang="en-US" sz="2400" b="0" i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99" name="Group 166"/>
            <p:cNvGrpSpPr/>
            <p:nvPr/>
          </p:nvGrpSpPr>
          <p:grpSpPr>
            <a:xfrm>
              <a:off x="2141640" y="5212120"/>
              <a:ext cx="449290" cy="523220"/>
              <a:chOff x="880172" y="2147083"/>
              <a:chExt cx="449290" cy="52322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885708" y="2266478"/>
                <a:ext cx="348699" cy="347472"/>
              </a:xfrm>
              <a:prstGeom prst="ellipse">
                <a:avLst/>
              </a:prstGeom>
              <a:solidFill>
                <a:srgbClr val="FCFD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880172" y="2147083"/>
                <a:ext cx="449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&lt;</a:t>
                </a:r>
                <a:endParaRPr lang="en-US" sz="2800" dirty="0"/>
              </a:p>
            </p:txBody>
          </p:sp>
        </p:grpSp>
        <p:grpSp>
          <p:nvGrpSpPr>
            <p:cNvPr id="100" name="Group 170"/>
            <p:cNvGrpSpPr/>
            <p:nvPr/>
          </p:nvGrpSpPr>
          <p:grpSpPr>
            <a:xfrm>
              <a:off x="2141640" y="4082671"/>
              <a:ext cx="449290" cy="523220"/>
              <a:chOff x="880172" y="2147083"/>
              <a:chExt cx="449290" cy="52322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885708" y="2266478"/>
                <a:ext cx="348699" cy="347472"/>
              </a:xfrm>
              <a:prstGeom prst="ellipse">
                <a:avLst/>
              </a:prstGeom>
              <a:solidFill>
                <a:srgbClr val="FCFDCC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80172" y="2147083"/>
                <a:ext cx="449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&lt;</a:t>
                </a:r>
                <a:endParaRPr lang="en-US" sz="2800" dirty="0"/>
              </a:p>
            </p:txBody>
          </p:sp>
        </p:grpSp>
        <p:grpSp>
          <p:nvGrpSpPr>
            <p:cNvPr id="101" name="Group 357"/>
            <p:cNvGrpSpPr/>
            <p:nvPr/>
          </p:nvGrpSpPr>
          <p:grpSpPr>
            <a:xfrm>
              <a:off x="698585" y="4971533"/>
              <a:ext cx="284258" cy="1102695"/>
              <a:chOff x="629145" y="2352020"/>
              <a:chExt cx="284258" cy="1102695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29145" y="2352020"/>
                <a:ext cx="284258" cy="10999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685800" y="3338294"/>
                <a:ext cx="162921" cy="11642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360"/>
            <p:cNvGrpSpPr/>
            <p:nvPr/>
          </p:nvGrpSpPr>
          <p:grpSpPr>
            <a:xfrm>
              <a:off x="698585" y="3776836"/>
              <a:ext cx="284258" cy="1102695"/>
              <a:chOff x="629145" y="2352020"/>
              <a:chExt cx="284258" cy="1102695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629145" y="2352020"/>
                <a:ext cx="284258" cy="10999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>
                <a:off x="685800" y="3338294"/>
                <a:ext cx="162921" cy="11642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1228994" y="5460671"/>
              <a:ext cx="511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Arial"/>
                  <a:cs typeface="Arial"/>
                </a:rPr>
                <a:t>x</a:t>
              </a:r>
              <a:r>
                <a:rPr lang="en-US" sz="2400" i="1" baseline="-25000" dirty="0" smtClean="0">
                  <a:latin typeface="Arial"/>
                  <a:cs typeface="Arial"/>
                </a:rPr>
                <a:t>2</a:t>
              </a:r>
              <a:endParaRPr lang="en-US" sz="2400" i="1" dirty="0">
                <a:latin typeface="Arial"/>
                <a:cs typeface="Arial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751483" y="1298266"/>
            <a:ext cx="4058424" cy="2242252"/>
            <a:chOff x="1133123" y="1306821"/>
            <a:chExt cx="4058424" cy="2242252"/>
          </a:xfrm>
        </p:grpSpPr>
        <p:grpSp>
          <p:nvGrpSpPr>
            <p:cNvPr id="170" name="Group 169"/>
            <p:cNvGrpSpPr/>
            <p:nvPr/>
          </p:nvGrpSpPr>
          <p:grpSpPr>
            <a:xfrm>
              <a:off x="1133123" y="2446730"/>
              <a:ext cx="606062" cy="1058317"/>
              <a:chOff x="2304328" y="931159"/>
              <a:chExt cx="606062" cy="1058317"/>
            </a:xfrm>
          </p:grpSpPr>
          <p:grpSp>
            <p:nvGrpSpPr>
              <p:cNvPr id="165" name="Group 164"/>
              <p:cNvGrpSpPr/>
              <p:nvPr/>
            </p:nvGrpSpPr>
            <p:grpSpPr>
              <a:xfrm rot="16200000">
                <a:off x="2078598" y="1156889"/>
                <a:ext cx="1057522" cy="606062"/>
                <a:chOff x="1366193" y="2250252"/>
                <a:chExt cx="3144385" cy="1802035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 rot="5400000">
                  <a:off x="3789574" y="3331283"/>
                  <a:ext cx="721005" cy="721003"/>
                </a:xfrm>
                <a:prstGeom prst="rect">
                  <a:avLst/>
                </a:prstGeom>
                <a:solidFill>
                  <a:srgbClr val="FFFED3"/>
                </a:solidFill>
                <a:ln w="17526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 rot="5400000">
                  <a:off x="3068571" y="3331283"/>
                  <a:ext cx="721005" cy="721003"/>
                </a:xfrm>
                <a:prstGeom prst="rect">
                  <a:avLst/>
                </a:prstGeom>
                <a:solidFill>
                  <a:srgbClr val="FFFED3"/>
                </a:solidFill>
                <a:ln w="17526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 rot="5400000">
                  <a:off x="2347568" y="3331283"/>
                  <a:ext cx="721005" cy="721003"/>
                </a:xfrm>
                <a:prstGeom prst="rect">
                  <a:avLst/>
                </a:prstGeom>
                <a:solidFill>
                  <a:srgbClr val="FFFED3"/>
                </a:solidFill>
                <a:ln w="17526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 rot="5400000">
                  <a:off x="1626565" y="3331283"/>
                  <a:ext cx="721005" cy="721003"/>
                </a:xfrm>
                <a:prstGeom prst="rect">
                  <a:avLst/>
                </a:prstGeom>
                <a:solidFill>
                  <a:srgbClr val="FFFED3"/>
                </a:solidFill>
                <a:ln w="17526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92"/>
                <p:cNvSpPr>
                  <a:spLocks noChangeAspect="1" noEditPoints="1"/>
                </p:cNvSpPr>
                <p:nvPr/>
              </p:nvSpPr>
              <p:spPr bwMode="auto">
                <a:xfrm rot="10800000">
                  <a:off x="1803011" y="2438806"/>
                  <a:ext cx="1489673" cy="360209"/>
                </a:xfrm>
                <a:custGeom>
                  <a:avLst/>
                  <a:gdLst>
                    <a:gd name="T0" fmla="*/ 0 w 757"/>
                    <a:gd name="T1" fmla="*/ 0 h 183"/>
                    <a:gd name="T2" fmla="*/ 378 w 757"/>
                    <a:gd name="T3" fmla="*/ 0 h 183"/>
                    <a:gd name="T4" fmla="*/ 0 w 757"/>
                    <a:gd name="T5" fmla="*/ 183 h 183"/>
                    <a:gd name="T6" fmla="*/ 378 w 757"/>
                    <a:gd name="T7" fmla="*/ 183 h 183"/>
                    <a:gd name="T8" fmla="*/ 757 w 757"/>
                    <a:gd name="T9" fmla="*/ 91 h 183"/>
                    <a:gd name="T10" fmla="*/ 378 w 757"/>
                    <a:gd name="T11" fmla="*/ 91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7"/>
                    <a:gd name="T19" fmla="*/ 0 h 183"/>
                    <a:gd name="T20" fmla="*/ 757 w 757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7" h="183">
                      <a:moveTo>
                        <a:pt x="0" y="0"/>
                      </a:moveTo>
                      <a:lnTo>
                        <a:pt x="378" y="0"/>
                      </a:lnTo>
                      <a:moveTo>
                        <a:pt x="0" y="183"/>
                      </a:moveTo>
                      <a:lnTo>
                        <a:pt x="378" y="183"/>
                      </a:lnTo>
                      <a:moveTo>
                        <a:pt x="757" y="91"/>
                      </a:moveTo>
                      <a:lnTo>
                        <a:pt x="378" y="9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93"/>
                <p:cNvSpPr>
                  <a:spLocks noChangeAspect="1"/>
                </p:cNvSpPr>
                <p:nvPr/>
              </p:nvSpPr>
              <p:spPr bwMode="auto">
                <a:xfrm rot="10800000">
                  <a:off x="2101035" y="2250252"/>
                  <a:ext cx="1050127" cy="722386"/>
                </a:xfrm>
                <a:custGeom>
                  <a:avLst/>
                  <a:gdLst>
                    <a:gd name="T0" fmla="*/ 342 w 592"/>
                    <a:gd name="T1" fmla="*/ 119 h 455"/>
                    <a:gd name="T2" fmla="*/ 102 w 592"/>
                    <a:gd name="T3" fmla="*/ 239 h 455"/>
                    <a:gd name="T4" fmla="*/ 102 w 592"/>
                    <a:gd name="T5" fmla="*/ 239 h 455"/>
                    <a:gd name="T6" fmla="*/ 0 w 592"/>
                    <a:gd name="T7" fmla="*/ 239 h 455"/>
                    <a:gd name="T8" fmla="*/ 0 w 592"/>
                    <a:gd name="T9" fmla="*/ 0 h 455"/>
                    <a:gd name="T10" fmla="*/ 0 w 592"/>
                    <a:gd name="T11" fmla="*/ 0 h 455"/>
                    <a:gd name="T12" fmla="*/ 102 w 592"/>
                    <a:gd name="T13" fmla="*/ 0 h 455"/>
                    <a:gd name="T14" fmla="*/ 342 w 592"/>
                    <a:gd name="T15" fmla="*/ 119 h 4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2"/>
                    <a:gd name="T25" fmla="*/ 0 h 455"/>
                    <a:gd name="T26" fmla="*/ 592 w 592"/>
                    <a:gd name="T27" fmla="*/ 455 h 45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2" h="455">
                      <a:moveTo>
                        <a:pt x="592" y="228"/>
                      </a:moveTo>
                      <a:cubicBezTo>
                        <a:pt x="521" y="340"/>
                        <a:pt x="367" y="424"/>
                        <a:pt x="178" y="455"/>
                      </a:cubicBezTo>
                      <a:lnTo>
                        <a:pt x="0" y="455"/>
                      </a:lnTo>
                      <a:cubicBezTo>
                        <a:pt x="110" y="311"/>
                        <a:pt x="110" y="144"/>
                        <a:pt x="0" y="0"/>
                      </a:cubicBezTo>
                      <a:lnTo>
                        <a:pt x="178" y="0"/>
                      </a:lnTo>
                      <a:cubicBezTo>
                        <a:pt x="368" y="30"/>
                        <a:pt x="522" y="115"/>
                        <a:pt x="592" y="22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59" name="Elbow Connector 57"/>
                <p:cNvCxnSpPr>
                  <a:stCxn id="153" idx="1"/>
                </p:cNvCxnSpPr>
                <p:nvPr/>
              </p:nvCxnSpPr>
              <p:spPr>
                <a:xfrm rot="16200000" flipV="1">
                  <a:off x="3275143" y="2456349"/>
                  <a:ext cx="892477" cy="857393"/>
                </a:xfrm>
                <a:prstGeom prst="bentConnector4">
                  <a:avLst>
                    <a:gd name="adj1" fmla="val 100443"/>
                    <a:gd name="adj2" fmla="val 35021"/>
                  </a:avLst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Elbow Connector 70"/>
                <p:cNvCxnSpPr/>
                <p:nvPr/>
              </p:nvCxnSpPr>
              <p:spPr>
                <a:xfrm rot="10800000" flipH="1" flipV="1">
                  <a:off x="3292684" y="2788999"/>
                  <a:ext cx="136390" cy="532268"/>
                </a:xfrm>
                <a:prstGeom prst="bentConnector4">
                  <a:avLst>
                    <a:gd name="adj1" fmla="val -2682"/>
                    <a:gd name="adj2" fmla="val 1194"/>
                  </a:avLst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Elbow Connector 84"/>
                <p:cNvCxnSpPr/>
                <p:nvPr/>
              </p:nvCxnSpPr>
              <p:spPr>
                <a:xfrm flipH="1">
                  <a:off x="1366193" y="2619893"/>
                  <a:ext cx="436819" cy="1071892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Straight Connector 166"/>
              <p:cNvCxnSpPr>
                <a:stCxn id="156" idx="2"/>
              </p:cNvCxnSpPr>
              <p:nvPr/>
            </p:nvCxnSpPr>
            <p:spPr>
              <a:xfrm rot="5400000">
                <a:off x="2745361" y="1944897"/>
                <a:ext cx="8757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1994411" y="1559414"/>
              <a:ext cx="3197136" cy="1989659"/>
              <a:chOff x="1228994" y="3946045"/>
              <a:chExt cx="3197136" cy="1989659"/>
            </a:xfrm>
          </p:grpSpPr>
          <p:cxnSp>
            <p:nvCxnSpPr>
              <p:cNvPr id="185" name="Elbow Connector 184"/>
              <p:cNvCxnSpPr/>
              <p:nvPr/>
            </p:nvCxnSpPr>
            <p:spPr>
              <a:xfrm>
                <a:off x="1499839" y="4186058"/>
                <a:ext cx="529529" cy="704"/>
              </a:xfrm>
              <a:prstGeom prst="bentConnector3">
                <a:avLst>
                  <a:gd name="adj1" fmla="val -98240"/>
                </a:avLst>
              </a:prstGeom>
              <a:ln w="12700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Elbow Connector 185"/>
              <p:cNvCxnSpPr/>
              <p:nvPr/>
            </p:nvCxnSpPr>
            <p:spPr>
              <a:xfrm>
                <a:off x="1499839" y="5320385"/>
                <a:ext cx="529529" cy="704"/>
              </a:xfrm>
              <a:prstGeom prst="bentConnector3">
                <a:avLst>
                  <a:gd name="adj1" fmla="val -98240"/>
                </a:avLst>
              </a:prstGeom>
              <a:ln w="12700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rot="10800000" flipH="1">
                <a:off x="2883288" y="5508560"/>
                <a:ext cx="379927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Isosceles Triangle 187"/>
              <p:cNvSpPr/>
              <p:nvPr/>
            </p:nvSpPr>
            <p:spPr>
              <a:xfrm rot="5400000">
                <a:off x="2027955" y="5080371"/>
                <a:ext cx="855333" cy="8553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9" name="Elbow Connector 188"/>
              <p:cNvCxnSpPr/>
              <p:nvPr/>
            </p:nvCxnSpPr>
            <p:spPr>
              <a:xfrm>
                <a:off x="1663608" y="5739455"/>
                <a:ext cx="365760" cy="70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2883288" y="4374234"/>
                <a:ext cx="379927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Isosceles Triangle 190"/>
              <p:cNvSpPr/>
              <p:nvPr/>
            </p:nvSpPr>
            <p:spPr>
              <a:xfrm rot="5400000">
                <a:off x="2027954" y="3946045"/>
                <a:ext cx="855333" cy="8553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008000"/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Elbow Connector 191"/>
              <p:cNvCxnSpPr/>
              <p:nvPr/>
            </p:nvCxnSpPr>
            <p:spPr>
              <a:xfrm>
                <a:off x="1662194" y="4604424"/>
                <a:ext cx="365760" cy="70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TextBox 192"/>
              <p:cNvSpPr txBox="1"/>
              <p:nvPr/>
            </p:nvSpPr>
            <p:spPr>
              <a:xfrm>
                <a:off x="1228994" y="4320762"/>
                <a:ext cx="5111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Arial"/>
                    <a:cs typeface="Arial"/>
                  </a:rPr>
                  <a:t>x</a:t>
                </a:r>
                <a:r>
                  <a:rPr lang="en-US" sz="2400" i="1" baseline="-25000" dirty="0" smtClean="0">
                    <a:latin typeface="Arial"/>
                    <a:cs typeface="Arial"/>
                  </a:rPr>
                  <a:t>1</a:t>
                </a:r>
                <a:endParaRPr lang="en-US" sz="2400" i="1" dirty="0">
                  <a:latin typeface="Arial"/>
                  <a:cs typeface="Arial"/>
                </a:endParaRPr>
              </a:p>
            </p:txBody>
          </p:sp>
          <p:sp>
            <p:nvSpPr>
              <p:cNvPr id="194" name="Text Box 22"/>
              <p:cNvSpPr txBox="1">
                <a:spLocks noChangeArrowheads="1"/>
              </p:cNvSpPr>
              <p:nvPr/>
            </p:nvSpPr>
            <p:spPr bwMode="auto">
              <a:xfrm>
                <a:off x="3249155" y="4106238"/>
                <a:ext cx="11769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 smtClean="0">
                    <a:solidFill>
                      <a:srgbClr val="000000"/>
                    </a:solidFill>
                    <a:latin typeface="Arial" pitchFamily="34" charset="0"/>
                  </a:rPr>
                  <a:t>1,1,1…</a:t>
                </a:r>
                <a:endParaRPr lang="en-US" sz="2400" b="0" i="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5" name="Text Box 22"/>
              <p:cNvSpPr txBox="1">
                <a:spLocks noChangeArrowheads="1"/>
              </p:cNvSpPr>
              <p:nvPr/>
            </p:nvSpPr>
            <p:spPr bwMode="auto">
              <a:xfrm>
                <a:off x="3236479" y="5247759"/>
                <a:ext cx="11769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 smtClean="0">
                    <a:solidFill>
                      <a:srgbClr val="000000"/>
                    </a:solidFill>
                    <a:latin typeface="Arial" pitchFamily="34" charset="0"/>
                  </a:rPr>
                  <a:t>1,0,0…</a:t>
                </a:r>
                <a:endParaRPr lang="en-US" sz="2400" b="0" i="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96" name="Group 166"/>
              <p:cNvGrpSpPr/>
              <p:nvPr/>
            </p:nvGrpSpPr>
            <p:grpSpPr>
              <a:xfrm>
                <a:off x="2141640" y="5212120"/>
                <a:ext cx="449290" cy="523220"/>
                <a:chOff x="880172" y="2147083"/>
                <a:chExt cx="449290" cy="523220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885708" y="2266478"/>
                  <a:ext cx="348699" cy="347472"/>
                </a:xfrm>
                <a:prstGeom prst="ellipse">
                  <a:avLst/>
                </a:prstGeom>
                <a:solidFill>
                  <a:srgbClr val="FCFDCC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880172" y="2147083"/>
                  <a:ext cx="4492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&lt;</a:t>
                  </a:r>
                  <a:endParaRPr lang="en-US" sz="2800" dirty="0"/>
                </a:p>
              </p:txBody>
            </p:sp>
          </p:grpSp>
          <p:grpSp>
            <p:nvGrpSpPr>
              <p:cNvPr id="197" name="Group 170"/>
              <p:cNvGrpSpPr/>
              <p:nvPr/>
            </p:nvGrpSpPr>
            <p:grpSpPr>
              <a:xfrm>
                <a:off x="2141640" y="4082671"/>
                <a:ext cx="449290" cy="523220"/>
                <a:chOff x="880172" y="2147083"/>
                <a:chExt cx="449290" cy="523220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885708" y="2266478"/>
                  <a:ext cx="348699" cy="347472"/>
                </a:xfrm>
                <a:prstGeom prst="ellipse">
                  <a:avLst/>
                </a:prstGeom>
                <a:solidFill>
                  <a:srgbClr val="FCFDCC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880172" y="2147083"/>
                  <a:ext cx="4492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&lt;</a:t>
                  </a:r>
                  <a:endParaRPr lang="en-US" sz="2800" dirty="0"/>
                </a:p>
              </p:txBody>
            </p:sp>
          </p:grpSp>
          <p:sp>
            <p:nvSpPr>
              <p:cNvPr id="200" name="TextBox 199"/>
              <p:cNvSpPr txBox="1"/>
              <p:nvPr/>
            </p:nvSpPr>
            <p:spPr>
              <a:xfrm>
                <a:off x="1228994" y="5460671"/>
                <a:ext cx="5111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Arial"/>
                    <a:cs typeface="Arial"/>
                  </a:rPr>
                  <a:t>x</a:t>
                </a:r>
                <a:r>
                  <a:rPr lang="en-US" sz="2400" i="1" baseline="-25000" dirty="0" smtClean="0">
                    <a:latin typeface="Arial"/>
                    <a:cs typeface="Arial"/>
                  </a:rPr>
                  <a:t>2</a:t>
                </a:r>
                <a:endParaRPr lang="en-US" sz="2400" i="1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133123" y="1306821"/>
              <a:ext cx="606062" cy="1058317"/>
              <a:chOff x="2304328" y="931159"/>
              <a:chExt cx="606062" cy="1058317"/>
            </a:xfrm>
          </p:grpSpPr>
          <p:grpSp>
            <p:nvGrpSpPr>
              <p:cNvPr id="210" name="Group 164"/>
              <p:cNvGrpSpPr/>
              <p:nvPr/>
            </p:nvGrpSpPr>
            <p:grpSpPr>
              <a:xfrm rot="16200000">
                <a:off x="2078598" y="1156890"/>
                <a:ext cx="1057521" cy="606062"/>
                <a:chOff x="1366193" y="2250252"/>
                <a:chExt cx="3144385" cy="1802035"/>
              </a:xfrm>
            </p:grpSpPr>
            <p:sp>
              <p:nvSpPr>
                <p:cNvPr id="212" name="Rectangle 211"/>
                <p:cNvSpPr/>
                <p:nvPr/>
              </p:nvSpPr>
              <p:spPr>
                <a:xfrm rot="5400000">
                  <a:off x="3789574" y="3331283"/>
                  <a:ext cx="721005" cy="721003"/>
                </a:xfrm>
                <a:prstGeom prst="rect">
                  <a:avLst/>
                </a:prstGeom>
                <a:solidFill>
                  <a:srgbClr val="FFFED3"/>
                </a:solidFill>
                <a:ln w="17526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 rot="5400000">
                  <a:off x="3068571" y="3331283"/>
                  <a:ext cx="721005" cy="721003"/>
                </a:xfrm>
                <a:prstGeom prst="rect">
                  <a:avLst/>
                </a:prstGeom>
                <a:solidFill>
                  <a:srgbClr val="FFFED3"/>
                </a:solidFill>
                <a:ln w="17526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 rot="5400000">
                  <a:off x="2347568" y="3331283"/>
                  <a:ext cx="721005" cy="721003"/>
                </a:xfrm>
                <a:prstGeom prst="rect">
                  <a:avLst/>
                </a:prstGeom>
                <a:solidFill>
                  <a:srgbClr val="FFFED3"/>
                </a:solidFill>
                <a:ln w="17526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 rot="5400000">
                  <a:off x="1626565" y="3331283"/>
                  <a:ext cx="721005" cy="721003"/>
                </a:xfrm>
                <a:prstGeom prst="rect">
                  <a:avLst/>
                </a:prstGeom>
                <a:solidFill>
                  <a:srgbClr val="FFFED3"/>
                </a:solidFill>
                <a:ln w="17526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92"/>
                <p:cNvSpPr>
                  <a:spLocks noChangeAspect="1" noEditPoints="1"/>
                </p:cNvSpPr>
                <p:nvPr/>
              </p:nvSpPr>
              <p:spPr bwMode="auto">
                <a:xfrm rot="10800000">
                  <a:off x="1803011" y="2438806"/>
                  <a:ext cx="1489673" cy="360209"/>
                </a:xfrm>
                <a:custGeom>
                  <a:avLst/>
                  <a:gdLst>
                    <a:gd name="T0" fmla="*/ 0 w 757"/>
                    <a:gd name="T1" fmla="*/ 0 h 183"/>
                    <a:gd name="T2" fmla="*/ 378 w 757"/>
                    <a:gd name="T3" fmla="*/ 0 h 183"/>
                    <a:gd name="T4" fmla="*/ 0 w 757"/>
                    <a:gd name="T5" fmla="*/ 183 h 183"/>
                    <a:gd name="T6" fmla="*/ 378 w 757"/>
                    <a:gd name="T7" fmla="*/ 183 h 183"/>
                    <a:gd name="T8" fmla="*/ 757 w 757"/>
                    <a:gd name="T9" fmla="*/ 91 h 183"/>
                    <a:gd name="T10" fmla="*/ 378 w 757"/>
                    <a:gd name="T11" fmla="*/ 91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7"/>
                    <a:gd name="T19" fmla="*/ 0 h 183"/>
                    <a:gd name="T20" fmla="*/ 757 w 757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7" h="183">
                      <a:moveTo>
                        <a:pt x="0" y="0"/>
                      </a:moveTo>
                      <a:lnTo>
                        <a:pt x="378" y="0"/>
                      </a:lnTo>
                      <a:moveTo>
                        <a:pt x="0" y="183"/>
                      </a:moveTo>
                      <a:lnTo>
                        <a:pt x="378" y="183"/>
                      </a:lnTo>
                      <a:moveTo>
                        <a:pt x="757" y="91"/>
                      </a:moveTo>
                      <a:lnTo>
                        <a:pt x="378" y="9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93"/>
                <p:cNvSpPr>
                  <a:spLocks noChangeAspect="1"/>
                </p:cNvSpPr>
                <p:nvPr/>
              </p:nvSpPr>
              <p:spPr bwMode="auto">
                <a:xfrm rot="10800000">
                  <a:off x="2101035" y="2250252"/>
                  <a:ext cx="1050127" cy="722386"/>
                </a:xfrm>
                <a:custGeom>
                  <a:avLst/>
                  <a:gdLst>
                    <a:gd name="T0" fmla="*/ 342 w 592"/>
                    <a:gd name="T1" fmla="*/ 119 h 455"/>
                    <a:gd name="T2" fmla="*/ 102 w 592"/>
                    <a:gd name="T3" fmla="*/ 239 h 455"/>
                    <a:gd name="T4" fmla="*/ 102 w 592"/>
                    <a:gd name="T5" fmla="*/ 239 h 455"/>
                    <a:gd name="T6" fmla="*/ 0 w 592"/>
                    <a:gd name="T7" fmla="*/ 239 h 455"/>
                    <a:gd name="T8" fmla="*/ 0 w 592"/>
                    <a:gd name="T9" fmla="*/ 0 h 455"/>
                    <a:gd name="T10" fmla="*/ 0 w 592"/>
                    <a:gd name="T11" fmla="*/ 0 h 455"/>
                    <a:gd name="T12" fmla="*/ 102 w 592"/>
                    <a:gd name="T13" fmla="*/ 0 h 455"/>
                    <a:gd name="T14" fmla="*/ 342 w 592"/>
                    <a:gd name="T15" fmla="*/ 119 h 4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2"/>
                    <a:gd name="T25" fmla="*/ 0 h 455"/>
                    <a:gd name="T26" fmla="*/ 592 w 592"/>
                    <a:gd name="T27" fmla="*/ 455 h 45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2" h="455">
                      <a:moveTo>
                        <a:pt x="592" y="228"/>
                      </a:moveTo>
                      <a:cubicBezTo>
                        <a:pt x="521" y="340"/>
                        <a:pt x="367" y="424"/>
                        <a:pt x="178" y="455"/>
                      </a:cubicBezTo>
                      <a:lnTo>
                        <a:pt x="0" y="455"/>
                      </a:lnTo>
                      <a:cubicBezTo>
                        <a:pt x="110" y="311"/>
                        <a:pt x="110" y="144"/>
                        <a:pt x="0" y="0"/>
                      </a:cubicBezTo>
                      <a:lnTo>
                        <a:pt x="178" y="0"/>
                      </a:lnTo>
                      <a:cubicBezTo>
                        <a:pt x="368" y="30"/>
                        <a:pt x="522" y="115"/>
                        <a:pt x="592" y="22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218" name="Elbow Connector 57"/>
                <p:cNvCxnSpPr>
                  <a:stCxn id="212" idx="1"/>
                </p:cNvCxnSpPr>
                <p:nvPr/>
              </p:nvCxnSpPr>
              <p:spPr>
                <a:xfrm rot="16200000" flipV="1">
                  <a:off x="3275143" y="2456349"/>
                  <a:ext cx="892477" cy="857393"/>
                </a:xfrm>
                <a:prstGeom prst="bentConnector4">
                  <a:avLst>
                    <a:gd name="adj1" fmla="val 100443"/>
                    <a:gd name="adj2" fmla="val 35021"/>
                  </a:avLst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Elbow Connector 70"/>
                <p:cNvCxnSpPr/>
                <p:nvPr/>
              </p:nvCxnSpPr>
              <p:spPr>
                <a:xfrm rot="10800000" flipH="1" flipV="1">
                  <a:off x="3292684" y="2788999"/>
                  <a:ext cx="136390" cy="532268"/>
                </a:xfrm>
                <a:prstGeom prst="bentConnector4">
                  <a:avLst>
                    <a:gd name="adj1" fmla="val -2682"/>
                    <a:gd name="adj2" fmla="val 1194"/>
                  </a:avLst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Elbow Connector 84"/>
                <p:cNvCxnSpPr/>
                <p:nvPr/>
              </p:nvCxnSpPr>
              <p:spPr>
                <a:xfrm flipH="1">
                  <a:off x="1366193" y="2619893"/>
                  <a:ext cx="436819" cy="1071892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Straight Connector 210"/>
              <p:cNvCxnSpPr>
                <a:stCxn id="215" idx="2"/>
              </p:cNvCxnSpPr>
              <p:nvPr/>
            </p:nvCxnSpPr>
            <p:spPr>
              <a:xfrm rot="5400000">
                <a:off x="2745361" y="1944897"/>
                <a:ext cx="8757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Stochastic Computation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600137" y="2179121"/>
            <a:ext cx="7545484" cy="97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Random bit streams are used to represent values in the range 0 ≤ </a:t>
            </a:r>
            <a:r>
              <a:rPr lang="en-US" sz="2800" i="1" dirty="0" err="1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x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≤ 1</a:t>
            </a: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74845" y="4293916"/>
            <a:ext cx="3199259" cy="1277227"/>
            <a:chOff x="1241569" y="3974158"/>
            <a:chExt cx="3199259" cy="1277227"/>
          </a:xfrm>
        </p:grpSpPr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1306362" y="4728165"/>
              <a:ext cx="31344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b="0" i="0" dirty="0" smtClean="0">
                  <a:solidFill>
                    <a:srgbClr val="000000"/>
                  </a:solidFill>
                  <a:cs typeface="Times New Roman" pitchFamily="18" charset="0"/>
                </a:rPr>
                <a:t>0,1,0,0,1,0,1,0,0,0</a:t>
              </a:r>
              <a:endParaRPr lang="en-US" sz="2800" b="0" i="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" name="Right Brace 8"/>
            <p:cNvSpPr>
              <a:spLocks/>
            </p:cNvSpPr>
            <p:nvPr/>
          </p:nvSpPr>
          <p:spPr bwMode="auto">
            <a:xfrm rot="16200000">
              <a:off x="2465315" y="3254100"/>
              <a:ext cx="431484" cy="2878975"/>
            </a:xfrm>
            <a:prstGeom prst="rightBrace">
              <a:avLst>
                <a:gd name="adj1" fmla="val 38233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665453" y="3974158"/>
              <a:ext cx="2221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2800" b="0" dirty="0" err="1">
                  <a:solidFill>
                    <a:srgbClr val="000000"/>
                  </a:solidFill>
                </a:rPr>
                <a:t>x</a:t>
              </a:r>
              <a:r>
                <a:rPr lang="en-US" sz="2800" b="0" i="0" dirty="0">
                  <a:solidFill>
                    <a:srgbClr val="000000"/>
                  </a:solidFill>
                </a:rPr>
                <a:t> =</a:t>
              </a:r>
              <a:r>
                <a:rPr lang="en-US" sz="2800" b="0" i="0" dirty="0" smtClean="0">
                  <a:solidFill>
                    <a:srgbClr val="000000"/>
                  </a:solidFill>
                </a:rPr>
                <a:t> 0.3 = 3/10</a:t>
              </a:r>
              <a:endParaRPr lang="en-US" sz="2800" b="0" i="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96"/>
          <p:cNvSpPr>
            <a:spLocks noChangeArrowheads="1"/>
          </p:cNvSpPr>
          <p:nvPr/>
        </p:nvSpPr>
        <p:spPr bwMode="auto">
          <a:xfrm>
            <a:off x="600137" y="3100489"/>
            <a:ext cx="7543800" cy="7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latin typeface="Arial" pitchFamily="34" charset="0"/>
              </a:rPr>
              <a:t>Each value is the 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</a:rPr>
              <a:t>p</a:t>
            </a:r>
            <a:r>
              <a:rPr lang="en-US" sz="2800" b="0" i="1" dirty="0" smtClean="0">
                <a:solidFill>
                  <a:srgbClr val="008000"/>
                </a:solidFill>
                <a:latin typeface="Arial" pitchFamily="34" charset="0"/>
              </a:rPr>
              <a:t>robability</a:t>
            </a:r>
            <a:r>
              <a:rPr lang="en-US" sz="2800" b="0" i="0" dirty="0" smtClean="0">
                <a:solidFill>
                  <a:srgbClr val="000000"/>
                </a:solidFill>
                <a:latin typeface="Arial" pitchFamily="34" charset="0"/>
              </a:rPr>
              <a:t> that the bit stream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will be </a:t>
            </a:r>
            <a:r>
              <a:rPr lang="en-US" sz="2800" b="0" i="0" dirty="0" smtClean="0">
                <a:solidFill>
                  <a:srgbClr val="000000"/>
                </a:solidFill>
                <a:latin typeface="Arial" pitchFamily="34" charset="0"/>
              </a:rPr>
              <a:t>‘1’</a:t>
            </a:r>
            <a:endParaRPr lang="en-US" sz="3200" b="0" dirty="0" smtClean="0">
              <a:solidFill>
                <a:srgbClr val="000000"/>
              </a:solidFill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48102" y="3820307"/>
            <a:ext cx="3273350" cy="2099492"/>
            <a:chOff x="4622808" y="3558815"/>
            <a:chExt cx="3273350" cy="2099492"/>
          </a:xfrm>
        </p:grpSpPr>
        <p:sp>
          <p:nvSpPr>
            <p:cNvPr id="16" name="TextBox 15"/>
            <p:cNvSpPr txBox="1"/>
            <p:nvPr/>
          </p:nvSpPr>
          <p:spPr>
            <a:xfrm>
              <a:off x="4622808" y="3558815"/>
              <a:ext cx="32733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Fractional uniform encoding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5101240" y="4539120"/>
            <a:ext cx="2168525" cy="1119187"/>
          </p:xfrm>
          <a:graphic>
            <a:graphicData uri="http://schemas.openxmlformats.org/presentationml/2006/ole">
              <p:oleObj spid="_x0000_s18437" name="Equation" r:id="rId4" imgW="762000" imgH="393700" progId="Equation.3">
                <p:embed/>
              </p:oleObj>
            </a:graphicData>
          </a:graphic>
        </p:graphicFrame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Rectangle 96"/>
          <p:cNvSpPr>
            <a:spLocks noChangeArrowheads="1"/>
          </p:cNvSpPr>
          <p:nvPr/>
        </p:nvSpPr>
        <p:spPr bwMode="auto">
          <a:xfrm>
            <a:off x="600137" y="1632975"/>
            <a:ext cx="7545484" cy="97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Advocated by Gaines</a:t>
            </a:r>
            <a:r>
              <a:rPr lang="en-US" sz="2800" baseline="300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and Poppelbaum</a:t>
            </a:r>
            <a:r>
              <a:rPr lang="en-US" sz="2800" baseline="300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2</a:t>
            </a: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890" y="5981177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en-US" sz="1200" dirty="0" smtClean="0">
                <a:latin typeface="Arial"/>
                <a:cs typeface="Arial"/>
              </a:rPr>
              <a:t> Gaines, B.R. (1967) Stochastic computing. </a:t>
            </a:r>
            <a:r>
              <a:rPr lang="en-US" sz="1200" i="1" dirty="0" smtClean="0">
                <a:latin typeface="Arial"/>
                <a:cs typeface="Arial"/>
              </a:rPr>
              <a:t>AFIPS Conf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r>
              <a:rPr lang="en-US" sz="1200" i="1" dirty="0" smtClean="0">
                <a:latin typeface="Arial"/>
                <a:cs typeface="Arial"/>
              </a:rPr>
              <a:t>Proc</a:t>
            </a:r>
            <a:r>
              <a:rPr lang="en-US" sz="1200" dirty="0" smtClean="0">
                <a:latin typeface="Arial"/>
                <a:cs typeface="Arial"/>
              </a:rPr>
              <a:t>. 30, 149-156</a:t>
            </a:r>
          </a:p>
          <a:p>
            <a:pPr>
              <a:buAutoNum type="arabicPeriod"/>
            </a:pP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Poppelbaum</a:t>
            </a:r>
            <a:r>
              <a:rPr lang="en-US" sz="1200" dirty="0" smtClean="0">
                <a:latin typeface="Arial"/>
                <a:cs typeface="Arial"/>
              </a:rPr>
              <a:t>, W.J., </a:t>
            </a:r>
            <a:r>
              <a:rPr lang="en-US" sz="1200" dirty="0" err="1" smtClean="0">
                <a:latin typeface="Arial"/>
                <a:cs typeface="Arial"/>
              </a:rPr>
              <a:t>Afuso</a:t>
            </a:r>
            <a:r>
              <a:rPr lang="en-US" sz="1200" dirty="0" smtClean="0">
                <a:latin typeface="Arial"/>
                <a:cs typeface="Arial"/>
              </a:rPr>
              <a:t>, C., and </a:t>
            </a:r>
            <a:r>
              <a:rPr lang="en-US" sz="1200" dirty="0" err="1" smtClean="0">
                <a:latin typeface="Arial"/>
                <a:cs typeface="Arial"/>
              </a:rPr>
              <a:t>Esch</a:t>
            </a:r>
            <a:r>
              <a:rPr lang="en-US" sz="1200" dirty="0" smtClean="0">
                <a:latin typeface="Arial"/>
                <a:cs typeface="Arial"/>
              </a:rPr>
              <a:t>, J. W. (1967). Stochastic computing elements and systems. </a:t>
            </a:r>
            <a:r>
              <a:rPr lang="en-US" sz="1200" i="1" dirty="0" smtClean="0">
                <a:latin typeface="Arial"/>
                <a:cs typeface="Arial"/>
              </a:rPr>
              <a:t>AFIPS, Proc. FJCC</a:t>
            </a:r>
            <a:r>
              <a:rPr lang="en-US" sz="1200" dirty="0" smtClean="0">
                <a:latin typeface="Arial"/>
                <a:cs typeface="Arial"/>
              </a:rPr>
              <a:t>, 30, 149-156</a:t>
            </a:r>
          </a:p>
          <a:p>
            <a:pPr>
              <a:buAutoNum type="arabicPeriod"/>
            </a:pPr>
            <a:endParaRPr lang="en-US" sz="1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409" y="3550749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with perfect precision</a:t>
            </a: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6409" y="3008273"/>
            <a:ext cx="4519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in </a:t>
            </a:r>
            <a:r>
              <a:rPr lang="en-US" sz="2800" u="sng" dirty="0" smtClean="0">
                <a:latin typeface="Arial"/>
                <a:cs typeface="Arial"/>
              </a:rPr>
              <a:t>exponentially</a:t>
            </a:r>
            <a:r>
              <a:rPr lang="en-US" sz="2800" dirty="0" smtClean="0">
                <a:latin typeface="Arial"/>
                <a:cs typeface="Arial"/>
              </a:rPr>
              <a:t> less time</a:t>
            </a:r>
            <a:endParaRPr lang="en-US" sz="2800" u="sng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6409" y="4073969"/>
            <a:ext cx="273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with less logic</a:t>
            </a: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Rectangle 96"/>
          <p:cNvSpPr>
            <a:spLocks noChangeArrowheads="1"/>
          </p:cNvSpPr>
          <p:nvPr/>
        </p:nvSpPr>
        <p:spPr bwMode="auto">
          <a:xfrm>
            <a:off x="609600" y="1036637"/>
            <a:ext cx="7543800" cy="209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There is no clear reason to rely on randomness when deterministic bit streams can perform the same computation: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b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Future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09600" y="1530824"/>
            <a:ext cx="8229600" cy="877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600" dirty="0" smtClean="0">
                <a:latin typeface="Times New Roman"/>
                <a:cs typeface="Times New Roman"/>
              </a:rPr>
              <a:t>Addition, subtraction, and division</a:t>
            </a:r>
          </a:p>
          <a:p>
            <a:pPr marL="342900" lvl="0" indent="-342900">
              <a:spcBef>
                <a:spcPct val="20000"/>
              </a:spcBef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558657" y="6381563"/>
            <a:ext cx="2133600" cy="365125"/>
          </a:xfrm>
        </p:spPr>
        <p:txBody>
          <a:bodyPr/>
          <a:lstStyle/>
          <a:p>
            <a:fld id="{25E2EC7F-C594-634D-8746-2EA4C60BAAB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7537" y="3014554"/>
            <a:ext cx="8229600" cy="877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600" dirty="0" smtClean="0">
                <a:latin typeface="Times New Roman"/>
                <a:cs typeface="Times New Roman"/>
              </a:rPr>
              <a:t>Spectrum of encodings</a:t>
            </a:r>
          </a:p>
          <a:p>
            <a:pPr marL="342900" lvl="0" indent="-342900">
              <a:spcBef>
                <a:spcPct val="20000"/>
              </a:spcBef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2266210"/>
            <a:ext cx="8229600" cy="877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600" dirty="0" smtClean="0">
                <a:latin typeface="Times New Roman"/>
                <a:cs typeface="Times New Roman"/>
              </a:rPr>
              <a:t>Constant precision</a:t>
            </a:r>
          </a:p>
          <a:p>
            <a:pPr marL="342900" lvl="0" indent="-342900">
              <a:spcBef>
                <a:spcPct val="20000"/>
              </a:spcBef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9612" y="4164596"/>
            <a:ext cx="7751762" cy="2368550"/>
            <a:chOff x="709612" y="4164596"/>
            <a:chExt cx="7751762" cy="23685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5287" t="13499" r="6824" b="39252"/>
            <a:stretch>
              <a:fillRect/>
            </a:stretch>
          </p:blipFill>
          <p:spPr bwMode="auto">
            <a:xfrm>
              <a:off x="2654299" y="4164596"/>
              <a:ext cx="3830638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9612" y="5496508"/>
              <a:ext cx="3303587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0" i="0" dirty="0">
                  <a:solidFill>
                    <a:srgbClr val="CC0099"/>
                  </a:solidFill>
                  <a:latin typeface="+mn-lt"/>
                </a:rPr>
                <a:t>Binary Radix Encoding</a:t>
              </a:r>
              <a:br>
                <a:rPr lang="en-US" sz="2400" b="0" i="0" dirty="0">
                  <a:solidFill>
                    <a:srgbClr val="CC0099"/>
                  </a:solidFill>
                  <a:latin typeface="+mn-lt"/>
                </a:rPr>
              </a:br>
              <a:r>
                <a:rPr lang="en-US" sz="2400" b="0" i="0" dirty="0">
                  <a:solidFill>
                    <a:srgbClr val="CC0099"/>
                  </a:solidFill>
                  <a:latin typeface="+mn-lt"/>
                </a:rPr>
                <a:t>(Compact, Positional)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4287" y="5496508"/>
              <a:ext cx="3367087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0" i="0" dirty="0">
                  <a:solidFill>
                    <a:srgbClr val="FF0000"/>
                  </a:solidFill>
                  <a:latin typeface="+mn-lt"/>
                </a:rPr>
                <a:t>Stochastic Encoding</a:t>
              </a:r>
            </a:p>
            <a:p>
              <a:pPr algn="ctr">
                <a:defRPr/>
              </a:pPr>
              <a:r>
                <a:rPr lang="en-US" sz="2400" b="0" i="0" dirty="0">
                  <a:solidFill>
                    <a:srgbClr val="FF0000"/>
                  </a:solidFill>
                  <a:latin typeface="+mn-lt"/>
                </a:rPr>
                <a:t>(Not compact, Uniform)</a:t>
              </a: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331243" y="4992477"/>
              <a:ext cx="719138" cy="431800"/>
            </a:xfrm>
            <a:prstGeom prst="straightConnector1">
              <a:avLst/>
            </a:prstGeom>
            <a:noFill/>
            <a:ln w="28575" algn="ctr">
              <a:solidFill>
                <a:srgbClr val="CC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rot="16200000" flipV="1">
              <a:off x="6057105" y="5082965"/>
              <a:ext cx="682625" cy="28733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225131" y="5425071"/>
              <a:ext cx="60642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6600" i="0" dirty="0">
                  <a:solidFill>
                    <a:schemeClr val="tx2"/>
                  </a:solidFill>
                  <a:cs typeface="Times New Roman" pitchFamily="18" charset="0"/>
                </a:rPr>
                <a:t>?</a:t>
              </a:r>
              <a:endParaRPr lang="en-US" sz="3600" i="0" dirty="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 rot="5400000" flipH="1" flipV="1">
              <a:off x="4239419" y="5208378"/>
              <a:ext cx="576261" cy="1588"/>
            </a:xfrm>
            <a:prstGeom prst="straightConnector1">
              <a:avLst/>
            </a:prstGeom>
            <a:noFill/>
            <a:ln w="28575" algn="ctr">
              <a:solidFill>
                <a:srgbClr val="33993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748" y="2687660"/>
            <a:ext cx="3404500" cy="1665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74638" y="2360612"/>
            <a:ext cx="8799512" cy="2209800"/>
            <a:chOff x="274638" y="2360612"/>
            <a:chExt cx="8799512" cy="2209800"/>
          </a:xfrm>
        </p:grpSpPr>
        <p:sp>
          <p:nvSpPr>
            <p:cNvPr id="110614" name="Text Box 22"/>
            <p:cNvSpPr txBox="1">
              <a:spLocks noChangeArrowheads="1"/>
            </p:cNvSpPr>
            <p:nvPr/>
          </p:nvSpPr>
          <p:spPr bwMode="auto">
            <a:xfrm>
              <a:off x="6553200" y="2933700"/>
              <a:ext cx="2436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1,1,0,1,0,1,1,0…</a:t>
              </a:r>
            </a:p>
          </p:txBody>
        </p:sp>
        <p:sp>
          <p:nvSpPr>
            <p:cNvPr id="110615" name="Text Box 23"/>
            <p:cNvSpPr txBox="1">
              <a:spLocks noChangeArrowheads="1"/>
            </p:cNvSpPr>
            <p:nvPr/>
          </p:nvSpPr>
          <p:spPr bwMode="auto">
            <a:xfrm>
              <a:off x="6553200" y="3663950"/>
              <a:ext cx="2520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1,0,0,0,1,1,0,0,…</a:t>
              </a:r>
            </a:p>
          </p:txBody>
        </p:sp>
        <p:sp>
          <p:nvSpPr>
            <p:cNvPr id="2" name="Text Box 22"/>
            <p:cNvSpPr txBox="1">
              <a:spLocks noChangeArrowheads="1"/>
            </p:cNvSpPr>
            <p:nvPr/>
          </p:nvSpPr>
          <p:spPr bwMode="auto">
            <a:xfrm>
              <a:off x="274638" y="2360612"/>
              <a:ext cx="2520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 dirty="0">
                  <a:solidFill>
                    <a:srgbClr val="000000"/>
                  </a:solidFill>
                  <a:latin typeface="Arial" pitchFamily="34" charset="0"/>
                </a:rPr>
                <a:t>0,1,1,0,1,0,1,0,…</a:t>
              </a:r>
            </a:p>
          </p:txBody>
        </p:sp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74638" y="2944812"/>
              <a:ext cx="2520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0,1,1,0,1,0,0,0,…</a:t>
              </a:r>
            </a:p>
          </p:txBody>
        </p:sp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74638" y="3529012"/>
              <a:ext cx="2520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1,0,1,0,1,0,1,0,…</a:t>
              </a:r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74638" y="4113212"/>
              <a:ext cx="2520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1,1,1,1,1,1,1,1,…</a:t>
              </a:r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1454467"/>
            <a:ext cx="9144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 dirty="0" smtClean="0">
                <a:latin typeface="Arial" pitchFamily="34" charset="0"/>
              </a:rPr>
              <a:t>Logical computation on random bit streams.</a:t>
            </a:r>
            <a:endParaRPr lang="en-US" sz="2400" b="0" i="0" dirty="0">
              <a:latin typeface="Arial" pitchFamily="34" charset="0"/>
            </a:endParaRPr>
          </a:p>
        </p:txBody>
      </p: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2842695" y="2319337"/>
            <a:ext cx="3711575" cy="2438400"/>
            <a:chOff x="1638" y="2042"/>
            <a:chExt cx="2338" cy="1536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1960" y="2042"/>
              <a:ext cx="1680" cy="1536"/>
              <a:chOff x="1858" y="1898"/>
              <a:chExt cx="1680" cy="1536"/>
            </a:xfrm>
          </p:grpSpPr>
          <p:sp>
            <p:nvSpPr>
              <p:cNvPr id="33" name="Rectangle 3"/>
              <p:cNvSpPr>
                <a:spLocks noChangeArrowheads="1"/>
              </p:cNvSpPr>
              <p:nvPr/>
            </p:nvSpPr>
            <p:spPr bwMode="auto">
              <a:xfrm>
                <a:off x="1858" y="1898"/>
                <a:ext cx="1680" cy="1536"/>
              </a:xfrm>
              <a:prstGeom prst="rect">
                <a:avLst/>
              </a:prstGeom>
              <a:gradFill rotWithShape="1">
                <a:gsLst>
                  <a:gs pos="0">
                    <a:srgbClr val="9FCC9F"/>
                  </a:gs>
                  <a:gs pos="100000">
                    <a:srgbClr val="007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0" i="0">
                  <a:solidFill>
                    <a:srgbClr val="007800"/>
                  </a:solidFill>
                </a:endParaRPr>
              </a:p>
            </p:txBody>
          </p:sp>
          <p:sp>
            <p:nvSpPr>
              <p:cNvPr id="34" name="Oval 4"/>
              <p:cNvSpPr>
                <a:spLocks noChangeArrowheads="1"/>
              </p:cNvSpPr>
              <p:nvPr/>
            </p:nvSpPr>
            <p:spPr bwMode="auto">
              <a:xfrm>
                <a:off x="1968" y="2296"/>
                <a:ext cx="1440" cy="768"/>
              </a:xfrm>
              <a:prstGeom prst="ellipse">
                <a:avLst/>
              </a:prstGeom>
              <a:solidFill>
                <a:srgbClr val="F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logic</a:t>
                </a:r>
                <a:r>
                  <a:rPr lang="en-US" sz="2400" b="0" i="0" dirty="0" smtClean="0">
                    <a:solidFill>
                      <a:srgbClr val="000000"/>
                    </a:solidFill>
                    <a:latin typeface="Arial" pitchFamily="34" charset="0"/>
                  </a:rPr>
                  <a:t/>
                </a:r>
                <a:br>
                  <a:rPr lang="en-US" sz="2400" b="0" i="0" dirty="0" smtClean="0">
                    <a:solidFill>
                      <a:srgbClr val="000000"/>
                    </a:solidFill>
                    <a:latin typeface="Arial" pitchFamily="34" charset="0"/>
                  </a:rPr>
                </a:br>
                <a:r>
                  <a:rPr lang="en-US" sz="2400" b="0" i="0" dirty="0">
                    <a:solidFill>
                      <a:srgbClr val="000000"/>
                    </a:solidFill>
                    <a:latin typeface="Arial" pitchFamily="34" charset="0"/>
                  </a:rPr>
                  <a:t>circuit</a:t>
                </a:r>
              </a:p>
            </p:txBody>
          </p:sp>
        </p:grpSp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3640" y="2594"/>
              <a:ext cx="336" cy="436"/>
              <a:chOff x="3538" y="2450"/>
              <a:chExt cx="336" cy="436"/>
            </a:xfrm>
          </p:grpSpPr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3538" y="245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3538" y="288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1638" y="226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1638" y="263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1638" y="300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1638" y="33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Stochastic Computation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842954" y="2322512"/>
            <a:ext cx="3711575" cy="2438400"/>
            <a:chOff x="1638" y="2042"/>
            <a:chExt cx="2338" cy="1536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960" y="2042"/>
              <a:ext cx="1680" cy="1536"/>
              <a:chOff x="1858" y="1898"/>
              <a:chExt cx="1680" cy="1536"/>
            </a:xfrm>
          </p:grpSpPr>
          <p:sp>
            <p:nvSpPr>
              <p:cNvPr id="17428" name="Rectangle 3"/>
              <p:cNvSpPr>
                <a:spLocks noChangeArrowheads="1"/>
              </p:cNvSpPr>
              <p:nvPr/>
            </p:nvSpPr>
            <p:spPr bwMode="auto">
              <a:xfrm>
                <a:off x="1858" y="1898"/>
                <a:ext cx="1680" cy="1536"/>
              </a:xfrm>
              <a:prstGeom prst="rect">
                <a:avLst/>
              </a:prstGeom>
              <a:gradFill rotWithShape="1">
                <a:gsLst>
                  <a:gs pos="0">
                    <a:srgbClr val="9FCC9F"/>
                  </a:gs>
                  <a:gs pos="100000">
                    <a:srgbClr val="007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0" i="0">
                  <a:solidFill>
                    <a:srgbClr val="007800"/>
                  </a:solidFill>
                </a:endParaRPr>
              </a:p>
            </p:txBody>
          </p:sp>
          <p:sp>
            <p:nvSpPr>
              <p:cNvPr id="17429" name="Oval 4"/>
              <p:cNvSpPr>
                <a:spLocks noChangeArrowheads="1"/>
              </p:cNvSpPr>
              <p:nvPr/>
            </p:nvSpPr>
            <p:spPr bwMode="auto">
              <a:xfrm>
                <a:off x="1968" y="2296"/>
                <a:ext cx="1440" cy="76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  <a:t>combinational</a:t>
                </a:r>
                <a:b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</a:br>
                <a: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  <a:t>circuit</a:t>
                </a: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640" y="2594"/>
              <a:ext cx="336" cy="436"/>
              <a:chOff x="3538" y="2450"/>
              <a:chExt cx="336" cy="436"/>
            </a:xfrm>
          </p:grpSpPr>
          <p:sp>
            <p:nvSpPr>
              <p:cNvPr id="17426" name="Line 10"/>
              <p:cNvSpPr>
                <a:spLocks noChangeShapeType="1"/>
              </p:cNvSpPr>
              <p:nvPr/>
            </p:nvSpPr>
            <p:spPr bwMode="auto">
              <a:xfrm>
                <a:off x="3538" y="245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1"/>
              <p:cNvSpPr>
                <a:spLocks noChangeShapeType="1"/>
              </p:cNvSpPr>
              <p:nvPr/>
            </p:nvSpPr>
            <p:spPr bwMode="auto">
              <a:xfrm>
                <a:off x="3538" y="288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2" name="Line 32"/>
            <p:cNvSpPr>
              <a:spLocks noChangeShapeType="1"/>
            </p:cNvSpPr>
            <p:nvPr/>
          </p:nvSpPr>
          <p:spPr bwMode="auto">
            <a:xfrm>
              <a:off x="1638" y="226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33"/>
            <p:cNvSpPr>
              <a:spLocks noChangeShapeType="1"/>
            </p:cNvSpPr>
            <p:nvPr/>
          </p:nvSpPr>
          <p:spPr bwMode="auto">
            <a:xfrm>
              <a:off x="1638" y="263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34"/>
            <p:cNvSpPr>
              <a:spLocks noChangeShapeType="1"/>
            </p:cNvSpPr>
            <p:nvPr/>
          </p:nvSpPr>
          <p:spPr bwMode="auto">
            <a:xfrm>
              <a:off x="1638" y="300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7"/>
            <p:cNvSpPr>
              <a:spLocks noChangeShapeType="1"/>
            </p:cNvSpPr>
            <p:nvPr/>
          </p:nvSpPr>
          <p:spPr bwMode="auto">
            <a:xfrm>
              <a:off x="1638" y="33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1454467"/>
            <a:ext cx="9144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 dirty="0" smtClean="0">
                <a:latin typeface="Arial" pitchFamily="34" charset="0"/>
              </a:rPr>
              <a:t>Logical computation on random bit streams.</a:t>
            </a:r>
            <a:endParaRPr lang="en-US" sz="2400" b="0" i="0" dirty="0">
              <a:latin typeface="Arial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662738" y="2933700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5/8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662738" y="3619500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3/8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81225" y="2400300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4/8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181225" y="2987675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3/8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181225" y="3575050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4/8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181225" y="4162425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8/8</a:t>
            </a:r>
          </a:p>
        </p:txBody>
      </p: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2842695" y="2319337"/>
            <a:ext cx="3711575" cy="2438400"/>
            <a:chOff x="1638" y="2042"/>
            <a:chExt cx="2338" cy="1536"/>
          </a:xfrm>
        </p:grpSpPr>
        <p:grpSp>
          <p:nvGrpSpPr>
            <p:cNvPr id="31" name="Group 2"/>
            <p:cNvGrpSpPr>
              <a:grpSpLocks/>
            </p:cNvGrpSpPr>
            <p:nvPr/>
          </p:nvGrpSpPr>
          <p:grpSpPr bwMode="auto">
            <a:xfrm>
              <a:off x="1960" y="2042"/>
              <a:ext cx="1680" cy="1536"/>
              <a:chOff x="1858" y="1898"/>
              <a:chExt cx="1680" cy="1536"/>
            </a:xfrm>
          </p:grpSpPr>
          <p:sp>
            <p:nvSpPr>
              <p:cNvPr id="39" name="Rectangle 3"/>
              <p:cNvSpPr>
                <a:spLocks noChangeArrowheads="1"/>
              </p:cNvSpPr>
              <p:nvPr/>
            </p:nvSpPr>
            <p:spPr bwMode="auto">
              <a:xfrm>
                <a:off x="1858" y="1898"/>
                <a:ext cx="1680" cy="1536"/>
              </a:xfrm>
              <a:prstGeom prst="rect">
                <a:avLst/>
              </a:prstGeom>
              <a:gradFill rotWithShape="1">
                <a:gsLst>
                  <a:gs pos="0">
                    <a:srgbClr val="9FCC9F"/>
                  </a:gs>
                  <a:gs pos="100000">
                    <a:srgbClr val="007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0" i="0">
                  <a:solidFill>
                    <a:srgbClr val="007800"/>
                  </a:solidFill>
                </a:endParaRPr>
              </a:p>
            </p:txBody>
          </p:sp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1968" y="2296"/>
                <a:ext cx="1440" cy="768"/>
              </a:xfrm>
              <a:prstGeom prst="ellipse">
                <a:avLst/>
              </a:prstGeom>
              <a:solidFill>
                <a:srgbClr val="FCFD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logic</a:t>
                </a:r>
                <a:r>
                  <a:rPr lang="en-US" sz="2400" b="0" i="0" dirty="0" smtClean="0">
                    <a:solidFill>
                      <a:srgbClr val="000000"/>
                    </a:solidFill>
                    <a:latin typeface="Arial" pitchFamily="34" charset="0"/>
                  </a:rPr>
                  <a:t/>
                </a:r>
                <a:br>
                  <a:rPr lang="en-US" sz="2400" b="0" i="0" dirty="0" smtClean="0">
                    <a:solidFill>
                      <a:srgbClr val="000000"/>
                    </a:solidFill>
                    <a:latin typeface="Arial" pitchFamily="34" charset="0"/>
                  </a:rPr>
                </a:br>
                <a:r>
                  <a:rPr lang="en-US" sz="2400" b="0" i="0" dirty="0">
                    <a:solidFill>
                      <a:srgbClr val="000000"/>
                    </a:solidFill>
                    <a:latin typeface="Arial" pitchFamily="34" charset="0"/>
                  </a:rPr>
                  <a:t>circuit</a:t>
                </a:r>
              </a:p>
            </p:txBody>
          </p: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3640" y="2594"/>
              <a:ext cx="336" cy="436"/>
              <a:chOff x="3538" y="2450"/>
              <a:chExt cx="336" cy="436"/>
            </a:xfrm>
          </p:grpSpPr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>
                <a:off x="3538" y="245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>
                <a:off x="3538" y="288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638" y="226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638" y="263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1638" y="300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1638" y="33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0" y="5222057"/>
            <a:ext cx="9144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 dirty="0">
                <a:solidFill>
                  <a:srgbClr val="FF0000"/>
                </a:solidFill>
                <a:latin typeface="Arial" pitchFamily="34" charset="0"/>
              </a:rPr>
              <a:t>Probability </a:t>
            </a: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</a:rPr>
              <a:t>values </a:t>
            </a:r>
            <a:r>
              <a:rPr lang="en-US" sz="2400" b="0" u="sng" dirty="0">
                <a:solidFill>
                  <a:srgbClr val="FF0000"/>
                </a:solidFill>
                <a:latin typeface="Arial" pitchFamily="34" charset="0"/>
              </a:rPr>
              <a:t>are</a:t>
            </a: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</a:rPr>
              <a:t> the input and output signals.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Stochastic Computation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Arithmetic Operations</a:t>
            </a:r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1199957" y="1589088"/>
            <a:ext cx="2324811" cy="4218088"/>
            <a:chOff x="1199957" y="1589088"/>
            <a:chExt cx="2324811" cy="4218088"/>
          </a:xfrm>
        </p:grpSpPr>
        <p:grpSp>
          <p:nvGrpSpPr>
            <p:cNvPr id="108" name="Group 107"/>
            <p:cNvGrpSpPr/>
            <p:nvPr/>
          </p:nvGrpSpPr>
          <p:grpSpPr>
            <a:xfrm>
              <a:off x="1199957" y="1589088"/>
              <a:ext cx="2324811" cy="1884827"/>
              <a:chOff x="1199957" y="1589088"/>
              <a:chExt cx="2324811" cy="1884827"/>
            </a:xfrm>
          </p:grpSpPr>
          <p:sp>
            <p:nvSpPr>
              <p:cNvPr id="205829" name="Text Box 5"/>
              <p:cNvSpPr txBox="1">
                <a:spLocks noChangeArrowheads="1"/>
              </p:cNvSpPr>
              <p:nvPr/>
            </p:nvSpPr>
            <p:spPr bwMode="auto">
              <a:xfrm>
                <a:off x="1355725" y="1589088"/>
                <a:ext cx="19494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>
                    <a:latin typeface="Arial" pitchFamily="34" charset="0"/>
                  </a:rPr>
                  <a:t>Multiplication</a:t>
                </a:r>
              </a:p>
            </p:txBody>
          </p:sp>
          <p:grpSp>
            <p:nvGrpSpPr>
              <p:cNvPr id="85" name="Group 432"/>
              <p:cNvGrpSpPr/>
              <p:nvPr/>
            </p:nvGrpSpPr>
            <p:grpSpPr>
              <a:xfrm>
                <a:off x="1598309" y="2700137"/>
                <a:ext cx="1554467" cy="753805"/>
                <a:chOff x="1979730" y="4632924"/>
                <a:chExt cx="901493" cy="437159"/>
              </a:xfrm>
            </p:grpSpPr>
            <p:sp>
              <p:nvSpPr>
                <p:cNvPr id="89" name="Freeform 87"/>
                <p:cNvSpPr>
                  <a:spLocks noChangeAspect="1" noEditPoints="1"/>
                </p:cNvSpPr>
                <p:nvPr/>
              </p:nvSpPr>
              <p:spPr bwMode="auto">
                <a:xfrm>
                  <a:off x="1979730" y="4750264"/>
                  <a:ext cx="901493" cy="217984"/>
                </a:xfrm>
                <a:custGeom>
                  <a:avLst/>
                  <a:gdLst>
                    <a:gd name="T0" fmla="*/ 0 w 757"/>
                    <a:gd name="T1" fmla="*/ 0 h 183"/>
                    <a:gd name="T2" fmla="*/ 378 w 757"/>
                    <a:gd name="T3" fmla="*/ 0 h 183"/>
                    <a:gd name="T4" fmla="*/ 0 w 757"/>
                    <a:gd name="T5" fmla="*/ 183 h 183"/>
                    <a:gd name="T6" fmla="*/ 378 w 757"/>
                    <a:gd name="T7" fmla="*/ 183 h 183"/>
                    <a:gd name="T8" fmla="*/ 757 w 757"/>
                    <a:gd name="T9" fmla="*/ 91 h 183"/>
                    <a:gd name="T10" fmla="*/ 378 w 757"/>
                    <a:gd name="T11" fmla="*/ 91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7"/>
                    <a:gd name="T19" fmla="*/ 0 h 183"/>
                    <a:gd name="T20" fmla="*/ 757 w 757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7" h="183">
                      <a:moveTo>
                        <a:pt x="0" y="0"/>
                      </a:moveTo>
                      <a:lnTo>
                        <a:pt x="378" y="0"/>
                      </a:lnTo>
                      <a:moveTo>
                        <a:pt x="0" y="183"/>
                      </a:moveTo>
                      <a:lnTo>
                        <a:pt x="378" y="183"/>
                      </a:lnTo>
                      <a:moveTo>
                        <a:pt x="757" y="91"/>
                      </a:moveTo>
                      <a:lnTo>
                        <a:pt x="378" y="91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90"/>
                <p:cNvSpPr>
                  <a:spLocks noChangeAspect="1"/>
                </p:cNvSpPr>
                <p:nvPr/>
              </p:nvSpPr>
              <p:spPr bwMode="auto">
                <a:xfrm>
                  <a:off x="2136926" y="4632924"/>
                  <a:ext cx="585911" cy="437159"/>
                </a:xfrm>
                <a:custGeom>
                  <a:avLst/>
                  <a:gdLst>
                    <a:gd name="T0" fmla="*/ 209 w 592"/>
                    <a:gd name="T1" fmla="*/ 239 h 455"/>
                    <a:gd name="T2" fmla="*/ 0 w 592"/>
                    <a:gd name="T3" fmla="*/ 239 h 455"/>
                    <a:gd name="T4" fmla="*/ 0 w 592"/>
                    <a:gd name="T5" fmla="*/ 0 h 455"/>
                    <a:gd name="T6" fmla="*/ 209 w 592"/>
                    <a:gd name="T7" fmla="*/ 0 h 455"/>
                    <a:gd name="T8" fmla="*/ 340 w 592"/>
                    <a:gd name="T9" fmla="*/ 119 h 455"/>
                    <a:gd name="T10" fmla="*/ 209 w 592"/>
                    <a:gd name="T11" fmla="*/ 239 h 455"/>
                    <a:gd name="T12" fmla="*/ 209 w 592"/>
                    <a:gd name="T13" fmla="*/ 239 h 4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2"/>
                    <a:gd name="T22" fmla="*/ 0 h 455"/>
                    <a:gd name="T23" fmla="*/ 592 w 592"/>
                    <a:gd name="T24" fmla="*/ 455 h 4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2" h="455">
                      <a:moveTo>
                        <a:pt x="364" y="455"/>
                      </a:moveTo>
                      <a:lnTo>
                        <a:pt x="0" y="455"/>
                      </a:lnTo>
                      <a:lnTo>
                        <a:pt x="0" y="0"/>
                      </a:lnTo>
                      <a:lnTo>
                        <a:pt x="364" y="0"/>
                      </a:lnTo>
                      <a:cubicBezTo>
                        <a:pt x="490" y="0"/>
                        <a:pt x="592" y="102"/>
                        <a:pt x="592" y="227"/>
                      </a:cubicBezTo>
                      <a:cubicBezTo>
                        <a:pt x="592" y="353"/>
                        <a:pt x="490" y="455"/>
                        <a:pt x="364" y="455"/>
                      </a:cubicBezTo>
                      <a:cubicBezTo>
                        <a:pt x="364" y="455"/>
                        <a:pt x="364" y="455"/>
                        <a:pt x="364" y="45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B201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" name="Rectangle 17"/>
              <p:cNvSpPr>
                <a:spLocks noChangeArrowheads="1"/>
              </p:cNvSpPr>
              <p:nvPr/>
            </p:nvSpPr>
            <p:spPr bwMode="auto">
              <a:xfrm>
                <a:off x="3110789" y="2868561"/>
                <a:ext cx="4139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lang="en-US" sz="2600" b="0" i="0" dirty="0" smtClean="0">
                    <a:solidFill>
                      <a:srgbClr val="000000"/>
                    </a:solidFill>
                  </a:rPr>
                  <a:t>C</a:t>
                </a:r>
                <a:endParaRPr lang="en-US" sz="2600" b="0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17"/>
              <p:cNvSpPr>
                <a:spLocks noChangeArrowheads="1"/>
              </p:cNvSpPr>
              <p:nvPr/>
            </p:nvSpPr>
            <p:spPr bwMode="auto">
              <a:xfrm>
                <a:off x="1199957" y="3073805"/>
                <a:ext cx="4139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lang="en-US" sz="2600" b="0" i="0" dirty="0" smtClean="0">
                    <a:solidFill>
                      <a:srgbClr val="000000"/>
                    </a:solidFill>
                  </a:rPr>
                  <a:t>B</a:t>
                </a:r>
                <a:endParaRPr lang="en-US" sz="2600" b="0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17"/>
              <p:cNvSpPr>
                <a:spLocks noChangeArrowheads="1"/>
              </p:cNvSpPr>
              <p:nvPr/>
            </p:nvSpPr>
            <p:spPr bwMode="auto">
              <a:xfrm>
                <a:off x="1199957" y="2668506"/>
                <a:ext cx="4139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lang="en-US" sz="2600" b="0" i="0" dirty="0" smtClean="0">
                    <a:solidFill>
                      <a:srgbClr val="000000"/>
                    </a:solidFill>
                  </a:rPr>
                  <a:t>A</a:t>
                </a:r>
                <a:endParaRPr lang="en-US" sz="2600" b="0" i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355725" y="4422181"/>
              <a:ext cx="1935858" cy="1384995"/>
              <a:chOff x="1557821" y="4191349"/>
              <a:chExt cx="1935858" cy="1384995"/>
            </a:xfrm>
          </p:grpSpPr>
          <p:sp>
            <p:nvSpPr>
              <p:cNvPr id="88" name="Text Box 5"/>
              <p:cNvSpPr txBox="1">
                <a:spLocks noChangeArrowheads="1"/>
              </p:cNvSpPr>
              <p:nvPr/>
            </p:nvSpPr>
            <p:spPr bwMode="auto">
              <a:xfrm>
                <a:off x="1557821" y="4191349"/>
                <a:ext cx="13218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 err="1" smtClean="0">
                    <a:latin typeface="Arial" pitchFamily="34" charset="0"/>
                  </a:rPr>
                  <a:t>c</a:t>
                </a:r>
                <a:r>
                  <a:rPr lang="en-US" sz="2400" b="0" i="0" dirty="0" smtClean="0">
                    <a:latin typeface="Arial" pitchFamily="34" charset="0"/>
                  </a:rPr>
                  <a:t> = P(C)</a:t>
                </a:r>
              </a:p>
            </p:txBody>
          </p:sp>
          <p:sp>
            <p:nvSpPr>
              <p:cNvPr id="96" name="Text Box 5"/>
              <p:cNvSpPr txBox="1">
                <a:spLocks noChangeArrowheads="1"/>
              </p:cNvSpPr>
              <p:nvPr/>
            </p:nvSpPr>
            <p:spPr bwMode="auto">
              <a:xfrm>
                <a:off x="1812660" y="4653014"/>
                <a:ext cx="16810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 smtClean="0">
                    <a:latin typeface="Arial" pitchFamily="34" charset="0"/>
                  </a:rPr>
                  <a:t>= P(A)P(B)</a:t>
                </a:r>
              </a:p>
            </p:txBody>
          </p:sp>
          <p:sp>
            <p:nvSpPr>
              <p:cNvPr id="99" name="Text Box 5"/>
              <p:cNvSpPr txBox="1">
                <a:spLocks noChangeArrowheads="1"/>
              </p:cNvSpPr>
              <p:nvPr/>
            </p:nvSpPr>
            <p:spPr bwMode="auto">
              <a:xfrm>
                <a:off x="1830489" y="5114679"/>
                <a:ext cx="7922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 smtClean="0">
                    <a:latin typeface="Arial" pitchFamily="34" charset="0"/>
                  </a:rPr>
                  <a:t>= </a:t>
                </a:r>
                <a:r>
                  <a:rPr lang="en-US" sz="2400" b="0" i="0" dirty="0" err="1" smtClean="0">
                    <a:latin typeface="Arial" pitchFamily="34" charset="0"/>
                  </a:rPr>
                  <a:t>ab</a:t>
                </a:r>
                <a:endParaRPr lang="en-US" sz="2400" b="0" i="0" dirty="0" smtClean="0">
                  <a:latin typeface="Arial" pitchFamily="34" charset="0"/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4849347" y="1589088"/>
            <a:ext cx="3774687" cy="4219888"/>
            <a:chOff x="4849347" y="1589088"/>
            <a:chExt cx="3774687" cy="4219888"/>
          </a:xfrm>
        </p:grpSpPr>
        <p:grpSp>
          <p:nvGrpSpPr>
            <p:cNvPr id="101" name="Group 100"/>
            <p:cNvGrpSpPr/>
            <p:nvPr/>
          </p:nvGrpSpPr>
          <p:grpSpPr>
            <a:xfrm>
              <a:off x="5369184" y="1589088"/>
              <a:ext cx="2636578" cy="2447106"/>
              <a:chOff x="5369184" y="1589088"/>
              <a:chExt cx="2636578" cy="2447106"/>
            </a:xfrm>
          </p:grpSpPr>
          <p:sp>
            <p:nvSpPr>
              <p:cNvPr id="205830" name="Text Box 6"/>
              <p:cNvSpPr txBox="1">
                <a:spLocks noChangeArrowheads="1"/>
              </p:cNvSpPr>
              <p:nvPr/>
            </p:nvSpPr>
            <p:spPr bwMode="auto">
              <a:xfrm>
                <a:off x="5497512" y="1589088"/>
                <a:ext cx="25082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>
                    <a:solidFill>
                      <a:srgbClr val="000000"/>
                    </a:solidFill>
                    <a:latin typeface="Arial" pitchFamily="34" charset="0"/>
                  </a:rPr>
                  <a:t>(Scaled) Addition</a:t>
                </a:r>
              </a:p>
            </p:txBody>
          </p:sp>
          <p:grpSp>
            <p:nvGrpSpPr>
              <p:cNvPr id="72" name="Group 406"/>
              <p:cNvGrpSpPr/>
              <p:nvPr/>
            </p:nvGrpSpPr>
            <p:grpSpPr>
              <a:xfrm>
                <a:off x="5724525" y="2209932"/>
                <a:ext cx="1688605" cy="1644509"/>
                <a:chOff x="3683038" y="2092617"/>
                <a:chExt cx="1357090" cy="1419569"/>
              </a:xfrm>
            </p:grpSpPr>
            <p:sp>
              <p:nvSpPr>
                <p:cNvPr id="74" name="Trapezoid 73"/>
                <p:cNvSpPr/>
                <p:nvPr/>
              </p:nvSpPr>
              <p:spPr>
                <a:xfrm rot="16200000" flipV="1">
                  <a:off x="3787218" y="2400399"/>
                  <a:ext cx="1231079" cy="615515"/>
                </a:xfrm>
                <a:prstGeom prst="trapezoid">
                  <a:avLst>
                    <a:gd name="adj" fmla="val 37631"/>
                  </a:avLst>
                </a:prstGeom>
                <a:gradFill flip="none" rotWithShape="1">
                  <a:gsLst>
                    <a:gs pos="100000">
                      <a:srgbClr val="008000"/>
                    </a:gs>
                    <a:gs pos="0">
                      <a:srgbClr val="00B201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" name="Elbow Connector 7"/>
                <p:cNvCxnSpPr/>
                <p:nvPr/>
              </p:nvCxnSpPr>
              <p:spPr>
                <a:xfrm flipV="1">
                  <a:off x="3683038" y="3207883"/>
                  <a:ext cx="719719" cy="304303"/>
                </a:xfrm>
                <a:prstGeom prst="bentConnector3">
                  <a:avLst>
                    <a:gd name="adj1" fmla="val 100765"/>
                  </a:avLst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3748757" y="3062171"/>
                  <a:ext cx="346242" cy="158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3748757" y="2356777"/>
                  <a:ext cx="352694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4710516" y="2689564"/>
                  <a:ext cx="329612" cy="100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/>
                <p:cNvSpPr txBox="1"/>
                <p:nvPr/>
              </p:nvSpPr>
              <p:spPr>
                <a:xfrm>
                  <a:off x="4073162" y="2141337"/>
                  <a:ext cx="511885" cy="398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Helvetica"/>
                      <a:cs typeface="Helvetica"/>
                    </a:rPr>
                    <a:t>1</a:t>
                  </a:r>
                  <a:endParaRPr lang="en-US" sz="24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089238" y="2841120"/>
                  <a:ext cx="511885" cy="398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Helvetica"/>
                      <a:cs typeface="Helvetica"/>
                    </a:rPr>
                    <a:t>0</a:t>
                  </a:r>
                  <a:endParaRPr lang="en-US" sz="2400" dirty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94" name="Rectangle 17"/>
              <p:cNvSpPr>
                <a:spLocks noChangeArrowheads="1"/>
              </p:cNvSpPr>
              <p:nvPr/>
            </p:nvSpPr>
            <p:spPr bwMode="auto">
              <a:xfrm>
                <a:off x="5382143" y="2305246"/>
                <a:ext cx="4139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lang="en-US" sz="2600" b="0" i="0" dirty="0" smtClean="0">
                    <a:solidFill>
                      <a:srgbClr val="000000"/>
                    </a:solidFill>
                  </a:rPr>
                  <a:t>A</a:t>
                </a:r>
                <a:endParaRPr lang="en-US" sz="2600" b="0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17"/>
              <p:cNvSpPr>
                <a:spLocks noChangeArrowheads="1"/>
              </p:cNvSpPr>
              <p:nvPr/>
            </p:nvSpPr>
            <p:spPr bwMode="auto">
              <a:xfrm>
                <a:off x="5375178" y="3118622"/>
                <a:ext cx="4139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lang="en-US" sz="2600" b="0" i="0" dirty="0" smtClean="0">
                    <a:solidFill>
                      <a:srgbClr val="000000"/>
                    </a:solidFill>
                  </a:rPr>
                  <a:t>B</a:t>
                </a:r>
                <a:endParaRPr lang="en-US" sz="2600" b="0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17"/>
              <p:cNvSpPr>
                <a:spLocks noChangeArrowheads="1"/>
              </p:cNvSpPr>
              <p:nvPr/>
            </p:nvSpPr>
            <p:spPr bwMode="auto">
              <a:xfrm>
                <a:off x="5369184" y="3636084"/>
                <a:ext cx="4139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lang="en-US" sz="2600" b="0" i="0" dirty="0" smtClean="0">
                    <a:solidFill>
                      <a:srgbClr val="000000"/>
                    </a:solidFill>
                  </a:rPr>
                  <a:t>S</a:t>
                </a:r>
                <a:endParaRPr lang="en-US" sz="2600" b="0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17"/>
              <p:cNvSpPr>
                <a:spLocks noChangeArrowheads="1"/>
              </p:cNvSpPr>
              <p:nvPr/>
            </p:nvSpPr>
            <p:spPr bwMode="auto">
              <a:xfrm>
                <a:off x="7359586" y="2685641"/>
                <a:ext cx="41397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lang="en-US" sz="2600" b="0" i="0" dirty="0" smtClean="0">
                    <a:solidFill>
                      <a:srgbClr val="000000"/>
                    </a:solidFill>
                  </a:rPr>
                  <a:t>C</a:t>
                </a:r>
                <a:endParaRPr lang="en-US" sz="2600" b="0" i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4849347" y="4422781"/>
              <a:ext cx="3774687" cy="1386195"/>
              <a:chOff x="5145375" y="4191349"/>
              <a:chExt cx="3774687" cy="1386195"/>
            </a:xfrm>
          </p:grpSpPr>
          <p:sp>
            <p:nvSpPr>
              <p:cNvPr id="104" name="Text Box 5"/>
              <p:cNvSpPr txBox="1">
                <a:spLocks noChangeArrowheads="1"/>
              </p:cNvSpPr>
              <p:nvPr/>
            </p:nvSpPr>
            <p:spPr bwMode="auto">
              <a:xfrm>
                <a:off x="5145375" y="4191349"/>
                <a:ext cx="13218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 err="1" smtClean="0">
                    <a:latin typeface="Arial" pitchFamily="34" charset="0"/>
                  </a:rPr>
                  <a:t>c</a:t>
                </a:r>
                <a:r>
                  <a:rPr lang="en-US" sz="2400" b="0" i="0" dirty="0" smtClean="0">
                    <a:latin typeface="Arial" pitchFamily="34" charset="0"/>
                  </a:rPr>
                  <a:t> = P(C)</a:t>
                </a:r>
              </a:p>
            </p:txBody>
          </p:sp>
          <p:sp>
            <p:nvSpPr>
              <p:cNvPr id="105" name="Text Box 5"/>
              <p:cNvSpPr txBox="1">
                <a:spLocks noChangeArrowheads="1"/>
              </p:cNvSpPr>
              <p:nvPr/>
            </p:nvSpPr>
            <p:spPr bwMode="auto">
              <a:xfrm>
                <a:off x="5383517" y="4653014"/>
                <a:ext cx="35365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 smtClean="0">
                    <a:latin typeface="Arial" pitchFamily="34" charset="0"/>
                  </a:rPr>
                  <a:t>= P(S)P(A)+[1-P(S)]P(B)</a:t>
                </a:r>
              </a:p>
            </p:txBody>
          </p:sp>
          <p:sp>
            <p:nvSpPr>
              <p:cNvPr id="107" name="Text Box 5"/>
              <p:cNvSpPr txBox="1">
                <a:spLocks noChangeArrowheads="1"/>
              </p:cNvSpPr>
              <p:nvPr/>
            </p:nvSpPr>
            <p:spPr bwMode="auto">
              <a:xfrm>
                <a:off x="5375529" y="5115879"/>
                <a:ext cx="17584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0" i="0" dirty="0" smtClean="0">
                    <a:latin typeface="Arial" pitchFamily="34" charset="0"/>
                  </a:rPr>
                  <a:t>= sa+(1-s)b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Arithmetic Operations</a:t>
            </a: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32793" y="4202337"/>
            <a:ext cx="6769100" cy="1979613"/>
            <a:chOff x="1223628" y="4460783"/>
            <a:chExt cx="6768752" cy="1980220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295061" y="4689082"/>
              <a:ext cx="6445825" cy="1520883"/>
              <a:chOff x="826513" y="4689417"/>
              <a:chExt cx="6445825" cy="1520883"/>
            </a:xfrm>
          </p:grpSpPr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3829050" y="4724400"/>
                <a:ext cx="3443288" cy="1485900"/>
                <a:chOff x="4679950" y="1498600"/>
                <a:chExt cx="3443288" cy="1485900"/>
              </a:xfrm>
            </p:grpSpPr>
            <p:pic>
              <p:nvPicPr>
                <p:cNvPr id="12" name="Picture 8" descr="lena45_org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9950" y="1520825"/>
                  <a:ext cx="1463675" cy="1463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0" descr="lena45_std_err00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9563" y="1498600"/>
                  <a:ext cx="1463675" cy="1462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ight Arrow 37"/>
                <p:cNvSpPr>
                  <a:spLocks noChangeArrowheads="1"/>
                </p:cNvSpPr>
                <p:nvPr/>
              </p:nvSpPr>
              <p:spPr bwMode="auto">
                <a:xfrm>
                  <a:off x="6192180" y="2132856"/>
                  <a:ext cx="432048" cy="28803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350" y="5572125"/>
                <a:ext cx="16954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26513" y="4689417"/>
                <a:ext cx="2785920" cy="8305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0" dirty="0">
                    <a:solidFill>
                      <a:srgbClr val="006600"/>
                    </a:solidFill>
                    <a:latin typeface="+mn-lt"/>
                  </a:rPr>
                  <a:t>Gamma Correction</a:t>
                </a:r>
                <a:br>
                  <a:rPr lang="en-US" sz="2400" b="0" dirty="0">
                    <a:solidFill>
                      <a:srgbClr val="006600"/>
                    </a:solidFill>
                    <a:latin typeface="+mn-lt"/>
                  </a:rPr>
                </a:br>
                <a:r>
                  <a:rPr lang="en-US" sz="2400" b="0" dirty="0">
                    <a:solidFill>
                      <a:srgbClr val="006600"/>
                    </a:solidFill>
                    <a:latin typeface="+mn-lt"/>
                  </a:rPr>
                  <a:t>Function</a:t>
                </a:r>
              </a:p>
            </p:txBody>
          </p:sp>
        </p:grp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1223628" y="4460783"/>
              <a:ext cx="6768752" cy="198022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 descr="bernstei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 rot="5400000">
            <a:off x="3417028" y="807416"/>
            <a:ext cx="2082800" cy="4292600"/>
          </a:xfrm>
          <a:prstGeom prst="rect">
            <a:avLst/>
          </a:prstGeom>
        </p:spPr>
      </p:pic>
      <p:sp>
        <p:nvSpPr>
          <p:cNvPr id="20" name="Rectangle 96"/>
          <p:cNvSpPr>
            <a:spLocks noChangeArrowheads="1"/>
          </p:cNvSpPr>
          <p:nvPr/>
        </p:nvSpPr>
        <p:spPr bwMode="auto">
          <a:xfrm>
            <a:off x="609600" y="1295399"/>
            <a:ext cx="7543800" cy="156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Arbitrary polynomial functions</a:t>
            </a:r>
            <a:r>
              <a:rPr lang="en-US" sz="2800" baseline="300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3,4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2615" y="625981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>
                <a:latin typeface="Arial"/>
                <a:cs typeface="Arial"/>
              </a:rPr>
              <a:t>3. </a:t>
            </a:r>
            <a:r>
              <a:rPr lang="en-US" sz="1200" dirty="0" err="1" smtClean="0">
                <a:latin typeface="Arial"/>
                <a:cs typeface="Arial"/>
              </a:rPr>
              <a:t>Weikang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Qian</a:t>
            </a:r>
            <a:r>
              <a:rPr lang="en-US" sz="1200" dirty="0" smtClean="0">
                <a:latin typeface="Arial"/>
                <a:cs typeface="Arial"/>
              </a:rPr>
              <a:t> and M. D. Riedel, "The synthesis of robust polynomial arithmetic with stochastic logic," DAC, 2008.</a:t>
            </a:r>
          </a:p>
          <a:p>
            <a:pPr>
              <a:buNone/>
            </a:pPr>
            <a:r>
              <a:rPr lang="en-US" sz="1200" dirty="0" smtClean="0">
                <a:latin typeface="Arial"/>
                <a:cs typeface="Arial"/>
              </a:rPr>
              <a:t>4. N. </a:t>
            </a:r>
            <a:r>
              <a:rPr lang="en-US" sz="1200" dirty="0" err="1" smtClean="0">
                <a:latin typeface="Arial"/>
                <a:cs typeface="Arial"/>
              </a:rPr>
              <a:t>Saraf</a:t>
            </a:r>
            <a:r>
              <a:rPr lang="en-US" sz="1200" dirty="0" smtClean="0">
                <a:latin typeface="Arial"/>
                <a:cs typeface="Arial"/>
              </a:rPr>
              <a:t> and K. </a:t>
            </a:r>
            <a:r>
              <a:rPr lang="en-US" sz="1200" dirty="0" err="1" smtClean="0">
                <a:latin typeface="Arial"/>
                <a:cs typeface="Arial"/>
              </a:rPr>
              <a:t>Bazargan</a:t>
            </a:r>
            <a:r>
              <a:rPr lang="en-US" sz="1200" dirty="0" smtClean="0">
                <a:latin typeface="Arial"/>
                <a:cs typeface="Arial"/>
              </a:rPr>
              <a:t>, "Polynomial arithmetic using sequential stochastic logic,” GLSVLSI, 2016.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Caveman Analogy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609600" y="1295399"/>
            <a:ext cx="7543800" cy="156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t" anchorCtr="0"/>
          <a:lstStyle/>
          <a:p>
            <a:pPr lvl="1" indent="-339725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Analogy: primitive form of computation</a:t>
            </a:r>
          </a:p>
          <a:p>
            <a:pPr lvl="1" indent="-339725" defTabSz="457200"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Relies on randomness to simplify circuitry</a:t>
            </a:r>
            <a:endParaRPr lang="en-US" sz="2800" i="0" dirty="0" smtClean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9" name="Oval 18"/>
          <p:cNvSpPr/>
          <p:nvPr/>
        </p:nvSpPr>
        <p:spPr>
          <a:xfrm rot="16200000">
            <a:off x="1830117" y="286370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65845" y="4184973"/>
            <a:ext cx="170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p</a:t>
            </a:r>
            <a:r>
              <a:rPr lang="en-US" sz="3200" i="1" baseline="-25000" dirty="0" err="1" smtClean="0"/>
              <a:t>A</a:t>
            </a:r>
            <a:r>
              <a:rPr lang="en-US" sz="3200" dirty="0" smtClean="0"/>
              <a:t> = 1/2  </a:t>
            </a:r>
            <a:endParaRPr lang="en-US" sz="3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135030" y="4184973"/>
            <a:ext cx="16501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p</a:t>
            </a:r>
            <a:r>
              <a:rPr lang="en-US" sz="3200" i="1" baseline="-25000" dirty="0" err="1" smtClean="0"/>
              <a:t>B</a:t>
            </a:r>
            <a:r>
              <a:rPr lang="en-US" sz="3200" dirty="0" smtClean="0"/>
              <a:t> = 2/3 </a:t>
            </a:r>
            <a:endParaRPr lang="en-US" sz="3200" i="1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81769" y="2570018"/>
            <a:ext cx="1714478" cy="2017034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 rot="16200000">
            <a:off x="2058717" y="32706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16200000">
            <a:off x="1601517" y="327062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16200000">
            <a:off x="1830117" y="367599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16200000">
            <a:off x="2287317" y="367599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6200000">
            <a:off x="1372917" y="366458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6200000">
            <a:off x="3708861" y="3675993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16200000">
            <a:off x="3251661" y="366458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6200000">
            <a:off x="4166061" y="367599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16200000">
            <a:off x="3480261" y="32706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16200000">
            <a:off x="3937461" y="327062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6200000">
            <a:off x="3708861" y="286370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69"/>
          <p:cNvGrpSpPr/>
          <p:nvPr/>
        </p:nvGrpSpPr>
        <p:grpSpPr>
          <a:xfrm>
            <a:off x="1830117" y="4989094"/>
            <a:ext cx="2335944" cy="457201"/>
            <a:chOff x="1830117" y="4989094"/>
            <a:chExt cx="2335944" cy="457201"/>
          </a:xfrm>
        </p:grpSpPr>
        <p:sp>
          <p:nvSpPr>
            <p:cNvPr id="102" name="Oval 101"/>
            <p:cNvSpPr/>
            <p:nvPr/>
          </p:nvSpPr>
          <p:spPr>
            <a:xfrm rot="16200000">
              <a:off x="1830117" y="498909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6200000">
              <a:off x="3708861" y="498909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Oval 170"/>
          <p:cNvSpPr/>
          <p:nvPr/>
        </p:nvSpPr>
        <p:spPr>
          <a:xfrm rot="16200000">
            <a:off x="7680765" y="6127746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73"/>
          <p:cNvGrpSpPr/>
          <p:nvPr/>
        </p:nvGrpSpPr>
        <p:grpSpPr>
          <a:xfrm>
            <a:off x="1830117" y="4989093"/>
            <a:ext cx="2335945" cy="457200"/>
            <a:chOff x="1830117" y="4989093"/>
            <a:chExt cx="2335945" cy="457200"/>
          </a:xfrm>
        </p:grpSpPr>
        <p:sp>
          <p:nvSpPr>
            <p:cNvPr id="172" name="Oval 171"/>
            <p:cNvSpPr/>
            <p:nvPr/>
          </p:nvSpPr>
          <p:spPr>
            <a:xfrm rot="16200000">
              <a:off x="1830117" y="4989093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6200000">
              <a:off x="3708862" y="4989093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Oval 174"/>
          <p:cNvSpPr/>
          <p:nvPr/>
        </p:nvSpPr>
        <p:spPr>
          <a:xfrm rot="16200000">
            <a:off x="7223565" y="612776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77"/>
          <p:cNvGrpSpPr/>
          <p:nvPr/>
        </p:nvGrpSpPr>
        <p:grpSpPr>
          <a:xfrm>
            <a:off x="1830117" y="4989092"/>
            <a:ext cx="2335944" cy="457203"/>
            <a:chOff x="1830117" y="4989092"/>
            <a:chExt cx="2335944" cy="457203"/>
          </a:xfrm>
        </p:grpSpPr>
        <p:sp>
          <p:nvSpPr>
            <p:cNvPr id="176" name="Oval 175"/>
            <p:cNvSpPr/>
            <p:nvPr/>
          </p:nvSpPr>
          <p:spPr>
            <a:xfrm rot="16200000">
              <a:off x="1830117" y="498909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16200000">
              <a:off x="3708861" y="498909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Oval 179"/>
          <p:cNvSpPr/>
          <p:nvPr/>
        </p:nvSpPr>
        <p:spPr>
          <a:xfrm rot="16200000">
            <a:off x="6767159" y="612776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85"/>
          <p:cNvGrpSpPr/>
          <p:nvPr/>
        </p:nvGrpSpPr>
        <p:grpSpPr>
          <a:xfrm>
            <a:off x="1830117" y="4989092"/>
            <a:ext cx="2335945" cy="457200"/>
            <a:chOff x="1830117" y="4989092"/>
            <a:chExt cx="2335945" cy="457200"/>
          </a:xfrm>
        </p:grpSpPr>
        <p:sp>
          <p:nvSpPr>
            <p:cNvPr id="184" name="Oval 183"/>
            <p:cNvSpPr/>
            <p:nvPr/>
          </p:nvSpPr>
          <p:spPr>
            <a:xfrm rot="16200000">
              <a:off x="1830117" y="498909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rot="16200000">
              <a:off x="3708862" y="4989092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Oval 186"/>
          <p:cNvSpPr/>
          <p:nvPr/>
        </p:nvSpPr>
        <p:spPr>
          <a:xfrm rot="16200000">
            <a:off x="6311232" y="612776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89"/>
          <p:cNvGrpSpPr/>
          <p:nvPr/>
        </p:nvGrpSpPr>
        <p:grpSpPr>
          <a:xfrm>
            <a:off x="1830117" y="4989091"/>
            <a:ext cx="2335944" cy="457204"/>
            <a:chOff x="1830117" y="4989091"/>
            <a:chExt cx="2335944" cy="457204"/>
          </a:xfrm>
        </p:grpSpPr>
        <p:sp>
          <p:nvSpPr>
            <p:cNvPr id="188" name="Oval 187"/>
            <p:cNvSpPr/>
            <p:nvPr/>
          </p:nvSpPr>
          <p:spPr>
            <a:xfrm rot="16200000">
              <a:off x="1830117" y="498909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 rot="16200000">
              <a:off x="3708861" y="4989091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Oval 190"/>
          <p:cNvSpPr/>
          <p:nvPr/>
        </p:nvSpPr>
        <p:spPr>
          <a:xfrm rot="16200000">
            <a:off x="5854032" y="612774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93"/>
          <p:cNvGrpSpPr/>
          <p:nvPr/>
        </p:nvGrpSpPr>
        <p:grpSpPr>
          <a:xfrm>
            <a:off x="1830117" y="4989090"/>
            <a:ext cx="2335945" cy="457205"/>
            <a:chOff x="1830117" y="4989090"/>
            <a:chExt cx="2335945" cy="457205"/>
          </a:xfrm>
        </p:grpSpPr>
        <p:sp>
          <p:nvSpPr>
            <p:cNvPr id="192" name="Oval 191"/>
            <p:cNvSpPr/>
            <p:nvPr/>
          </p:nvSpPr>
          <p:spPr>
            <a:xfrm rot="16200000">
              <a:off x="1830117" y="498909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16200000">
              <a:off x="3708862" y="498909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Oval 194"/>
          <p:cNvSpPr/>
          <p:nvPr/>
        </p:nvSpPr>
        <p:spPr>
          <a:xfrm rot="16200000">
            <a:off x="7452165" y="572403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97"/>
          <p:cNvGrpSpPr/>
          <p:nvPr/>
        </p:nvGrpSpPr>
        <p:grpSpPr>
          <a:xfrm>
            <a:off x="1830117" y="4989089"/>
            <a:ext cx="2335945" cy="457206"/>
            <a:chOff x="1830117" y="4989089"/>
            <a:chExt cx="2335945" cy="457206"/>
          </a:xfrm>
        </p:grpSpPr>
        <p:sp>
          <p:nvSpPr>
            <p:cNvPr id="196" name="Oval 195"/>
            <p:cNvSpPr/>
            <p:nvPr/>
          </p:nvSpPr>
          <p:spPr>
            <a:xfrm rot="16200000">
              <a:off x="1830117" y="498909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16200000">
              <a:off x="3708862" y="4989089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Oval 198"/>
          <p:cNvSpPr/>
          <p:nvPr/>
        </p:nvSpPr>
        <p:spPr>
          <a:xfrm rot="16200000">
            <a:off x="6994964" y="5724033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01"/>
          <p:cNvGrpSpPr/>
          <p:nvPr/>
        </p:nvGrpSpPr>
        <p:grpSpPr>
          <a:xfrm>
            <a:off x="1830117" y="4989088"/>
            <a:ext cx="2335945" cy="457207"/>
            <a:chOff x="1830117" y="4989088"/>
            <a:chExt cx="2335945" cy="457207"/>
          </a:xfrm>
        </p:grpSpPr>
        <p:sp>
          <p:nvSpPr>
            <p:cNvPr id="200" name="Oval 199"/>
            <p:cNvSpPr/>
            <p:nvPr/>
          </p:nvSpPr>
          <p:spPr>
            <a:xfrm rot="16200000">
              <a:off x="1830117" y="498909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rot="16200000">
              <a:off x="3708862" y="4989088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Oval 202"/>
          <p:cNvSpPr/>
          <p:nvPr/>
        </p:nvSpPr>
        <p:spPr>
          <a:xfrm rot="16200000">
            <a:off x="6537764" y="572403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05"/>
          <p:cNvGrpSpPr/>
          <p:nvPr/>
        </p:nvGrpSpPr>
        <p:grpSpPr>
          <a:xfrm>
            <a:off x="1830117" y="4989087"/>
            <a:ext cx="2335945" cy="457208"/>
            <a:chOff x="1830117" y="4989087"/>
            <a:chExt cx="2335945" cy="457208"/>
          </a:xfrm>
        </p:grpSpPr>
        <p:sp>
          <p:nvSpPr>
            <p:cNvPr id="204" name="Oval 203"/>
            <p:cNvSpPr/>
            <p:nvPr/>
          </p:nvSpPr>
          <p:spPr>
            <a:xfrm rot="16200000">
              <a:off x="1830117" y="4989087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rot="16200000">
              <a:off x="3708862" y="498909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Oval 206"/>
          <p:cNvSpPr/>
          <p:nvPr/>
        </p:nvSpPr>
        <p:spPr>
          <a:xfrm rot="16200000">
            <a:off x="6082632" y="5724031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07"/>
          <p:cNvGrpSpPr/>
          <p:nvPr/>
        </p:nvGrpSpPr>
        <p:grpSpPr>
          <a:xfrm>
            <a:off x="1830116" y="4989095"/>
            <a:ext cx="2335945" cy="457208"/>
            <a:chOff x="1830117" y="4989087"/>
            <a:chExt cx="2335945" cy="457208"/>
          </a:xfrm>
        </p:grpSpPr>
        <p:sp>
          <p:nvSpPr>
            <p:cNvPr id="209" name="Oval 208"/>
            <p:cNvSpPr/>
            <p:nvPr/>
          </p:nvSpPr>
          <p:spPr>
            <a:xfrm rot="16200000">
              <a:off x="1830117" y="4989087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 rot="16200000">
              <a:off x="3708862" y="498909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Oval 210"/>
          <p:cNvSpPr/>
          <p:nvPr/>
        </p:nvSpPr>
        <p:spPr>
          <a:xfrm rot="16200000">
            <a:off x="7224359" y="532030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5201"/>
              </a:gs>
              <a:gs pos="100000">
                <a:srgbClr val="00B20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213"/>
          <p:cNvGrpSpPr/>
          <p:nvPr/>
        </p:nvGrpSpPr>
        <p:grpSpPr>
          <a:xfrm>
            <a:off x="1830116" y="4989087"/>
            <a:ext cx="2335946" cy="457200"/>
            <a:chOff x="1830116" y="4989087"/>
            <a:chExt cx="2335946" cy="457200"/>
          </a:xfrm>
        </p:grpSpPr>
        <p:sp>
          <p:nvSpPr>
            <p:cNvPr id="212" name="Oval 211"/>
            <p:cNvSpPr/>
            <p:nvPr/>
          </p:nvSpPr>
          <p:spPr>
            <a:xfrm rot="16200000">
              <a:off x="1830116" y="4989087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 rot="16200000">
              <a:off x="3708862" y="4989087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Oval 214"/>
          <p:cNvSpPr/>
          <p:nvPr/>
        </p:nvSpPr>
        <p:spPr>
          <a:xfrm rot="16200000">
            <a:off x="6766364" y="532030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217"/>
          <p:cNvGrpSpPr/>
          <p:nvPr/>
        </p:nvGrpSpPr>
        <p:grpSpPr>
          <a:xfrm>
            <a:off x="1830116" y="4989086"/>
            <a:ext cx="2335946" cy="457217"/>
            <a:chOff x="1830116" y="4989086"/>
            <a:chExt cx="2335946" cy="457217"/>
          </a:xfrm>
        </p:grpSpPr>
        <p:sp>
          <p:nvSpPr>
            <p:cNvPr id="216" name="Oval 215"/>
            <p:cNvSpPr/>
            <p:nvPr/>
          </p:nvSpPr>
          <p:spPr>
            <a:xfrm rot="16200000">
              <a:off x="1830116" y="4989103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 rot="16200000">
              <a:off x="3708862" y="4989086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Oval 218"/>
          <p:cNvSpPr/>
          <p:nvPr/>
        </p:nvSpPr>
        <p:spPr>
          <a:xfrm rot="16200000">
            <a:off x="6324600" y="5333263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C7F-C594-634D-8746-2EA4C60BAAB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5250729" y="2926581"/>
            <a:ext cx="1180748" cy="1206851"/>
            <a:chOff x="5363886" y="2813406"/>
            <a:chExt cx="1180748" cy="1206851"/>
          </a:xfrm>
        </p:grpSpPr>
        <p:sp>
          <p:nvSpPr>
            <p:cNvPr id="79" name="Rounded Rectangle 78"/>
            <p:cNvSpPr/>
            <p:nvPr/>
          </p:nvSpPr>
          <p:spPr>
            <a:xfrm>
              <a:off x="5363886" y="2813406"/>
              <a:ext cx="1180748" cy="1206851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6200000">
              <a:off x="5457199" y="3727824"/>
              <a:ext cx="199329" cy="199329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1C904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16200000">
              <a:off x="5761238" y="3727823"/>
              <a:ext cx="199328" cy="199328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5400000">
              <a:off x="5571151" y="3395432"/>
              <a:ext cx="106344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 rot="16200000">
              <a:off x="5761237" y="3465253"/>
              <a:ext cx="199329" cy="199329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6200000">
              <a:off x="5457199" y="3465254"/>
              <a:ext cx="199328" cy="199328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16200000">
              <a:off x="5462244" y="3196109"/>
              <a:ext cx="199329" cy="199329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6200000">
              <a:off x="5761237" y="3196110"/>
              <a:ext cx="199328" cy="199328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16200000">
              <a:off x="5462244" y="2914012"/>
              <a:ext cx="199329" cy="199329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6200000">
              <a:off x="5761238" y="2914012"/>
              <a:ext cx="199329" cy="199329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16200000">
              <a:off x="6216370" y="3727822"/>
              <a:ext cx="199328" cy="199328"/>
            </a:xfrm>
            <a:prstGeom prst="ellipse">
              <a:avLst/>
            </a:prstGeom>
            <a:gradFill flip="none" rotWithShape="1">
              <a:gsLst>
                <a:gs pos="0">
                  <a:srgbClr val="005201"/>
                </a:gs>
                <a:gs pos="100000">
                  <a:srgbClr val="00B20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16200000">
              <a:off x="6216369" y="3465252"/>
              <a:ext cx="199329" cy="199329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16200000">
              <a:off x="6218437" y="3196108"/>
              <a:ext cx="199329" cy="199329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16200000">
              <a:off x="6216370" y="2914012"/>
              <a:ext cx="199329" cy="199329"/>
            </a:xfrm>
            <a:prstGeom prst="ellipse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5" grpId="0" animBg="1"/>
      <p:bldP spid="180" grpId="0" animBg="1"/>
      <p:bldP spid="187" grpId="0" animBg="1"/>
      <p:bldP spid="191" grpId="0" animBg="1"/>
      <p:bldP spid="195" grpId="0" animBg="1"/>
      <p:bldP spid="199" grpId="0" animBg="1"/>
      <p:bldP spid="203" grpId="0" animBg="1"/>
      <p:bldP spid="207" grpId="0" animBg="1"/>
      <p:bldP spid="211" grpId="0" animBg="1"/>
      <p:bldP spid="215" grpId="0" animBg="1"/>
      <p:bldP spid="2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8356426</TotalTime>
  <Words>1453</Words>
  <Application>Microsoft Macintosh PowerPoint</Application>
  <PresentationFormat>On-screen Show (4:3)</PresentationFormat>
  <Paragraphs>525</Paragraphs>
  <Slides>42</Slides>
  <Notes>34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A Deterministic Approach to Stochastic Computation</vt:lpstr>
      <vt:lpstr>Summary</vt:lpstr>
      <vt:lpstr>Overview</vt:lpstr>
      <vt:lpstr>Stochastic Computation</vt:lpstr>
      <vt:lpstr>Slide 5</vt:lpstr>
      <vt:lpstr>Slide 6</vt:lpstr>
      <vt:lpstr>Arithmetic Operations</vt:lpstr>
      <vt:lpstr>Arithmetic Operations</vt:lpstr>
      <vt:lpstr>Caveman Analogy</vt:lpstr>
      <vt:lpstr>Caveman Analogy</vt:lpstr>
      <vt:lpstr>Caveman Analogy</vt:lpstr>
      <vt:lpstr>Caveman Analogy</vt:lpstr>
      <vt:lpstr>Precision</vt:lpstr>
      <vt:lpstr>Precision</vt:lpstr>
      <vt:lpstr>Accuracy</vt:lpstr>
      <vt:lpstr>Generation</vt:lpstr>
      <vt:lpstr>Generation</vt:lpstr>
      <vt:lpstr>Generation</vt:lpstr>
      <vt:lpstr>Stochastic Computation</vt:lpstr>
      <vt:lpstr>Taking a Look at the Average</vt:lpstr>
      <vt:lpstr>Taking a Look at the Average</vt:lpstr>
      <vt:lpstr>Taking a Look at the Average</vt:lpstr>
      <vt:lpstr>Taking a Look at the Average</vt:lpstr>
      <vt:lpstr>Taking a Look at the Average</vt:lpstr>
      <vt:lpstr>Taking a Look at the Average</vt:lpstr>
      <vt:lpstr>Deterministic Approach</vt:lpstr>
      <vt:lpstr>Deterministic Approach</vt:lpstr>
      <vt:lpstr>Deterministic Approach</vt:lpstr>
      <vt:lpstr>Precision</vt:lpstr>
      <vt:lpstr>Deterministic Methods</vt:lpstr>
      <vt:lpstr>Deterministic Methods</vt:lpstr>
      <vt:lpstr>Deterministic Methods</vt:lpstr>
      <vt:lpstr>Relatively Prime Stream Lengths</vt:lpstr>
      <vt:lpstr>Relatively Prime Circuit</vt:lpstr>
      <vt:lpstr>Rotation</vt:lpstr>
      <vt:lpstr>Rotation Circuit</vt:lpstr>
      <vt:lpstr>Clock Divide</vt:lpstr>
      <vt:lpstr>Clock Divide Circuit</vt:lpstr>
      <vt:lpstr>Comparison</vt:lpstr>
      <vt:lpstr>Conclusion</vt:lpstr>
      <vt:lpstr>Future Work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Devon Jenson</dc:creator>
  <cp:lastModifiedBy>Devon Jenson</cp:lastModifiedBy>
  <cp:revision>184</cp:revision>
  <dcterms:created xsi:type="dcterms:W3CDTF">2016-11-08T02:29:11Z</dcterms:created>
  <dcterms:modified xsi:type="dcterms:W3CDTF">2016-11-08T02:33:21Z</dcterms:modified>
</cp:coreProperties>
</file>