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7"/>
  </p:notesMasterIdLst>
  <p:sldIdLst>
    <p:sldId id="256" r:id="rId5"/>
    <p:sldId id="286" r:id="rId6"/>
    <p:sldId id="269" r:id="rId7"/>
    <p:sldId id="285" r:id="rId8"/>
    <p:sldId id="298" r:id="rId9"/>
    <p:sldId id="297" r:id="rId10"/>
    <p:sldId id="287" r:id="rId11"/>
    <p:sldId id="277" r:id="rId12"/>
    <p:sldId id="271" r:id="rId13"/>
    <p:sldId id="301" r:id="rId14"/>
    <p:sldId id="272" r:id="rId15"/>
    <p:sldId id="292" r:id="rId16"/>
    <p:sldId id="295" r:id="rId17"/>
    <p:sldId id="294" r:id="rId18"/>
    <p:sldId id="296" r:id="rId19"/>
    <p:sldId id="300" r:id="rId20"/>
    <p:sldId id="302" r:id="rId21"/>
    <p:sldId id="290" r:id="rId22"/>
    <p:sldId id="263" r:id="rId23"/>
    <p:sldId id="257" r:id="rId24"/>
    <p:sldId id="258" r:id="rId25"/>
    <p:sldId id="26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00668A4-BBD9-4A71-B161-8CE5D058016C}">
          <p14:sldIdLst>
            <p14:sldId id="256"/>
            <p14:sldId id="286"/>
            <p14:sldId id="269"/>
            <p14:sldId id="285"/>
            <p14:sldId id="298"/>
            <p14:sldId id="297"/>
            <p14:sldId id="287"/>
            <p14:sldId id="277"/>
            <p14:sldId id="271"/>
            <p14:sldId id="301"/>
            <p14:sldId id="272"/>
            <p14:sldId id="292"/>
            <p14:sldId id="295"/>
            <p14:sldId id="294"/>
            <p14:sldId id="296"/>
            <p14:sldId id="300"/>
            <p14:sldId id="302"/>
            <p14:sldId id="290"/>
            <p14:sldId id="263"/>
            <p14:sldId id="257"/>
            <p14:sldId id="258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98E644-0547-4F03-B638-7E813ABE3CFD}" v="223" dt="2019-10-18T02:27:13.7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417" autoAdjust="0"/>
  </p:normalViewPr>
  <p:slideViewPr>
    <p:cSldViewPr snapToGrid="0">
      <p:cViewPr>
        <p:scale>
          <a:sx n="100" d="100"/>
          <a:sy n="100" d="100"/>
        </p:scale>
        <p:origin x="93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ffend, Owen" userId="4ba226f5-6d1d-4f32-8359-3dc2e2490361" providerId="ADAL" clId="{9898E644-0547-4F03-B638-7E813ABE3CFD}"/>
    <pc:docChg chg="undo redo custSel addSld modSld">
      <pc:chgData name="Hoffend, Owen" userId="4ba226f5-6d1d-4f32-8359-3dc2e2490361" providerId="ADAL" clId="{9898E644-0547-4F03-B638-7E813ABE3CFD}" dt="2019-10-18T02:30:15.153" v="892" actId="20577"/>
      <pc:docMkLst>
        <pc:docMk/>
      </pc:docMkLst>
      <pc:sldChg chg="modSp setBg">
        <pc:chgData name="Hoffend, Owen" userId="4ba226f5-6d1d-4f32-8359-3dc2e2490361" providerId="ADAL" clId="{9898E644-0547-4F03-B638-7E813ABE3CFD}" dt="2019-10-18T02:13:39.692" v="809" actId="255"/>
        <pc:sldMkLst>
          <pc:docMk/>
          <pc:sldMk cId="3325411073" sldId="256"/>
        </pc:sldMkLst>
        <pc:spChg chg="mod">
          <ac:chgData name="Hoffend, Owen" userId="4ba226f5-6d1d-4f32-8359-3dc2e2490361" providerId="ADAL" clId="{9898E644-0547-4F03-B638-7E813ABE3CFD}" dt="2019-10-17T19:20:08.290" v="598" actId="20577"/>
          <ac:spMkLst>
            <pc:docMk/>
            <pc:sldMk cId="3325411073" sldId="256"/>
            <ac:spMk id="2" creationId="{489BE54C-1178-4A45-8C6A-CEB3137B69E1}"/>
          </ac:spMkLst>
        </pc:spChg>
        <pc:spChg chg="mod">
          <ac:chgData name="Hoffend, Owen" userId="4ba226f5-6d1d-4f32-8359-3dc2e2490361" providerId="ADAL" clId="{9898E644-0547-4F03-B638-7E813ABE3CFD}" dt="2019-10-18T02:13:39.692" v="809" actId="255"/>
          <ac:spMkLst>
            <pc:docMk/>
            <pc:sldMk cId="3325411073" sldId="256"/>
            <ac:spMk id="3" creationId="{CE8C00C3-1B16-4BC2-B751-932784765FDB}"/>
          </ac:spMkLst>
        </pc:spChg>
      </pc:sldChg>
      <pc:sldChg chg="addSp delSp modSp add">
        <pc:chgData name="Hoffend, Owen" userId="4ba226f5-6d1d-4f32-8359-3dc2e2490361" providerId="ADAL" clId="{9898E644-0547-4F03-B638-7E813ABE3CFD}" dt="2019-10-18T02:21:56.224" v="811" actId="207"/>
        <pc:sldMkLst>
          <pc:docMk/>
          <pc:sldMk cId="3828499069" sldId="257"/>
        </pc:sldMkLst>
        <pc:spChg chg="mod">
          <ac:chgData name="Hoffend, Owen" userId="4ba226f5-6d1d-4f32-8359-3dc2e2490361" providerId="ADAL" clId="{9898E644-0547-4F03-B638-7E813ABE3CFD}" dt="2019-10-17T19:10:20.078" v="476" actId="20577"/>
          <ac:spMkLst>
            <pc:docMk/>
            <pc:sldMk cId="3828499069" sldId="257"/>
            <ac:spMk id="2" creationId="{0B180E60-8249-47C3-BFFD-02B9B3273A38}"/>
          </ac:spMkLst>
        </pc:spChg>
        <pc:spChg chg="mod">
          <ac:chgData name="Hoffend, Owen" userId="4ba226f5-6d1d-4f32-8359-3dc2e2490361" providerId="ADAL" clId="{9898E644-0547-4F03-B638-7E813ABE3CFD}" dt="2019-10-18T02:21:51.105" v="810" actId="207"/>
          <ac:spMkLst>
            <pc:docMk/>
            <pc:sldMk cId="3828499069" sldId="257"/>
            <ac:spMk id="3" creationId="{25555697-D8B4-4944-8667-DBEBA45D0F60}"/>
          </ac:spMkLst>
        </pc:spChg>
        <pc:spChg chg="add del">
          <ac:chgData name="Hoffend, Owen" userId="4ba226f5-6d1d-4f32-8359-3dc2e2490361" providerId="ADAL" clId="{9898E644-0547-4F03-B638-7E813ABE3CFD}" dt="2019-10-17T19:11:55.643" v="493"/>
          <ac:spMkLst>
            <pc:docMk/>
            <pc:sldMk cId="3828499069" sldId="257"/>
            <ac:spMk id="4" creationId="{77D7774A-9525-447D-ABBA-3FC00BE1885F}"/>
          </ac:spMkLst>
        </pc:spChg>
        <pc:spChg chg="add mod">
          <ac:chgData name="Hoffend, Owen" userId="4ba226f5-6d1d-4f32-8359-3dc2e2490361" providerId="ADAL" clId="{9898E644-0547-4F03-B638-7E813ABE3CFD}" dt="2019-10-18T02:21:56.224" v="811" actId="207"/>
          <ac:spMkLst>
            <pc:docMk/>
            <pc:sldMk cId="3828499069" sldId="257"/>
            <ac:spMk id="5" creationId="{CF2A41B4-EBCC-47F7-AB97-38008258439C}"/>
          </ac:spMkLst>
        </pc:spChg>
      </pc:sldChg>
      <pc:sldChg chg="modSp add">
        <pc:chgData name="Hoffend, Owen" userId="4ba226f5-6d1d-4f32-8359-3dc2e2490361" providerId="ADAL" clId="{9898E644-0547-4F03-B638-7E813ABE3CFD}" dt="2019-10-17T19:20:54.962" v="607" actId="20577"/>
        <pc:sldMkLst>
          <pc:docMk/>
          <pc:sldMk cId="40084456" sldId="258"/>
        </pc:sldMkLst>
        <pc:spChg chg="mod">
          <ac:chgData name="Hoffend, Owen" userId="4ba226f5-6d1d-4f32-8359-3dc2e2490361" providerId="ADAL" clId="{9898E644-0547-4F03-B638-7E813ABE3CFD}" dt="2019-10-17T19:20:54.962" v="607" actId="20577"/>
          <ac:spMkLst>
            <pc:docMk/>
            <pc:sldMk cId="40084456" sldId="258"/>
            <ac:spMk id="2" creationId="{CB50871E-A3E5-4BAE-BCD0-D3FE9607F068}"/>
          </ac:spMkLst>
        </pc:spChg>
      </pc:sldChg>
      <pc:sldChg chg="modSp add">
        <pc:chgData name="Hoffend, Owen" userId="4ba226f5-6d1d-4f32-8359-3dc2e2490361" providerId="ADAL" clId="{9898E644-0547-4F03-B638-7E813ABE3CFD}" dt="2019-10-17T19:21:04.733" v="633" actId="20577"/>
        <pc:sldMkLst>
          <pc:docMk/>
          <pc:sldMk cId="815498410" sldId="259"/>
        </pc:sldMkLst>
        <pc:spChg chg="mod">
          <ac:chgData name="Hoffend, Owen" userId="4ba226f5-6d1d-4f32-8359-3dc2e2490361" providerId="ADAL" clId="{9898E644-0547-4F03-B638-7E813ABE3CFD}" dt="2019-10-17T19:21:04.733" v="633" actId="20577"/>
          <ac:spMkLst>
            <pc:docMk/>
            <pc:sldMk cId="815498410" sldId="259"/>
            <ac:spMk id="2" creationId="{CB50871E-A3E5-4BAE-BCD0-D3FE9607F068}"/>
          </ac:spMkLst>
        </pc:spChg>
      </pc:sldChg>
      <pc:sldChg chg="addSp modSp add">
        <pc:chgData name="Hoffend, Owen" userId="4ba226f5-6d1d-4f32-8359-3dc2e2490361" providerId="ADAL" clId="{9898E644-0547-4F03-B638-7E813ABE3CFD}" dt="2019-10-18T02:30:15.153" v="892" actId="20577"/>
        <pc:sldMkLst>
          <pc:docMk/>
          <pc:sldMk cId="3190001291" sldId="260"/>
        </pc:sldMkLst>
        <pc:spChg chg="mod">
          <ac:chgData name="Hoffend, Owen" userId="4ba226f5-6d1d-4f32-8359-3dc2e2490361" providerId="ADAL" clId="{9898E644-0547-4F03-B638-7E813ABE3CFD}" dt="2019-10-18T02:24:56.293" v="875" actId="1076"/>
          <ac:spMkLst>
            <pc:docMk/>
            <pc:sldMk cId="3190001291" sldId="260"/>
            <ac:spMk id="2" creationId="{CB50871E-A3E5-4BAE-BCD0-D3FE9607F068}"/>
          </ac:spMkLst>
        </pc:spChg>
        <pc:spChg chg="mod">
          <ac:chgData name="Hoffend, Owen" userId="4ba226f5-6d1d-4f32-8359-3dc2e2490361" providerId="ADAL" clId="{9898E644-0547-4F03-B638-7E813ABE3CFD}" dt="2019-10-18T02:30:15.153" v="892" actId="20577"/>
          <ac:spMkLst>
            <pc:docMk/>
            <pc:sldMk cId="3190001291" sldId="260"/>
            <ac:spMk id="3" creationId="{CC777EF5-5D8E-4EA0-BD9E-7FEC6D165B74}"/>
          </ac:spMkLst>
        </pc:spChg>
        <pc:picChg chg="add mod">
          <ac:chgData name="Hoffend, Owen" userId="4ba226f5-6d1d-4f32-8359-3dc2e2490361" providerId="ADAL" clId="{9898E644-0547-4F03-B638-7E813ABE3CFD}" dt="2019-10-18T02:27:30.854" v="881" actId="1076"/>
          <ac:picMkLst>
            <pc:docMk/>
            <pc:sldMk cId="3190001291" sldId="260"/>
            <ac:picMk id="4" creationId="{1E19A173-920A-44FF-B394-72B2D2BD9CB0}"/>
          </ac:picMkLst>
        </pc:picChg>
      </pc:sldChg>
      <pc:sldChg chg="add">
        <pc:chgData name="Hoffend, Owen" userId="4ba226f5-6d1d-4f32-8359-3dc2e2490361" providerId="ADAL" clId="{9898E644-0547-4F03-B638-7E813ABE3CFD}" dt="2019-10-17T19:21:11.393" v="635"/>
        <pc:sldMkLst>
          <pc:docMk/>
          <pc:sldMk cId="1834759124" sldId="261"/>
        </pc:sldMkLst>
      </pc:sldChg>
      <pc:sldChg chg="modSp add">
        <pc:chgData name="Hoffend, Owen" userId="4ba226f5-6d1d-4f32-8359-3dc2e2490361" providerId="ADAL" clId="{9898E644-0547-4F03-B638-7E813ABE3CFD}" dt="2019-10-17T19:21:51.341" v="656" actId="20577"/>
        <pc:sldMkLst>
          <pc:docMk/>
          <pc:sldMk cId="2416076811" sldId="262"/>
        </pc:sldMkLst>
        <pc:spChg chg="mod">
          <ac:chgData name="Hoffend, Owen" userId="4ba226f5-6d1d-4f32-8359-3dc2e2490361" providerId="ADAL" clId="{9898E644-0547-4F03-B638-7E813ABE3CFD}" dt="2019-10-17T19:21:51.341" v="656" actId="20577"/>
          <ac:spMkLst>
            <pc:docMk/>
            <pc:sldMk cId="2416076811" sldId="262"/>
            <ac:spMk id="2" creationId="{CB50871E-A3E5-4BAE-BCD0-D3FE9607F068}"/>
          </ac:spMkLst>
        </pc:spChg>
      </pc:sldChg>
      <pc:sldChg chg="modSp add">
        <pc:chgData name="Hoffend, Owen" userId="4ba226f5-6d1d-4f32-8359-3dc2e2490361" providerId="ADAL" clId="{9898E644-0547-4F03-B638-7E813ABE3CFD}" dt="2019-10-17T19:22:07.219" v="665" actId="20577"/>
        <pc:sldMkLst>
          <pc:docMk/>
          <pc:sldMk cId="2951931437" sldId="263"/>
        </pc:sldMkLst>
        <pc:spChg chg="mod">
          <ac:chgData name="Hoffend, Owen" userId="4ba226f5-6d1d-4f32-8359-3dc2e2490361" providerId="ADAL" clId="{9898E644-0547-4F03-B638-7E813ABE3CFD}" dt="2019-10-17T19:22:07.219" v="665" actId="20577"/>
          <ac:spMkLst>
            <pc:docMk/>
            <pc:sldMk cId="2951931437" sldId="263"/>
            <ac:spMk id="2" creationId="{CB50871E-A3E5-4BAE-BCD0-D3FE9607F068}"/>
          </ac:spMkLst>
        </pc:spChg>
      </pc:sldChg>
      <pc:sldChg chg="modSp add">
        <pc:chgData name="Hoffend, Owen" userId="4ba226f5-6d1d-4f32-8359-3dc2e2490361" providerId="ADAL" clId="{9898E644-0547-4F03-B638-7E813ABE3CFD}" dt="2019-10-17T19:25:30.950" v="680" actId="20577"/>
        <pc:sldMkLst>
          <pc:docMk/>
          <pc:sldMk cId="135383946" sldId="264"/>
        </pc:sldMkLst>
        <pc:spChg chg="mod">
          <ac:chgData name="Hoffend, Owen" userId="4ba226f5-6d1d-4f32-8359-3dc2e2490361" providerId="ADAL" clId="{9898E644-0547-4F03-B638-7E813ABE3CFD}" dt="2019-10-17T19:25:30.950" v="680" actId="20577"/>
          <ac:spMkLst>
            <pc:docMk/>
            <pc:sldMk cId="135383946" sldId="264"/>
            <ac:spMk id="2" creationId="{CB50871E-A3E5-4BAE-BCD0-D3FE9607F068}"/>
          </ac:spMkLst>
        </pc:spChg>
      </pc:sldChg>
      <pc:sldChg chg="modSp add">
        <pc:chgData name="Hoffend, Owen" userId="4ba226f5-6d1d-4f32-8359-3dc2e2490361" providerId="ADAL" clId="{9898E644-0547-4F03-B638-7E813ABE3CFD}" dt="2019-10-17T19:26:50.331" v="766" actId="20577"/>
        <pc:sldMkLst>
          <pc:docMk/>
          <pc:sldMk cId="4119442189" sldId="265"/>
        </pc:sldMkLst>
        <pc:spChg chg="mod">
          <ac:chgData name="Hoffend, Owen" userId="4ba226f5-6d1d-4f32-8359-3dc2e2490361" providerId="ADAL" clId="{9898E644-0547-4F03-B638-7E813ABE3CFD}" dt="2019-10-17T19:26:50.331" v="766" actId="20577"/>
          <ac:spMkLst>
            <pc:docMk/>
            <pc:sldMk cId="4119442189" sldId="265"/>
            <ac:spMk id="2" creationId="{CB50871E-A3E5-4BAE-BCD0-D3FE9607F06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C7529D-F7BE-4244-9B0C-70A4C4BC62A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74DBE7-5ED4-4A43-8E41-D2A44041D0D5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Background: Molecular Computation with Nicked DNA</a:t>
          </a:r>
        </a:p>
      </dgm:t>
    </dgm:pt>
    <dgm:pt modelId="{7E4E2FBD-9A07-41E7-AF15-E8936829A593}" type="parTrans" cxnId="{5777C562-49DA-4772-BF95-AD5961135F79}">
      <dgm:prSet/>
      <dgm:spPr/>
      <dgm:t>
        <a:bodyPr/>
        <a:lstStyle/>
        <a:p>
          <a:endParaRPr lang="en-US"/>
        </a:p>
      </dgm:t>
    </dgm:pt>
    <dgm:pt modelId="{594ADDD7-0D9D-4816-82F5-5F274B8BD182}" type="sibTrans" cxnId="{5777C562-49DA-4772-BF95-AD5961135F79}">
      <dgm:prSet/>
      <dgm:spPr/>
      <dgm:t>
        <a:bodyPr/>
        <a:lstStyle/>
        <a:p>
          <a:endParaRPr lang="en-US"/>
        </a:p>
      </dgm:t>
    </dgm:pt>
    <dgm:pt modelId="{4FB5FC50-A943-4754-ADF4-EF17025FCDAC}">
      <dgm:prSet phldrT="[Text]"/>
      <dgm:spPr/>
      <dgm:t>
        <a:bodyPr/>
        <a:lstStyle/>
        <a:p>
          <a:r>
            <a:rPr lang="en-US" dirty="0"/>
            <a:t>Project Motivation: Why compute with DNA?</a:t>
          </a:r>
        </a:p>
      </dgm:t>
    </dgm:pt>
    <dgm:pt modelId="{8461DC76-1B10-4CA6-A59C-04963B56C361}" type="parTrans" cxnId="{46467D97-AECB-4905-AECD-D76E701E63D0}">
      <dgm:prSet/>
      <dgm:spPr/>
      <dgm:t>
        <a:bodyPr/>
        <a:lstStyle/>
        <a:p>
          <a:endParaRPr lang="en-US"/>
        </a:p>
      </dgm:t>
    </dgm:pt>
    <dgm:pt modelId="{AA602370-32DF-4B5E-92C2-058CE379FE1D}" type="sibTrans" cxnId="{46467D97-AECB-4905-AECD-D76E701E63D0}">
      <dgm:prSet/>
      <dgm:spPr/>
      <dgm:t>
        <a:bodyPr/>
        <a:lstStyle/>
        <a:p>
          <a:endParaRPr lang="en-US"/>
        </a:p>
      </dgm:t>
    </dgm:pt>
    <dgm:pt modelId="{B7E519F5-9C8C-4E4A-84C6-F2BFF3A066B1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Simulator Design</a:t>
          </a:r>
        </a:p>
      </dgm:t>
    </dgm:pt>
    <dgm:pt modelId="{FC637AB1-D8D2-4422-8EE3-8342D85381E0}" type="parTrans" cxnId="{CFBA1B80-61FB-4D3D-A555-1EA860495AB4}">
      <dgm:prSet/>
      <dgm:spPr/>
      <dgm:t>
        <a:bodyPr/>
        <a:lstStyle/>
        <a:p>
          <a:endParaRPr lang="en-US"/>
        </a:p>
      </dgm:t>
    </dgm:pt>
    <dgm:pt modelId="{F933811E-CD8A-46CA-A014-A9DBBD1572A2}" type="sibTrans" cxnId="{CFBA1B80-61FB-4D3D-A555-1EA860495AB4}">
      <dgm:prSet/>
      <dgm:spPr/>
      <dgm:t>
        <a:bodyPr/>
        <a:lstStyle/>
        <a:p>
          <a:endParaRPr lang="en-US"/>
        </a:p>
      </dgm:t>
    </dgm:pt>
    <dgm:pt modelId="{5F5059CA-E9D1-4AC8-A9B6-44D41C7F9BAE}">
      <dgm:prSet phldrT="[Text]"/>
      <dgm:spPr/>
      <dgm:t>
        <a:bodyPr/>
        <a:lstStyle/>
        <a:p>
          <a:r>
            <a:rPr lang="en-US" dirty="0"/>
            <a:t>Monte-Carlo DNA Simulation Algorithm Design</a:t>
          </a:r>
        </a:p>
      </dgm:t>
    </dgm:pt>
    <dgm:pt modelId="{1B991CF0-DE41-4802-94CB-C304DAB3405E}" type="parTrans" cxnId="{EFCE4FC3-44E3-41F1-93E2-F0B4648DDEAC}">
      <dgm:prSet/>
      <dgm:spPr/>
      <dgm:t>
        <a:bodyPr/>
        <a:lstStyle/>
        <a:p>
          <a:endParaRPr lang="en-US"/>
        </a:p>
      </dgm:t>
    </dgm:pt>
    <dgm:pt modelId="{A56D1B07-6DFA-44B5-9B23-2967B989C76B}" type="sibTrans" cxnId="{EFCE4FC3-44E3-41F1-93E2-F0B4648DDEAC}">
      <dgm:prSet/>
      <dgm:spPr/>
      <dgm:t>
        <a:bodyPr/>
        <a:lstStyle/>
        <a:p>
          <a:endParaRPr lang="en-US"/>
        </a:p>
      </dgm:t>
    </dgm:pt>
    <dgm:pt modelId="{7FACE42E-6313-4254-9886-CE1EF0291C5F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Results</a:t>
          </a:r>
        </a:p>
      </dgm:t>
    </dgm:pt>
    <dgm:pt modelId="{2E0FCDB3-30A5-4AF9-8FBE-E720BEA27794}" type="parTrans" cxnId="{A7620389-AEF0-4EC2-B389-873CA698FCB1}">
      <dgm:prSet/>
      <dgm:spPr/>
      <dgm:t>
        <a:bodyPr/>
        <a:lstStyle/>
        <a:p>
          <a:endParaRPr lang="en-US"/>
        </a:p>
      </dgm:t>
    </dgm:pt>
    <dgm:pt modelId="{2AA9433D-0B0F-4D0A-BD2D-9A05EA743C40}" type="sibTrans" cxnId="{A7620389-AEF0-4EC2-B389-873CA698FCB1}">
      <dgm:prSet/>
      <dgm:spPr/>
      <dgm:t>
        <a:bodyPr/>
        <a:lstStyle/>
        <a:p>
          <a:endParaRPr lang="en-US"/>
        </a:p>
      </dgm:t>
    </dgm:pt>
    <dgm:pt modelId="{35E2E46A-827D-4B58-A798-C7C406D8925A}">
      <dgm:prSet phldrT="[Text]"/>
      <dgm:spPr/>
      <dgm:t>
        <a:bodyPr/>
        <a:lstStyle/>
        <a:p>
          <a:r>
            <a:rPr lang="en-US" dirty="0"/>
            <a:t>Project Overview</a:t>
          </a:r>
        </a:p>
      </dgm:t>
    </dgm:pt>
    <dgm:pt modelId="{891C7F7C-1986-43F2-8187-64B162C2F2E9}" type="parTrans" cxnId="{D06C0275-ABCA-4F97-9EE0-26D80D0BFB39}">
      <dgm:prSet/>
      <dgm:spPr/>
      <dgm:t>
        <a:bodyPr/>
        <a:lstStyle/>
        <a:p>
          <a:endParaRPr lang="en-US"/>
        </a:p>
      </dgm:t>
    </dgm:pt>
    <dgm:pt modelId="{731E67D8-1F7A-4787-BB2F-E5D9332502D5}" type="sibTrans" cxnId="{D06C0275-ABCA-4F97-9EE0-26D80D0BFB39}">
      <dgm:prSet/>
      <dgm:spPr/>
      <dgm:t>
        <a:bodyPr/>
        <a:lstStyle/>
        <a:p>
          <a:endParaRPr lang="en-US"/>
        </a:p>
      </dgm:t>
    </dgm:pt>
    <dgm:pt modelId="{3C192E84-B16E-42C6-BBBC-FE90C76AA5D3}">
      <dgm:prSet phldrT="[Text]"/>
      <dgm:spPr/>
      <dgm:t>
        <a:bodyPr/>
        <a:lstStyle/>
        <a:p>
          <a:r>
            <a:rPr lang="en-US" dirty="0"/>
            <a:t>Summary and Conclusion</a:t>
          </a:r>
        </a:p>
      </dgm:t>
    </dgm:pt>
    <dgm:pt modelId="{316A96B4-86A0-417C-8FD7-E93464936263}" type="parTrans" cxnId="{2949929F-2476-41F0-BDB1-B98567A46B1E}">
      <dgm:prSet/>
      <dgm:spPr/>
      <dgm:t>
        <a:bodyPr/>
        <a:lstStyle/>
        <a:p>
          <a:endParaRPr lang="en-US"/>
        </a:p>
      </dgm:t>
    </dgm:pt>
    <dgm:pt modelId="{BBB267C4-F25B-4938-BF59-D0FB6C81CAB0}" type="sibTrans" cxnId="{2949929F-2476-41F0-BDB1-B98567A46B1E}">
      <dgm:prSet/>
      <dgm:spPr/>
      <dgm:t>
        <a:bodyPr/>
        <a:lstStyle/>
        <a:p>
          <a:endParaRPr lang="en-US"/>
        </a:p>
      </dgm:t>
    </dgm:pt>
    <dgm:pt modelId="{69B26AC9-D6CD-446D-9428-32084C7849D5}">
      <dgm:prSet phldrT="[Text]"/>
      <dgm:spPr/>
      <dgm:t>
        <a:bodyPr/>
        <a:lstStyle/>
        <a:p>
          <a:endParaRPr lang="en-US" dirty="0"/>
        </a:p>
      </dgm:t>
    </dgm:pt>
    <dgm:pt modelId="{3038E110-C07D-4E6D-9859-F308540286F3}" type="parTrans" cxnId="{1B5696DC-EE98-4DA4-A5BC-3C812E604993}">
      <dgm:prSet/>
      <dgm:spPr/>
      <dgm:t>
        <a:bodyPr/>
        <a:lstStyle/>
        <a:p>
          <a:endParaRPr lang="en-US"/>
        </a:p>
      </dgm:t>
    </dgm:pt>
    <dgm:pt modelId="{1FA1F80C-DABA-4683-B608-BB17EC9D708F}" type="sibTrans" cxnId="{1B5696DC-EE98-4DA4-A5BC-3C812E604993}">
      <dgm:prSet/>
      <dgm:spPr/>
      <dgm:t>
        <a:bodyPr/>
        <a:lstStyle/>
        <a:p>
          <a:endParaRPr lang="en-US"/>
        </a:p>
      </dgm:t>
    </dgm:pt>
    <dgm:pt modelId="{D1286A1F-244B-400A-8862-2584A62528A1}">
      <dgm:prSet phldrT="[Text]"/>
      <dgm:spPr/>
      <dgm:t>
        <a:bodyPr/>
        <a:lstStyle/>
        <a:p>
          <a:r>
            <a:rPr lang="en-US" dirty="0"/>
            <a:t>Simulation Results</a:t>
          </a:r>
        </a:p>
      </dgm:t>
    </dgm:pt>
    <dgm:pt modelId="{DA22A1CD-F2AF-4193-B23A-F023C02F3FAF}" type="parTrans" cxnId="{32757F7B-BBEC-460B-A939-C3C1147CDB46}">
      <dgm:prSet/>
      <dgm:spPr/>
      <dgm:t>
        <a:bodyPr/>
        <a:lstStyle/>
        <a:p>
          <a:endParaRPr lang="en-US"/>
        </a:p>
      </dgm:t>
    </dgm:pt>
    <dgm:pt modelId="{AA13D1F2-8957-4600-BF99-3770716F646B}" type="sibTrans" cxnId="{32757F7B-BBEC-460B-A939-C3C1147CDB46}">
      <dgm:prSet/>
      <dgm:spPr/>
      <dgm:t>
        <a:bodyPr/>
        <a:lstStyle/>
        <a:p>
          <a:endParaRPr lang="en-US"/>
        </a:p>
      </dgm:t>
    </dgm:pt>
    <dgm:pt modelId="{3C1D3362-660A-4474-AA97-C72326E6D85E}">
      <dgm:prSet phldrT="[Text]"/>
      <dgm:spPr/>
      <dgm:t>
        <a:bodyPr/>
        <a:lstStyle/>
        <a:p>
          <a:r>
            <a:rPr lang="en-US" dirty="0"/>
            <a:t>Prior Work</a:t>
          </a:r>
        </a:p>
      </dgm:t>
    </dgm:pt>
    <dgm:pt modelId="{70D27D87-39AC-4431-B79A-E7C2E48BB14F}" type="parTrans" cxnId="{8DBC948D-43C3-4155-8515-427E7622DCBB}">
      <dgm:prSet/>
      <dgm:spPr/>
      <dgm:t>
        <a:bodyPr/>
        <a:lstStyle/>
        <a:p>
          <a:endParaRPr lang="en-US"/>
        </a:p>
      </dgm:t>
    </dgm:pt>
    <dgm:pt modelId="{5CE57B46-1436-42F5-A3B3-EC772F962571}" type="sibTrans" cxnId="{8DBC948D-43C3-4155-8515-427E7622DCBB}">
      <dgm:prSet/>
      <dgm:spPr/>
      <dgm:t>
        <a:bodyPr/>
        <a:lstStyle/>
        <a:p>
          <a:endParaRPr lang="en-US"/>
        </a:p>
      </dgm:t>
    </dgm:pt>
    <dgm:pt modelId="{AB4580DF-D3F7-4865-9EC4-4492683205AF}">
      <dgm:prSet phldrT="[Text]"/>
      <dgm:spPr/>
      <dgm:t>
        <a:bodyPr/>
        <a:lstStyle/>
        <a:p>
          <a:r>
            <a:rPr lang="en-US" dirty="0"/>
            <a:t>Simulator Software Overview</a:t>
          </a:r>
        </a:p>
      </dgm:t>
    </dgm:pt>
    <dgm:pt modelId="{7D528924-D7E9-4F71-A69B-E1F1A5005969}" type="parTrans" cxnId="{405878FC-2B52-4A32-B1A9-5D7840954C2F}">
      <dgm:prSet/>
      <dgm:spPr/>
      <dgm:t>
        <a:bodyPr/>
        <a:lstStyle/>
        <a:p>
          <a:endParaRPr lang="en-US"/>
        </a:p>
      </dgm:t>
    </dgm:pt>
    <dgm:pt modelId="{36A814A0-301D-4992-A6B2-4A0336F45B62}" type="sibTrans" cxnId="{405878FC-2B52-4A32-B1A9-5D7840954C2F}">
      <dgm:prSet/>
      <dgm:spPr/>
      <dgm:t>
        <a:bodyPr/>
        <a:lstStyle/>
        <a:p>
          <a:endParaRPr lang="en-US"/>
        </a:p>
      </dgm:t>
    </dgm:pt>
    <dgm:pt modelId="{B45B2755-AB39-42F0-8888-A8CB138516C1}" type="pres">
      <dgm:prSet presAssocID="{A1C7529D-F7BE-4244-9B0C-70A4C4BC62AB}" presName="linear" presStyleCnt="0">
        <dgm:presLayoutVars>
          <dgm:animLvl val="lvl"/>
          <dgm:resizeHandles val="exact"/>
        </dgm:presLayoutVars>
      </dgm:prSet>
      <dgm:spPr/>
    </dgm:pt>
    <dgm:pt modelId="{86F2A86A-5A10-4BE1-A06A-BDFB6127E4EC}" type="pres">
      <dgm:prSet presAssocID="{E174DBE7-5ED4-4A43-8E41-D2A44041D0D5}" presName="parentText" presStyleLbl="node1" presStyleIdx="0" presStyleCnt="3" custLinFactNeighborX="-9119" custLinFactNeighborY="-2052">
        <dgm:presLayoutVars>
          <dgm:chMax val="0"/>
          <dgm:bulletEnabled val="1"/>
        </dgm:presLayoutVars>
      </dgm:prSet>
      <dgm:spPr/>
    </dgm:pt>
    <dgm:pt modelId="{9BB5BCDF-0DD1-458D-9522-1E7577815D50}" type="pres">
      <dgm:prSet presAssocID="{E174DBE7-5ED4-4A43-8E41-D2A44041D0D5}" presName="childText" presStyleLbl="revTx" presStyleIdx="0" presStyleCnt="3">
        <dgm:presLayoutVars>
          <dgm:bulletEnabled val="1"/>
        </dgm:presLayoutVars>
      </dgm:prSet>
      <dgm:spPr/>
    </dgm:pt>
    <dgm:pt modelId="{5E3BB14A-6CD0-445B-A1E3-B3AB907CF1C3}" type="pres">
      <dgm:prSet presAssocID="{B7E519F5-9C8C-4E4A-84C6-F2BFF3A066B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D399548-955E-4A82-90C4-FACBA4B90851}" type="pres">
      <dgm:prSet presAssocID="{B7E519F5-9C8C-4E4A-84C6-F2BFF3A066B1}" presName="childText" presStyleLbl="revTx" presStyleIdx="1" presStyleCnt="3">
        <dgm:presLayoutVars>
          <dgm:bulletEnabled val="1"/>
        </dgm:presLayoutVars>
      </dgm:prSet>
      <dgm:spPr/>
    </dgm:pt>
    <dgm:pt modelId="{E7BAAE33-5BA7-4502-8A10-08542212587D}" type="pres">
      <dgm:prSet presAssocID="{7FACE42E-6313-4254-9886-CE1EF0291C5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F834F86-BE62-4833-80AC-8228F61EA953}" type="pres">
      <dgm:prSet presAssocID="{7FACE42E-6313-4254-9886-CE1EF0291C5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9759E517-8B03-4E42-B05A-64AAC2822EB8}" type="presOf" srcId="{E174DBE7-5ED4-4A43-8E41-D2A44041D0D5}" destId="{86F2A86A-5A10-4BE1-A06A-BDFB6127E4EC}" srcOrd="0" destOrd="0" presId="urn:microsoft.com/office/officeart/2005/8/layout/vList2"/>
    <dgm:cxn modelId="{1CE88461-7CB0-45BB-AFCF-E1B251500422}" type="presOf" srcId="{69B26AC9-D6CD-446D-9428-32084C7849D5}" destId="{5F834F86-BE62-4833-80AC-8228F61EA953}" srcOrd="0" destOrd="2" presId="urn:microsoft.com/office/officeart/2005/8/layout/vList2"/>
    <dgm:cxn modelId="{5777C562-49DA-4772-BF95-AD5961135F79}" srcId="{A1C7529D-F7BE-4244-9B0C-70A4C4BC62AB}" destId="{E174DBE7-5ED4-4A43-8E41-D2A44041D0D5}" srcOrd="0" destOrd="0" parTransId="{7E4E2FBD-9A07-41E7-AF15-E8936829A593}" sibTransId="{594ADDD7-0D9D-4816-82F5-5F274B8BD182}"/>
    <dgm:cxn modelId="{478CDB49-9538-482D-AEE8-EAF890BD2AFB}" type="presOf" srcId="{B7E519F5-9C8C-4E4A-84C6-F2BFF3A066B1}" destId="{5E3BB14A-6CD0-445B-A1E3-B3AB907CF1C3}" srcOrd="0" destOrd="0" presId="urn:microsoft.com/office/officeart/2005/8/layout/vList2"/>
    <dgm:cxn modelId="{D06C0275-ABCA-4F97-9EE0-26D80D0BFB39}" srcId="{E174DBE7-5ED4-4A43-8E41-D2A44041D0D5}" destId="{35E2E46A-827D-4B58-A798-C7C406D8925A}" srcOrd="2" destOrd="0" parTransId="{891C7F7C-1986-43F2-8187-64B162C2F2E9}" sibTransId="{731E67D8-1F7A-4787-BB2F-E5D9332502D5}"/>
    <dgm:cxn modelId="{32757F7B-BBEC-460B-A939-C3C1147CDB46}" srcId="{7FACE42E-6313-4254-9886-CE1EF0291C5F}" destId="{D1286A1F-244B-400A-8862-2584A62528A1}" srcOrd="0" destOrd="0" parTransId="{DA22A1CD-F2AF-4193-B23A-F023C02F3FAF}" sibTransId="{AA13D1F2-8957-4600-BF99-3770716F646B}"/>
    <dgm:cxn modelId="{56E2BA7F-27F9-4A0F-A161-76CB27872D96}" type="presOf" srcId="{4FB5FC50-A943-4754-ADF4-EF17025FCDAC}" destId="{9BB5BCDF-0DD1-458D-9522-1E7577815D50}" srcOrd="0" destOrd="0" presId="urn:microsoft.com/office/officeart/2005/8/layout/vList2"/>
    <dgm:cxn modelId="{CFBA1B80-61FB-4D3D-A555-1EA860495AB4}" srcId="{A1C7529D-F7BE-4244-9B0C-70A4C4BC62AB}" destId="{B7E519F5-9C8C-4E4A-84C6-F2BFF3A066B1}" srcOrd="1" destOrd="0" parTransId="{FC637AB1-D8D2-4422-8EE3-8342D85381E0}" sibTransId="{F933811E-CD8A-46CA-A014-A9DBBD1572A2}"/>
    <dgm:cxn modelId="{A7620389-AEF0-4EC2-B389-873CA698FCB1}" srcId="{A1C7529D-F7BE-4244-9B0C-70A4C4BC62AB}" destId="{7FACE42E-6313-4254-9886-CE1EF0291C5F}" srcOrd="2" destOrd="0" parTransId="{2E0FCDB3-30A5-4AF9-8FBE-E720BEA27794}" sibTransId="{2AA9433D-0B0F-4D0A-BD2D-9A05EA743C40}"/>
    <dgm:cxn modelId="{B4E10E8D-F8A4-435D-A37F-5FD1B252C08C}" type="presOf" srcId="{D1286A1F-244B-400A-8862-2584A62528A1}" destId="{5F834F86-BE62-4833-80AC-8228F61EA953}" srcOrd="0" destOrd="0" presId="urn:microsoft.com/office/officeart/2005/8/layout/vList2"/>
    <dgm:cxn modelId="{8DBC948D-43C3-4155-8515-427E7622DCBB}" srcId="{E174DBE7-5ED4-4A43-8E41-D2A44041D0D5}" destId="{3C1D3362-660A-4474-AA97-C72326E6D85E}" srcOrd="1" destOrd="0" parTransId="{70D27D87-39AC-4431-B79A-E7C2E48BB14F}" sibTransId="{5CE57B46-1436-42F5-A3B3-EC772F962571}"/>
    <dgm:cxn modelId="{E2EE2891-2A65-435B-8003-819CFB2289A3}" type="presOf" srcId="{7FACE42E-6313-4254-9886-CE1EF0291C5F}" destId="{E7BAAE33-5BA7-4502-8A10-08542212587D}" srcOrd="0" destOrd="0" presId="urn:microsoft.com/office/officeart/2005/8/layout/vList2"/>
    <dgm:cxn modelId="{46467D97-AECB-4905-AECD-D76E701E63D0}" srcId="{E174DBE7-5ED4-4A43-8E41-D2A44041D0D5}" destId="{4FB5FC50-A943-4754-ADF4-EF17025FCDAC}" srcOrd="0" destOrd="0" parTransId="{8461DC76-1B10-4CA6-A59C-04963B56C361}" sibTransId="{AA602370-32DF-4B5E-92C2-058CE379FE1D}"/>
    <dgm:cxn modelId="{2949929F-2476-41F0-BDB1-B98567A46B1E}" srcId="{7FACE42E-6313-4254-9886-CE1EF0291C5F}" destId="{3C192E84-B16E-42C6-BBBC-FE90C76AA5D3}" srcOrd="1" destOrd="0" parTransId="{316A96B4-86A0-417C-8FD7-E93464936263}" sibTransId="{BBB267C4-F25B-4938-BF59-D0FB6C81CAB0}"/>
    <dgm:cxn modelId="{0FE0E5A3-A443-416C-9382-431EA3A7679D}" type="presOf" srcId="{AB4580DF-D3F7-4865-9EC4-4492683205AF}" destId="{3D399548-955E-4A82-90C4-FACBA4B90851}" srcOrd="0" destOrd="0" presId="urn:microsoft.com/office/officeart/2005/8/layout/vList2"/>
    <dgm:cxn modelId="{CAF0E5A4-959C-4DBF-A1A6-25BD1ED5F749}" type="presOf" srcId="{A1C7529D-F7BE-4244-9B0C-70A4C4BC62AB}" destId="{B45B2755-AB39-42F0-8888-A8CB138516C1}" srcOrd="0" destOrd="0" presId="urn:microsoft.com/office/officeart/2005/8/layout/vList2"/>
    <dgm:cxn modelId="{628C65BB-1EC0-4EA5-9BC0-E6B6ECC2F042}" type="presOf" srcId="{3C192E84-B16E-42C6-BBBC-FE90C76AA5D3}" destId="{5F834F86-BE62-4833-80AC-8228F61EA953}" srcOrd="0" destOrd="1" presId="urn:microsoft.com/office/officeart/2005/8/layout/vList2"/>
    <dgm:cxn modelId="{EFCE4FC3-44E3-41F1-93E2-F0B4648DDEAC}" srcId="{B7E519F5-9C8C-4E4A-84C6-F2BFF3A066B1}" destId="{5F5059CA-E9D1-4AC8-A9B6-44D41C7F9BAE}" srcOrd="1" destOrd="0" parTransId="{1B991CF0-DE41-4802-94CB-C304DAB3405E}" sibTransId="{A56D1B07-6DFA-44B5-9B23-2967B989C76B}"/>
    <dgm:cxn modelId="{FEEE1BCB-0547-4157-B4EB-DEEDEEC4E545}" type="presOf" srcId="{35E2E46A-827D-4B58-A798-C7C406D8925A}" destId="{9BB5BCDF-0DD1-458D-9522-1E7577815D50}" srcOrd="0" destOrd="2" presId="urn:microsoft.com/office/officeart/2005/8/layout/vList2"/>
    <dgm:cxn modelId="{BA8D65D7-C35D-45CF-A2DE-E4E0E1583972}" type="presOf" srcId="{3C1D3362-660A-4474-AA97-C72326E6D85E}" destId="{9BB5BCDF-0DD1-458D-9522-1E7577815D50}" srcOrd="0" destOrd="1" presId="urn:microsoft.com/office/officeart/2005/8/layout/vList2"/>
    <dgm:cxn modelId="{1B5696DC-EE98-4DA4-A5BC-3C812E604993}" srcId="{7FACE42E-6313-4254-9886-CE1EF0291C5F}" destId="{69B26AC9-D6CD-446D-9428-32084C7849D5}" srcOrd="2" destOrd="0" parTransId="{3038E110-C07D-4E6D-9859-F308540286F3}" sibTransId="{1FA1F80C-DABA-4683-B608-BB17EC9D708F}"/>
    <dgm:cxn modelId="{BF62E0F6-1066-4C73-A942-0D9E86063B27}" type="presOf" srcId="{5F5059CA-E9D1-4AC8-A9B6-44D41C7F9BAE}" destId="{3D399548-955E-4A82-90C4-FACBA4B90851}" srcOrd="0" destOrd="1" presId="urn:microsoft.com/office/officeart/2005/8/layout/vList2"/>
    <dgm:cxn modelId="{405878FC-2B52-4A32-B1A9-5D7840954C2F}" srcId="{B7E519F5-9C8C-4E4A-84C6-F2BFF3A066B1}" destId="{AB4580DF-D3F7-4865-9EC4-4492683205AF}" srcOrd="0" destOrd="0" parTransId="{7D528924-D7E9-4F71-A69B-E1F1A5005969}" sibTransId="{36A814A0-301D-4992-A6B2-4A0336F45B62}"/>
    <dgm:cxn modelId="{AD9C8D96-3DA9-40CF-ADE3-FB7994CFF052}" type="presParOf" srcId="{B45B2755-AB39-42F0-8888-A8CB138516C1}" destId="{86F2A86A-5A10-4BE1-A06A-BDFB6127E4EC}" srcOrd="0" destOrd="0" presId="urn:microsoft.com/office/officeart/2005/8/layout/vList2"/>
    <dgm:cxn modelId="{92258B22-655B-4170-AA9D-A251B058C8FB}" type="presParOf" srcId="{B45B2755-AB39-42F0-8888-A8CB138516C1}" destId="{9BB5BCDF-0DD1-458D-9522-1E7577815D50}" srcOrd="1" destOrd="0" presId="urn:microsoft.com/office/officeart/2005/8/layout/vList2"/>
    <dgm:cxn modelId="{F3E00305-4A40-459F-8F5C-DD7034F667E6}" type="presParOf" srcId="{B45B2755-AB39-42F0-8888-A8CB138516C1}" destId="{5E3BB14A-6CD0-445B-A1E3-B3AB907CF1C3}" srcOrd="2" destOrd="0" presId="urn:microsoft.com/office/officeart/2005/8/layout/vList2"/>
    <dgm:cxn modelId="{87AF6757-0DD6-4FDB-9DCA-AD28F074FFD2}" type="presParOf" srcId="{B45B2755-AB39-42F0-8888-A8CB138516C1}" destId="{3D399548-955E-4A82-90C4-FACBA4B90851}" srcOrd="3" destOrd="0" presId="urn:microsoft.com/office/officeart/2005/8/layout/vList2"/>
    <dgm:cxn modelId="{9B9ECAAA-F992-4884-9994-970037AB4459}" type="presParOf" srcId="{B45B2755-AB39-42F0-8888-A8CB138516C1}" destId="{E7BAAE33-5BA7-4502-8A10-08542212587D}" srcOrd="4" destOrd="0" presId="urn:microsoft.com/office/officeart/2005/8/layout/vList2"/>
    <dgm:cxn modelId="{63DB6EDB-D5A0-4D26-BE1C-020A74D78920}" type="presParOf" srcId="{B45B2755-AB39-42F0-8888-A8CB138516C1}" destId="{5F834F86-BE62-4833-80AC-8228F61EA95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715345-8FEF-4DE6-B093-01D98213C50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E79F25-DF3A-4D54-A064-D75F6CE8EF6B}">
      <dgm:prSet phldrT="[Tex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en-US" sz="1300" dirty="0">
              <a:solidFill>
                <a:schemeClr val="tx1"/>
              </a:solidFill>
            </a:rPr>
            <a:t>Project Motivation</a:t>
          </a:r>
        </a:p>
      </dgm:t>
    </dgm:pt>
    <dgm:pt modelId="{A90163A9-81D9-4198-A7B0-D967F9024045}" type="parTrans" cxnId="{278DF094-1AEA-438A-8450-29514259B5A7}">
      <dgm:prSet/>
      <dgm:spPr/>
      <dgm:t>
        <a:bodyPr/>
        <a:lstStyle/>
        <a:p>
          <a:endParaRPr lang="en-US"/>
        </a:p>
      </dgm:t>
    </dgm:pt>
    <dgm:pt modelId="{3C547867-6BEF-466D-B90E-01A798F4D727}" type="sibTrans" cxnId="{278DF094-1AEA-438A-8450-29514259B5A7}">
      <dgm:prSet/>
      <dgm:spPr/>
      <dgm:t>
        <a:bodyPr/>
        <a:lstStyle/>
        <a:p>
          <a:endParaRPr lang="en-US"/>
        </a:p>
      </dgm:t>
    </dgm:pt>
    <dgm:pt modelId="{BEB6EE90-D18D-4A6B-B941-A88EC32DF1A7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US" dirty="0"/>
            <a:t> DNA-based computation shows promise as a novel method for high-performance parallel computing.</a:t>
          </a:r>
        </a:p>
      </dgm:t>
    </dgm:pt>
    <dgm:pt modelId="{DE6D5BBC-21E8-4306-A8FB-B93D8B19F266}" type="parTrans" cxnId="{48A6E99B-85FF-4466-8006-11B575CB6117}">
      <dgm:prSet/>
      <dgm:spPr/>
      <dgm:t>
        <a:bodyPr/>
        <a:lstStyle/>
        <a:p>
          <a:endParaRPr lang="en-US"/>
        </a:p>
      </dgm:t>
    </dgm:pt>
    <dgm:pt modelId="{DBD0A285-BE44-4CE9-B478-DBC93F6F7167}" type="sibTrans" cxnId="{48A6E99B-85FF-4466-8006-11B575CB6117}">
      <dgm:prSet/>
      <dgm:spPr/>
      <dgm:t>
        <a:bodyPr/>
        <a:lstStyle/>
        <a:p>
          <a:endParaRPr lang="en-US"/>
        </a:p>
      </dgm:t>
    </dgm:pt>
    <dgm:pt modelId="{583B4E17-BD08-4C5B-919F-BABA216FE53A}">
      <dgm:prSet phldrT="[Tex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en-US" sz="1300" dirty="0">
              <a:solidFill>
                <a:schemeClr val="tx1"/>
              </a:solidFill>
            </a:rPr>
            <a:t>Project</a:t>
          </a:r>
        </a:p>
        <a:p>
          <a:r>
            <a:rPr lang="en-US" sz="1300" dirty="0">
              <a:solidFill>
                <a:schemeClr val="tx1"/>
              </a:solidFill>
            </a:rPr>
            <a:t>Goals</a:t>
          </a:r>
        </a:p>
      </dgm:t>
    </dgm:pt>
    <dgm:pt modelId="{C5DFCED4-4A38-4084-805A-562D5263C9A3}" type="parTrans" cxnId="{2F4E458A-F047-4F51-A79C-9BA5A475AE39}">
      <dgm:prSet/>
      <dgm:spPr/>
      <dgm:t>
        <a:bodyPr/>
        <a:lstStyle/>
        <a:p>
          <a:endParaRPr lang="en-US"/>
        </a:p>
      </dgm:t>
    </dgm:pt>
    <dgm:pt modelId="{F03146FD-C8F2-49F6-B5A2-BB75C2EF90D7}" type="sibTrans" cxnId="{2F4E458A-F047-4F51-A79C-9BA5A475AE39}">
      <dgm:prSet/>
      <dgm:spPr/>
      <dgm:t>
        <a:bodyPr/>
        <a:lstStyle/>
        <a:p>
          <a:endParaRPr lang="en-US"/>
        </a:p>
      </dgm:t>
    </dgm:pt>
    <dgm:pt modelId="{E3C2DCD7-43EA-4A8C-9E85-F2A10B7CAF08}">
      <dgm:prSet phldrT="[Tex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en-US" sz="1300" dirty="0">
              <a:solidFill>
                <a:schemeClr val="tx1"/>
              </a:solidFill>
            </a:rPr>
            <a:t>Results</a:t>
          </a:r>
        </a:p>
      </dgm:t>
    </dgm:pt>
    <dgm:pt modelId="{DF5F2395-8079-413E-A92E-66DF275B457F}" type="parTrans" cxnId="{559D7AE3-0511-4D56-9328-8DAB2A66FA02}">
      <dgm:prSet/>
      <dgm:spPr/>
      <dgm:t>
        <a:bodyPr/>
        <a:lstStyle/>
        <a:p>
          <a:endParaRPr lang="en-US"/>
        </a:p>
      </dgm:t>
    </dgm:pt>
    <dgm:pt modelId="{862AECC6-477C-4491-9708-B72FD26ED0E8}" type="sibTrans" cxnId="{559D7AE3-0511-4D56-9328-8DAB2A66FA02}">
      <dgm:prSet/>
      <dgm:spPr/>
      <dgm:t>
        <a:bodyPr/>
        <a:lstStyle/>
        <a:p>
          <a:endParaRPr lang="en-US"/>
        </a:p>
      </dgm:t>
    </dgm:pt>
    <dgm:pt modelId="{D04956B8-3E68-4009-B3CA-813D8F33776A}">
      <dgm:prSet phldrT="[Tex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en-US" sz="1300" dirty="0">
              <a:solidFill>
                <a:schemeClr val="tx1"/>
              </a:solidFill>
            </a:rPr>
            <a:t>Future Work</a:t>
          </a:r>
        </a:p>
      </dgm:t>
    </dgm:pt>
    <dgm:pt modelId="{5E7B60B3-42CB-40E1-BE4E-75B0748006A7}" type="parTrans" cxnId="{9E39ADD0-CEE0-49CF-8C91-E8B148EA15CB}">
      <dgm:prSet/>
      <dgm:spPr/>
      <dgm:t>
        <a:bodyPr/>
        <a:lstStyle/>
        <a:p>
          <a:endParaRPr lang="en-US"/>
        </a:p>
      </dgm:t>
    </dgm:pt>
    <dgm:pt modelId="{4922D404-A190-47D9-835C-DA7ACD36DBAD}" type="sibTrans" cxnId="{9E39ADD0-CEE0-49CF-8C91-E8B148EA15CB}">
      <dgm:prSet/>
      <dgm:spPr/>
      <dgm:t>
        <a:bodyPr/>
        <a:lstStyle/>
        <a:p>
          <a:endParaRPr lang="en-US"/>
        </a:p>
      </dgm:t>
    </dgm:pt>
    <dgm:pt modelId="{132909FF-9688-4BEF-AC79-BF48666A65C9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US" dirty="0"/>
            <a:t>Design improved molecular gates to reduce error.</a:t>
          </a:r>
        </a:p>
      </dgm:t>
    </dgm:pt>
    <dgm:pt modelId="{23546F16-580B-4CEC-B3D1-349BC80E91BF}" type="parTrans" cxnId="{A6F7E972-D7C6-4C2F-80DC-9F15CA24A6CA}">
      <dgm:prSet/>
      <dgm:spPr/>
      <dgm:t>
        <a:bodyPr/>
        <a:lstStyle/>
        <a:p>
          <a:endParaRPr lang="en-US"/>
        </a:p>
      </dgm:t>
    </dgm:pt>
    <dgm:pt modelId="{0ADBFAEB-B444-4F2B-9159-B16F11764800}" type="sibTrans" cxnId="{A6F7E972-D7C6-4C2F-80DC-9F15CA24A6CA}">
      <dgm:prSet/>
      <dgm:spPr/>
      <dgm:t>
        <a:bodyPr/>
        <a:lstStyle/>
        <a:p>
          <a:endParaRPr lang="en-US"/>
        </a:p>
      </dgm:t>
    </dgm:pt>
    <dgm:pt modelId="{DCD15034-308A-4770-927B-01C25C0157AB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US" dirty="0"/>
            <a:t>A custom Monte-Carlo style simulator for modeling DNA computation was built.</a:t>
          </a:r>
        </a:p>
      </dgm:t>
    </dgm:pt>
    <dgm:pt modelId="{9B281E98-263E-4496-93E5-74A1C9C372D0}" type="parTrans" cxnId="{9FED4E05-BE0D-4A93-A2E6-AD8DC04DE72E}">
      <dgm:prSet/>
      <dgm:spPr/>
      <dgm:t>
        <a:bodyPr/>
        <a:lstStyle/>
        <a:p>
          <a:endParaRPr lang="en-US"/>
        </a:p>
      </dgm:t>
    </dgm:pt>
    <dgm:pt modelId="{8F2B0920-AE83-43DE-9E7F-56B7E33369D8}" type="sibTrans" cxnId="{9FED4E05-BE0D-4A93-A2E6-AD8DC04DE72E}">
      <dgm:prSet/>
      <dgm:spPr/>
      <dgm:t>
        <a:bodyPr/>
        <a:lstStyle/>
        <a:p>
          <a:endParaRPr lang="en-US"/>
        </a:p>
      </dgm:t>
    </dgm:pt>
    <dgm:pt modelId="{042C0AC9-8B3F-4B14-B80A-66F9FA03E07C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US" b="1" dirty="0"/>
            <a:t>Project Goal: </a:t>
          </a:r>
          <a:r>
            <a:rPr lang="en-US" b="0" dirty="0"/>
            <a:t>Simulate the operation of proposed native DNA computation schemes.</a:t>
          </a:r>
          <a:endParaRPr lang="en-US" b="1" dirty="0"/>
        </a:p>
      </dgm:t>
    </dgm:pt>
    <dgm:pt modelId="{067572CD-5A30-4842-AF88-73D68C0BF375}" type="parTrans" cxnId="{A3F104D9-A704-426C-930B-F461C484A221}">
      <dgm:prSet/>
      <dgm:spPr/>
      <dgm:t>
        <a:bodyPr/>
        <a:lstStyle/>
        <a:p>
          <a:endParaRPr lang="en-US"/>
        </a:p>
      </dgm:t>
    </dgm:pt>
    <dgm:pt modelId="{7B86081F-F2A2-4353-84BE-EBFB30C31519}" type="sibTrans" cxnId="{A3F104D9-A704-426C-930B-F461C484A221}">
      <dgm:prSet/>
      <dgm:spPr/>
      <dgm:t>
        <a:bodyPr/>
        <a:lstStyle/>
        <a:p>
          <a:endParaRPr lang="en-US"/>
        </a:p>
      </dgm:t>
    </dgm:pt>
    <dgm:pt modelId="{98E71CC4-C6A5-4A0B-A91C-2ACB474BAD32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US" dirty="0"/>
            <a:t>Simulator provided insight into the mathematics and accuracy of DNA-based computation.</a:t>
          </a:r>
        </a:p>
      </dgm:t>
    </dgm:pt>
    <dgm:pt modelId="{2390F348-E467-4045-969F-8A7AE5A61EF8}" type="parTrans" cxnId="{3DBFFCFB-2526-48EF-A4D4-70655F7949E2}">
      <dgm:prSet/>
      <dgm:spPr/>
      <dgm:t>
        <a:bodyPr/>
        <a:lstStyle/>
        <a:p>
          <a:endParaRPr lang="en-US"/>
        </a:p>
      </dgm:t>
    </dgm:pt>
    <dgm:pt modelId="{35313109-8D5B-48E0-B6A2-05AF6AD63E6E}" type="sibTrans" cxnId="{3DBFFCFB-2526-48EF-A4D4-70655F7949E2}">
      <dgm:prSet/>
      <dgm:spPr/>
      <dgm:t>
        <a:bodyPr/>
        <a:lstStyle/>
        <a:p>
          <a:endParaRPr lang="en-US"/>
        </a:p>
      </dgm:t>
    </dgm:pt>
    <dgm:pt modelId="{FA639925-6719-4E6B-BF63-969B9A48A137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US" dirty="0"/>
            <a:t>Conduct physical DNA experiments - Couldn’t happen for this project due to COVID.</a:t>
          </a:r>
        </a:p>
      </dgm:t>
    </dgm:pt>
    <dgm:pt modelId="{4FAB7301-35DE-409C-ADBD-8C02D06526CF}" type="parTrans" cxnId="{69F0D514-CD3C-44A1-A846-4AE855A8B768}">
      <dgm:prSet/>
      <dgm:spPr/>
      <dgm:t>
        <a:bodyPr/>
        <a:lstStyle/>
        <a:p>
          <a:endParaRPr lang="en-US"/>
        </a:p>
      </dgm:t>
    </dgm:pt>
    <dgm:pt modelId="{D15DE0C6-402B-4360-9778-D1FC0C5B89D0}" type="sibTrans" cxnId="{69F0D514-CD3C-44A1-A846-4AE855A8B768}">
      <dgm:prSet/>
      <dgm:spPr/>
      <dgm:t>
        <a:bodyPr/>
        <a:lstStyle/>
        <a:p>
          <a:endParaRPr lang="en-US"/>
        </a:p>
      </dgm:t>
    </dgm:pt>
    <dgm:pt modelId="{2DC2FF72-8686-45CE-8F17-79C973D73746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US" b="0" dirty="0"/>
            <a:t>A secondary goal was to build a “compiler” - Command-line interface achieves this partially.</a:t>
          </a:r>
        </a:p>
      </dgm:t>
    </dgm:pt>
    <dgm:pt modelId="{07C10173-3A54-4A5F-A48E-6632CD14292E}" type="parTrans" cxnId="{FE704E83-4F35-4735-983E-2A8D902FE72A}">
      <dgm:prSet/>
      <dgm:spPr/>
      <dgm:t>
        <a:bodyPr/>
        <a:lstStyle/>
        <a:p>
          <a:endParaRPr lang="en-US"/>
        </a:p>
      </dgm:t>
    </dgm:pt>
    <dgm:pt modelId="{62FA056E-4B41-4039-9081-890C77C1B24E}" type="sibTrans" cxnId="{FE704E83-4F35-4735-983E-2A8D902FE72A}">
      <dgm:prSet/>
      <dgm:spPr/>
      <dgm:t>
        <a:bodyPr/>
        <a:lstStyle/>
        <a:p>
          <a:endParaRPr lang="en-US"/>
        </a:p>
      </dgm:t>
    </dgm:pt>
    <dgm:pt modelId="{38723E2C-8F60-4460-8F22-746BE99FA4EC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US" dirty="0"/>
            <a:t> Current research is being done on computing on native DNA.</a:t>
          </a:r>
        </a:p>
      </dgm:t>
    </dgm:pt>
    <dgm:pt modelId="{EFCF0F09-8C17-46F3-93D9-6319D141D93F}" type="parTrans" cxnId="{57CE090D-F560-4CD0-B3F1-9F8496D09E69}">
      <dgm:prSet/>
      <dgm:spPr/>
      <dgm:t>
        <a:bodyPr/>
        <a:lstStyle/>
        <a:p>
          <a:endParaRPr lang="en-US"/>
        </a:p>
      </dgm:t>
    </dgm:pt>
    <dgm:pt modelId="{26A0800B-2968-4B8C-9627-61E70E020FEC}" type="sibTrans" cxnId="{57CE090D-F560-4CD0-B3F1-9F8496D09E69}">
      <dgm:prSet/>
      <dgm:spPr/>
      <dgm:t>
        <a:bodyPr/>
        <a:lstStyle/>
        <a:p>
          <a:endParaRPr lang="en-US"/>
        </a:p>
      </dgm:t>
    </dgm:pt>
    <dgm:pt modelId="{966A2668-6B81-495E-8130-E005AE66B5B9}" type="pres">
      <dgm:prSet presAssocID="{2E715345-8FEF-4DE6-B093-01D98213C502}" presName="linearFlow" presStyleCnt="0">
        <dgm:presLayoutVars>
          <dgm:dir/>
          <dgm:animLvl val="lvl"/>
          <dgm:resizeHandles val="exact"/>
        </dgm:presLayoutVars>
      </dgm:prSet>
      <dgm:spPr/>
    </dgm:pt>
    <dgm:pt modelId="{2ED67F30-392F-4C3F-AEAD-B3BE4E8EED23}" type="pres">
      <dgm:prSet presAssocID="{53E79F25-DF3A-4D54-A064-D75F6CE8EF6B}" presName="composite" presStyleCnt="0"/>
      <dgm:spPr/>
    </dgm:pt>
    <dgm:pt modelId="{3E80CD9C-51C2-4BD5-B661-A3DD91F494FE}" type="pres">
      <dgm:prSet presAssocID="{53E79F25-DF3A-4D54-A064-D75F6CE8EF6B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DE1985BE-5E19-4EE4-9027-5EED1E4F35F2}" type="pres">
      <dgm:prSet presAssocID="{53E79F25-DF3A-4D54-A064-D75F6CE8EF6B}" presName="descendantText" presStyleLbl="alignAcc1" presStyleIdx="0" presStyleCnt="4" custLinFactNeighborX="0">
        <dgm:presLayoutVars>
          <dgm:bulletEnabled val="1"/>
        </dgm:presLayoutVars>
      </dgm:prSet>
      <dgm:spPr/>
    </dgm:pt>
    <dgm:pt modelId="{156788BC-F792-4B83-BB6B-DAFBE9FCAFBC}" type="pres">
      <dgm:prSet presAssocID="{3C547867-6BEF-466D-B90E-01A798F4D727}" presName="sp" presStyleCnt="0"/>
      <dgm:spPr/>
    </dgm:pt>
    <dgm:pt modelId="{B521EF7C-51DE-4B92-8411-59E420F7D0E2}" type="pres">
      <dgm:prSet presAssocID="{583B4E17-BD08-4C5B-919F-BABA216FE53A}" presName="composite" presStyleCnt="0"/>
      <dgm:spPr/>
    </dgm:pt>
    <dgm:pt modelId="{04A212D1-17FD-42BD-964B-406DEDC7C607}" type="pres">
      <dgm:prSet presAssocID="{583B4E17-BD08-4C5B-919F-BABA216FE53A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2CC335C5-D895-4D0E-ADC0-B95D624314FF}" type="pres">
      <dgm:prSet presAssocID="{583B4E17-BD08-4C5B-919F-BABA216FE53A}" presName="descendantText" presStyleLbl="alignAcc1" presStyleIdx="1" presStyleCnt="4" custLinFactNeighborX="21022">
        <dgm:presLayoutVars>
          <dgm:bulletEnabled val="1"/>
        </dgm:presLayoutVars>
      </dgm:prSet>
      <dgm:spPr/>
    </dgm:pt>
    <dgm:pt modelId="{203CB3E1-A4B5-4ED3-B002-CF872A5E0408}" type="pres">
      <dgm:prSet presAssocID="{F03146FD-C8F2-49F6-B5A2-BB75C2EF90D7}" presName="sp" presStyleCnt="0"/>
      <dgm:spPr/>
    </dgm:pt>
    <dgm:pt modelId="{FC1812D7-3C65-4B98-9CF6-8DD2BC4A196F}" type="pres">
      <dgm:prSet presAssocID="{E3C2DCD7-43EA-4A8C-9E85-F2A10B7CAF08}" presName="composite" presStyleCnt="0"/>
      <dgm:spPr/>
    </dgm:pt>
    <dgm:pt modelId="{7CB47365-38B0-4623-94C3-5A3959746E40}" type="pres">
      <dgm:prSet presAssocID="{E3C2DCD7-43EA-4A8C-9E85-F2A10B7CAF08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C2E609AC-562B-4E6A-9559-8C0615C73EE2}" type="pres">
      <dgm:prSet presAssocID="{E3C2DCD7-43EA-4A8C-9E85-F2A10B7CAF08}" presName="descendantText" presStyleLbl="alignAcc1" presStyleIdx="2" presStyleCnt="4" custLinFactNeighborX="0" custLinFactNeighborY="-1235">
        <dgm:presLayoutVars>
          <dgm:bulletEnabled val="1"/>
        </dgm:presLayoutVars>
      </dgm:prSet>
      <dgm:spPr/>
    </dgm:pt>
    <dgm:pt modelId="{96F33691-78E2-482F-A848-7B88494EA17F}" type="pres">
      <dgm:prSet presAssocID="{862AECC6-477C-4491-9708-B72FD26ED0E8}" presName="sp" presStyleCnt="0"/>
      <dgm:spPr/>
    </dgm:pt>
    <dgm:pt modelId="{1B5954EB-C909-4734-8B8C-42202949C92D}" type="pres">
      <dgm:prSet presAssocID="{D04956B8-3E68-4009-B3CA-813D8F33776A}" presName="composite" presStyleCnt="0"/>
      <dgm:spPr/>
    </dgm:pt>
    <dgm:pt modelId="{BD6082F0-BADA-4A24-8D33-1BF219406A07}" type="pres">
      <dgm:prSet presAssocID="{D04956B8-3E68-4009-B3CA-813D8F33776A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2C98C771-8D6A-4FB6-BB98-C85F613B32CE}" type="pres">
      <dgm:prSet presAssocID="{D04956B8-3E68-4009-B3CA-813D8F33776A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9FED4E05-BE0D-4A93-A2E6-AD8DC04DE72E}" srcId="{E3C2DCD7-43EA-4A8C-9E85-F2A10B7CAF08}" destId="{DCD15034-308A-4770-927B-01C25C0157AB}" srcOrd="0" destOrd="0" parTransId="{9B281E98-263E-4496-93E5-74A1C9C372D0}" sibTransId="{8F2B0920-AE83-43DE-9E7F-56B7E33369D8}"/>
    <dgm:cxn modelId="{57CE090D-F560-4CD0-B3F1-9F8496D09E69}" srcId="{53E79F25-DF3A-4D54-A064-D75F6CE8EF6B}" destId="{38723E2C-8F60-4460-8F22-746BE99FA4EC}" srcOrd="1" destOrd="0" parTransId="{EFCF0F09-8C17-46F3-93D9-6319D141D93F}" sibTransId="{26A0800B-2968-4B8C-9627-61E70E020FEC}"/>
    <dgm:cxn modelId="{69F0D514-CD3C-44A1-A846-4AE855A8B768}" srcId="{D04956B8-3E68-4009-B3CA-813D8F33776A}" destId="{FA639925-6719-4E6B-BF63-969B9A48A137}" srcOrd="1" destOrd="0" parTransId="{4FAB7301-35DE-409C-ADBD-8C02D06526CF}" sibTransId="{D15DE0C6-402B-4360-9778-D1FC0C5B89D0}"/>
    <dgm:cxn modelId="{600A8526-F135-4963-AA44-032E5407CBEC}" type="presOf" srcId="{FA639925-6719-4E6B-BF63-969B9A48A137}" destId="{2C98C771-8D6A-4FB6-BB98-C85F613B32CE}" srcOrd="0" destOrd="1" presId="urn:microsoft.com/office/officeart/2005/8/layout/chevron2"/>
    <dgm:cxn modelId="{1846113C-1D22-4AEE-9205-BA68DACAD9CF}" type="presOf" srcId="{BEB6EE90-D18D-4A6B-B941-A88EC32DF1A7}" destId="{DE1985BE-5E19-4EE4-9027-5EED1E4F35F2}" srcOrd="0" destOrd="0" presId="urn:microsoft.com/office/officeart/2005/8/layout/chevron2"/>
    <dgm:cxn modelId="{4969B73F-D454-483B-B707-D44DD362CE21}" type="presOf" srcId="{2E715345-8FEF-4DE6-B093-01D98213C502}" destId="{966A2668-6B81-495E-8130-E005AE66B5B9}" srcOrd="0" destOrd="0" presId="urn:microsoft.com/office/officeart/2005/8/layout/chevron2"/>
    <dgm:cxn modelId="{1A3D675B-BC2C-43D7-9162-94C44D43DF89}" type="presOf" srcId="{583B4E17-BD08-4C5B-919F-BABA216FE53A}" destId="{04A212D1-17FD-42BD-964B-406DEDC7C607}" srcOrd="0" destOrd="0" presId="urn:microsoft.com/office/officeart/2005/8/layout/chevron2"/>
    <dgm:cxn modelId="{A6F7E972-D7C6-4C2F-80DC-9F15CA24A6CA}" srcId="{D04956B8-3E68-4009-B3CA-813D8F33776A}" destId="{132909FF-9688-4BEF-AC79-BF48666A65C9}" srcOrd="0" destOrd="0" parTransId="{23546F16-580B-4CEC-B3D1-349BC80E91BF}" sibTransId="{0ADBFAEB-B444-4F2B-9159-B16F11764800}"/>
    <dgm:cxn modelId="{695BCD56-1027-456E-B53B-48B3A303F1F2}" type="presOf" srcId="{132909FF-9688-4BEF-AC79-BF48666A65C9}" destId="{2C98C771-8D6A-4FB6-BB98-C85F613B32CE}" srcOrd="0" destOrd="0" presId="urn:microsoft.com/office/officeart/2005/8/layout/chevron2"/>
    <dgm:cxn modelId="{01A00882-D1B2-449C-A38D-32F6B2C1571B}" type="presOf" srcId="{38723E2C-8F60-4460-8F22-746BE99FA4EC}" destId="{DE1985BE-5E19-4EE4-9027-5EED1E4F35F2}" srcOrd="0" destOrd="1" presId="urn:microsoft.com/office/officeart/2005/8/layout/chevron2"/>
    <dgm:cxn modelId="{FE704E83-4F35-4735-983E-2A8D902FE72A}" srcId="{583B4E17-BD08-4C5B-919F-BABA216FE53A}" destId="{2DC2FF72-8686-45CE-8F17-79C973D73746}" srcOrd="1" destOrd="0" parTransId="{07C10173-3A54-4A5F-A48E-6632CD14292E}" sibTransId="{62FA056E-4B41-4039-9081-890C77C1B24E}"/>
    <dgm:cxn modelId="{2F4E458A-F047-4F51-A79C-9BA5A475AE39}" srcId="{2E715345-8FEF-4DE6-B093-01D98213C502}" destId="{583B4E17-BD08-4C5B-919F-BABA216FE53A}" srcOrd="1" destOrd="0" parTransId="{C5DFCED4-4A38-4084-805A-562D5263C9A3}" sibTransId="{F03146FD-C8F2-49F6-B5A2-BB75C2EF90D7}"/>
    <dgm:cxn modelId="{C153A891-B96D-4EAE-B0AD-B778277D611B}" type="presOf" srcId="{98E71CC4-C6A5-4A0B-A91C-2ACB474BAD32}" destId="{C2E609AC-562B-4E6A-9559-8C0615C73EE2}" srcOrd="0" destOrd="1" presId="urn:microsoft.com/office/officeart/2005/8/layout/chevron2"/>
    <dgm:cxn modelId="{B1D8CE92-3200-4CA1-B768-2C80DD591FF9}" type="presOf" srcId="{E3C2DCD7-43EA-4A8C-9E85-F2A10B7CAF08}" destId="{7CB47365-38B0-4623-94C3-5A3959746E40}" srcOrd="0" destOrd="0" presId="urn:microsoft.com/office/officeart/2005/8/layout/chevron2"/>
    <dgm:cxn modelId="{278DF094-1AEA-438A-8450-29514259B5A7}" srcId="{2E715345-8FEF-4DE6-B093-01D98213C502}" destId="{53E79F25-DF3A-4D54-A064-D75F6CE8EF6B}" srcOrd="0" destOrd="0" parTransId="{A90163A9-81D9-4198-A7B0-D967F9024045}" sibTransId="{3C547867-6BEF-466D-B90E-01A798F4D727}"/>
    <dgm:cxn modelId="{48A6E99B-85FF-4466-8006-11B575CB6117}" srcId="{53E79F25-DF3A-4D54-A064-D75F6CE8EF6B}" destId="{BEB6EE90-D18D-4A6B-B941-A88EC32DF1A7}" srcOrd="0" destOrd="0" parTransId="{DE6D5BBC-21E8-4306-A8FB-B93D8B19F266}" sibTransId="{DBD0A285-BE44-4CE9-B478-DBC93F6F7167}"/>
    <dgm:cxn modelId="{09769ABC-0C2C-4AB9-B540-939EFF379F25}" type="presOf" srcId="{DCD15034-308A-4770-927B-01C25C0157AB}" destId="{C2E609AC-562B-4E6A-9559-8C0615C73EE2}" srcOrd="0" destOrd="0" presId="urn:microsoft.com/office/officeart/2005/8/layout/chevron2"/>
    <dgm:cxn modelId="{988845CE-974C-4269-B3D8-5DF0AD1993F6}" type="presOf" srcId="{53E79F25-DF3A-4D54-A064-D75F6CE8EF6B}" destId="{3E80CD9C-51C2-4BD5-B661-A3DD91F494FE}" srcOrd="0" destOrd="0" presId="urn:microsoft.com/office/officeart/2005/8/layout/chevron2"/>
    <dgm:cxn modelId="{9E39ADD0-CEE0-49CF-8C91-E8B148EA15CB}" srcId="{2E715345-8FEF-4DE6-B093-01D98213C502}" destId="{D04956B8-3E68-4009-B3CA-813D8F33776A}" srcOrd="3" destOrd="0" parTransId="{5E7B60B3-42CB-40E1-BE4E-75B0748006A7}" sibTransId="{4922D404-A190-47D9-835C-DA7ACD36DBAD}"/>
    <dgm:cxn modelId="{A3F104D9-A704-426C-930B-F461C484A221}" srcId="{583B4E17-BD08-4C5B-919F-BABA216FE53A}" destId="{042C0AC9-8B3F-4B14-B80A-66F9FA03E07C}" srcOrd="0" destOrd="0" parTransId="{067572CD-5A30-4842-AF88-73D68C0BF375}" sibTransId="{7B86081F-F2A2-4353-84BE-EBFB30C31519}"/>
    <dgm:cxn modelId="{3297EDE2-1A86-45E0-9C38-651D18A6A2EA}" type="presOf" srcId="{042C0AC9-8B3F-4B14-B80A-66F9FA03E07C}" destId="{2CC335C5-D895-4D0E-ADC0-B95D624314FF}" srcOrd="0" destOrd="0" presId="urn:microsoft.com/office/officeart/2005/8/layout/chevron2"/>
    <dgm:cxn modelId="{559D7AE3-0511-4D56-9328-8DAB2A66FA02}" srcId="{2E715345-8FEF-4DE6-B093-01D98213C502}" destId="{E3C2DCD7-43EA-4A8C-9E85-F2A10B7CAF08}" srcOrd="2" destOrd="0" parTransId="{DF5F2395-8079-413E-A92E-66DF275B457F}" sibTransId="{862AECC6-477C-4491-9708-B72FD26ED0E8}"/>
    <dgm:cxn modelId="{C5CB09E4-B575-40E7-B8AA-806D835347D9}" type="presOf" srcId="{2DC2FF72-8686-45CE-8F17-79C973D73746}" destId="{2CC335C5-D895-4D0E-ADC0-B95D624314FF}" srcOrd="0" destOrd="1" presId="urn:microsoft.com/office/officeart/2005/8/layout/chevron2"/>
    <dgm:cxn modelId="{D9517FEA-5B9E-48B9-A6E8-A29754405FFA}" type="presOf" srcId="{D04956B8-3E68-4009-B3CA-813D8F33776A}" destId="{BD6082F0-BADA-4A24-8D33-1BF219406A07}" srcOrd="0" destOrd="0" presId="urn:microsoft.com/office/officeart/2005/8/layout/chevron2"/>
    <dgm:cxn modelId="{3DBFFCFB-2526-48EF-A4D4-70655F7949E2}" srcId="{E3C2DCD7-43EA-4A8C-9E85-F2A10B7CAF08}" destId="{98E71CC4-C6A5-4A0B-A91C-2ACB474BAD32}" srcOrd="1" destOrd="0" parTransId="{2390F348-E467-4045-969F-8A7AE5A61EF8}" sibTransId="{35313109-8D5B-48E0-B6A2-05AF6AD63E6E}"/>
    <dgm:cxn modelId="{34317E36-8861-4CE2-AC0D-5388BD933BCC}" type="presParOf" srcId="{966A2668-6B81-495E-8130-E005AE66B5B9}" destId="{2ED67F30-392F-4C3F-AEAD-B3BE4E8EED23}" srcOrd="0" destOrd="0" presId="urn:microsoft.com/office/officeart/2005/8/layout/chevron2"/>
    <dgm:cxn modelId="{D6578E72-254C-4FA2-8029-85C016228CCD}" type="presParOf" srcId="{2ED67F30-392F-4C3F-AEAD-B3BE4E8EED23}" destId="{3E80CD9C-51C2-4BD5-B661-A3DD91F494FE}" srcOrd="0" destOrd="0" presId="urn:microsoft.com/office/officeart/2005/8/layout/chevron2"/>
    <dgm:cxn modelId="{256860C6-8EFA-4F09-9812-97F859A4E27F}" type="presParOf" srcId="{2ED67F30-392F-4C3F-AEAD-B3BE4E8EED23}" destId="{DE1985BE-5E19-4EE4-9027-5EED1E4F35F2}" srcOrd="1" destOrd="0" presId="urn:microsoft.com/office/officeart/2005/8/layout/chevron2"/>
    <dgm:cxn modelId="{CE275489-BA6D-4A0F-9F8B-AE70892A6E5B}" type="presParOf" srcId="{966A2668-6B81-495E-8130-E005AE66B5B9}" destId="{156788BC-F792-4B83-BB6B-DAFBE9FCAFBC}" srcOrd="1" destOrd="0" presId="urn:microsoft.com/office/officeart/2005/8/layout/chevron2"/>
    <dgm:cxn modelId="{87E78709-7770-42FE-A1A0-3BC30A0E55F8}" type="presParOf" srcId="{966A2668-6B81-495E-8130-E005AE66B5B9}" destId="{B521EF7C-51DE-4B92-8411-59E420F7D0E2}" srcOrd="2" destOrd="0" presId="urn:microsoft.com/office/officeart/2005/8/layout/chevron2"/>
    <dgm:cxn modelId="{801EA80B-4181-4CAB-9CEE-2813EC4750BE}" type="presParOf" srcId="{B521EF7C-51DE-4B92-8411-59E420F7D0E2}" destId="{04A212D1-17FD-42BD-964B-406DEDC7C607}" srcOrd="0" destOrd="0" presId="urn:microsoft.com/office/officeart/2005/8/layout/chevron2"/>
    <dgm:cxn modelId="{9B36289B-C5CF-420A-B73E-242CF3571CA6}" type="presParOf" srcId="{B521EF7C-51DE-4B92-8411-59E420F7D0E2}" destId="{2CC335C5-D895-4D0E-ADC0-B95D624314FF}" srcOrd="1" destOrd="0" presId="urn:microsoft.com/office/officeart/2005/8/layout/chevron2"/>
    <dgm:cxn modelId="{BE7F0922-C0D8-4912-BF19-3A8EF09E62DA}" type="presParOf" srcId="{966A2668-6B81-495E-8130-E005AE66B5B9}" destId="{203CB3E1-A4B5-4ED3-B002-CF872A5E0408}" srcOrd="3" destOrd="0" presId="urn:microsoft.com/office/officeart/2005/8/layout/chevron2"/>
    <dgm:cxn modelId="{F9CE6699-D535-4A62-9CED-78A31E63D3FB}" type="presParOf" srcId="{966A2668-6B81-495E-8130-E005AE66B5B9}" destId="{FC1812D7-3C65-4B98-9CF6-8DD2BC4A196F}" srcOrd="4" destOrd="0" presId="urn:microsoft.com/office/officeart/2005/8/layout/chevron2"/>
    <dgm:cxn modelId="{687338DA-6EE4-413B-A4FD-8AC7980078EB}" type="presParOf" srcId="{FC1812D7-3C65-4B98-9CF6-8DD2BC4A196F}" destId="{7CB47365-38B0-4623-94C3-5A3959746E40}" srcOrd="0" destOrd="0" presId="urn:microsoft.com/office/officeart/2005/8/layout/chevron2"/>
    <dgm:cxn modelId="{F8A633F0-E184-46C8-9BCB-DF4BBEFE73B4}" type="presParOf" srcId="{FC1812D7-3C65-4B98-9CF6-8DD2BC4A196F}" destId="{C2E609AC-562B-4E6A-9559-8C0615C73EE2}" srcOrd="1" destOrd="0" presId="urn:microsoft.com/office/officeart/2005/8/layout/chevron2"/>
    <dgm:cxn modelId="{E0DF8D67-E75E-4D1E-AF3A-419C90B313F0}" type="presParOf" srcId="{966A2668-6B81-495E-8130-E005AE66B5B9}" destId="{96F33691-78E2-482F-A848-7B88494EA17F}" srcOrd="5" destOrd="0" presId="urn:microsoft.com/office/officeart/2005/8/layout/chevron2"/>
    <dgm:cxn modelId="{4C85215B-E664-42FC-B8E8-C34C308DF55C}" type="presParOf" srcId="{966A2668-6B81-495E-8130-E005AE66B5B9}" destId="{1B5954EB-C909-4734-8B8C-42202949C92D}" srcOrd="6" destOrd="0" presId="urn:microsoft.com/office/officeart/2005/8/layout/chevron2"/>
    <dgm:cxn modelId="{7867CA52-AB1F-493C-B195-B87CA1E97A4C}" type="presParOf" srcId="{1B5954EB-C909-4734-8B8C-42202949C92D}" destId="{BD6082F0-BADA-4A24-8D33-1BF219406A07}" srcOrd="0" destOrd="0" presId="urn:microsoft.com/office/officeart/2005/8/layout/chevron2"/>
    <dgm:cxn modelId="{35EF5812-1201-4E22-A261-62F76036CFE8}" type="presParOf" srcId="{1B5954EB-C909-4734-8B8C-42202949C92D}" destId="{2C98C771-8D6A-4FB6-BB98-C85F613B32C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2A86A-5A10-4BE1-A06A-BDFB6127E4EC}">
      <dsp:nvSpPr>
        <dsp:cNvPr id="0" name=""/>
        <dsp:cNvSpPr/>
      </dsp:nvSpPr>
      <dsp:spPr>
        <a:xfrm>
          <a:off x="0" y="41670"/>
          <a:ext cx="10058399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Background: Molecular Computation with Nicked DNA</a:t>
          </a:r>
        </a:p>
      </dsp:txBody>
      <dsp:txXfrm>
        <a:off x="28100" y="69770"/>
        <a:ext cx="10002199" cy="519439"/>
      </dsp:txXfrm>
    </dsp:sp>
    <dsp:sp modelId="{9BB5BCDF-0DD1-458D-9522-1E7577815D50}">
      <dsp:nvSpPr>
        <dsp:cNvPr id="0" name=""/>
        <dsp:cNvSpPr/>
      </dsp:nvSpPr>
      <dsp:spPr>
        <a:xfrm>
          <a:off x="0" y="637699"/>
          <a:ext cx="10058399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Project Motivation: Why compute with DNA?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Prior Work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Project Overview</a:t>
          </a:r>
        </a:p>
      </dsp:txBody>
      <dsp:txXfrm>
        <a:off x="0" y="637699"/>
        <a:ext cx="10058399" cy="993600"/>
      </dsp:txXfrm>
    </dsp:sp>
    <dsp:sp modelId="{5E3BB14A-6CD0-445B-A1E3-B3AB907CF1C3}">
      <dsp:nvSpPr>
        <dsp:cNvPr id="0" name=""/>
        <dsp:cNvSpPr/>
      </dsp:nvSpPr>
      <dsp:spPr>
        <a:xfrm>
          <a:off x="0" y="1631299"/>
          <a:ext cx="10058399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Simulator Design</a:t>
          </a:r>
        </a:p>
      </dsp:txBody>
      <dsp:txXfrm>
        <a:off x="28100" y="1659399"/>
        <a:ext cx="10002199" cy="519439"/>
      </dsp:txXfrm>
    </dsp:sp>
    <dsp:sp modelId="{3D399548-955E-4A82-90C4-FACBA4B90851}">
      <dsp:nvSpPr>
        <dsp:cNvPr id="0" name=""/>
        <dsp:cNvSpPr/>
      </dsp:nvSpPr>
      <dsp:spPr>
        <a:xfrm>
          <a:off x="0" y="2206939"/>
          <a:ext cx="10058399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Simulator Software Overview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Monte-Carlo DNA Simulation Algorithm Design</a:t>
          </a:r>
        </a:p>
      </dsp:txBody>
      <dsp:txXfrm>
        <a:off x="0" y="2206939"/>
        <a:ext cx="10058399" cy="658260"/>
      </dsp:txXfrm>
    </dsp:sp>
    <dsp:sp modelId="{E7BAAE33-5BA7-4502-8A10-08542212587D}">
      <dsp:nvSpPr>
        <dsp:cNvPr id="0" name=""/>
        <dsp:cNvSpPr/>
      </dsp:nvSpPr>
      <dsp:spPr>
        <a:xfrm>
          <a:off x="0" y="2865199"/>
          <a:ext cx="10058399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Results</a:t>
          </a:r>
        </a:p>
      </dsp:txBody>
      <dsp:txXfrm>
        <a:off x="28100" y="2893299"/>
        <a:ext cx="10002199" cy="519439"/>
      </dsp:txXfrm>
    </dsp:sp>
    <dsp:sp modelId="{5F834F86-BE62-4833-80AC-8228F61EA953}">
      <dsp:nvSpPr>
        <dsp:cNvPr id="0" name=""/>
        <dsp:cNvSpPr/>
      </dsp:nvSpPr>
      <dsp:spPr>
        <a:xfrm>
          <a:off x="0" y="3440839"/>
          <a:ext cx="10058399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Simulation Results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Summary and Conclusion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900" kern="1200" dirty="0"/>
        </a:p>
      </dsp:txBody>
      <dsp:txXfrm>
        <a:off x="0" y="3440839"/>
        <a:ext cx="10058399" cy="993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0CD9C-51C2-4BD5-B661-A3DD91F494FE}">
      <dsp:nvSpPr>
        <dsp:cNvPr id="0" name=""/>
        <dsp:cNvSpPr/>
      </dsp:nvSpPr>
      <dsp:spPr>
        <a:xfrm rot="5400000">
          <a:off x="-191723" y="194393"/>
          <a:ext cx="1278154" cy="8947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</a:rPr>
            <a:t>Project Motivation</a:t>
          </a:r>
        </a:p>
      </dsp:txBody>
      <dsp:txXfrm rot="-5400000">
        <a:off x="1" y="450024"/>
        <a:ext cx="894707" cy="383447"/>
      </dsp:txXfrm>
    </dsp:sp>
    <dsp:sp modelId="{DE1985BE-5E19-4EE4-9027-5EED1E4F35F2}">
      <dsp:nvSpPr>
        <dsp:cNvPr id="0" name=""/>
        <dsp:cNvSpPr/>
      </dsp:nvSpPr>
      <dsp:spPr>
        <a:xfrm rot="5400000">
          <a:off x="5281022" y="-4383643"/>
          <a:ext cx="830800" cy="9603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 DNA-based computation shows promise as a novel method for high-performance parallel computing.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 Current research is being done on computing on native DNA.</a:t>
          </a:r>
        </a:p>
      </dsp:txBody>
      <dsp:txXfrm rot="-5400000">
        <a:off x="894708" y="43227"/>
        <a:ext cx="9562873" cy="749688"/>
      </dsp:txXfrm>
    </dsp:sp>
    <dsp:sp modelId="{04A212D1-17FD-42BD-964B-406DEDC7C607}">
      <dsp:nvSpPr>
        <dsp:cNvPr id="0" name=""/>
        <dsp:cNvSpPr/>
      </dsp:nvSpPr>
      <dsp:spPr>
        <a:xfrm rot="5400000">
          <a:off x="-191723" y="1326215"/>
          <a:ext cx="1278154" cy="8947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</a:rPr>
            <a:t>Project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</a:rPr>
            <a:t>Goals</a:t>
          </a:r>
        </a:p>
      </dsp:txBody>
      <dsp:txXfrm rot="-5400000">
        <a:off x="1" y="1581846"/>
        <a:ext cx="894707" cy="383447"/>
      </dsp:txXfrm>
    </dsp:sp>
    <dsp:sp modelId="{2CC335C5-D895-4D0E-ADC0-B95D624314FF}">
      <dsp:nvSpPr>
        <dsp:cNvPr id="0" name=""/>
        <dsp:cNvSpPr/>
      </dsp:nvSpPr>
      <dsp:spPr>
        <a:xfrm rot="5400000">
          <a:off x="5280803" y="-3251603"/>
          <a:ext cx="831237" cy="9603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/>
            <a:t>Project Goal: </a:t>
          </a:r>
          <a:r>
            <a:rPr lang="en-US" sz="1700" b="0" kern="1200" dirty="0"/>
            <a:t>Simulate the operation of proposed native DNA computation schemes.</a:t>
          </a:r>
          <a:endParaRPr lang="en-US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kern="1200" dirty="0"/>
            <a:t>A secondary goal was to build a “compiler” - Command-line interface achieves this partially.</a:t>
          </a:r>
        </a:p>
      </dsp:txBody>
      <dsp:txXfrm rot="-5400000">
        <a:off x="894707" y="1175071"/>
        <a:ext cx="9562851" cy="750081"/>
      </dsp:txXfrm>
    </dsp:sp>
    <dsp:sp modelId="{7CB47365-38B0-4623-94C3-5A3959746E40}">
      <dsp:nvSpPr>
        <dsp:cNvPr id="0" name=""/>
        <dsp:cNvSpPr/>
      </dsp:nvSpPr>
      <dsp:spPr>
        <a:xfrm rot="5400000">
          <a:off x="-191723" y="2458038"/>
          <a:ext cx="1278154" cy="8947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</a:rPr>
            <a:t>Results</a:t>
          </a:r>
        </a:p>
      </dsp:txBody>
      <dsp:txXfrm rot="-5400000">
        <a:off x="1" y="2713669"/>
        <a:ext cx="894707" cy="383447"/>
      </dsp:txXfrm>
    </dsp:sp>
    <dsp:sp modelId="{C2E609AC-562B-4E6A-9559-8C0615C73EE2}">
      <dsp:nvSpPr>
        <dsp:cNvPr id="0" name=""/>
        <dsp:cNvSpPr/>
      </dsp:nvSpPr>
      <dsp:spPr>
        <a:xfrm rot="5400000">
          <a:off x="5281022" y="-2130259"/>
          <a:ext cx="830800" cy="9603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A custom Monte-Carlo style simulator for modeling DNA computation was built.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Simulator provided insight into the mathematics and accuracy of DNA-based computation.</a:t>
          </a:r>
        </a:p>
      </dsp:txBody>
      <dsp:txXfrm rot="-5400000">
        <a:off x="894708" y="2296611"/>
        <a:ext cx="9562873" cy="749688"/>
      </dsp:txXfrm>
    </dsp:sp>
    <dsp:sp modelId="{BD6082F0-BADA-4A24-8D33-1BF219406A07}">
      <dsp:nvSpPr>
        <dsp:cNvPr id="0" name=""/>
        <dsp:cNvSpPr/>
      </dsp:nvSpPr>
      <dsp:spPr>
        <a:xfrm rot="5400000">
          <a:off x="-191723" y="3589860"/>
          <a:ext cx="1278154" cy="8947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</a:rPr>
            <a:t>Future Work</a:t>
          </a:r>
        </a:p>
      </dsp:txBody>
      <dsp:txXfrm rot="-5400000">
        <a:off x="1" y="3845491"/>
        <a:ext cx="894707" cy="383447"/>
      </dsp:txXfrm>
    </dsp:sp>
    <dsp:sp modelId="{2C98C771-8D6A-4FB6-BB98-C85F613B32CE}">
      <dsp:nvSpPr>
        <dsp:cNvPr id="0" name=""/>
        <dsp:cNvSpPr/>
      </dsp:nvSpPr>
      <dsp:spPr>
        <a:xfrm rot="5400000">
          <a:off x="5281022" y="-988177"/>
          <a:ext cx="830800" cy="9603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Design improved molecular gates to reduce error.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Conduct physical DNA experiments - Couldn’t happen for this project due to COVID.</a:t>
          </a:r>
        </a:p>
      </dsp:txBody>
      <dsp:txXfrm rot="-5400000">
        <a:off x="894708" y="3438693"/>
        <a:ext cx="9562873" cy="749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9CFA3-415D-4FC3-98B0-3C475C5180AE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28B03-C8D4-40F1-B153-05733FDC5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46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28B03-C8D4-40F1-B153-05733FDC5F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53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28B03-C8D4-40F1-B153-05733FDC5F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01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28B03-C8D4-40F1-B153-05733FDC5F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94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28B03-C8D4-40F1-B153-05733FDC5F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95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28B03-C8D4-40F1-B153-05733FDC5F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19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28B03-C8D4-40F1-B153-05733FDC5FD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61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28B03-C8D4-40F1-B153-05733FDC5FD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38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28B03-C8D4-40F1-B153-05733FDC5FD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04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28B03-C8D4-40F1-B153-05733FDC5FD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13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is done.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28B03-C8D4-40F1-B153-05733FDC5FD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41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28B03-C8D4-40F1-B153-05733FDC5F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70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28B03-C8D4-40F1-B153-05733FDC5F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39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28B03-C8D4-40F1-B153-05733FDC5F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36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28B03-C8D4-40F1-B153-05733FDC5F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14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28B03-C8D4-40F1-B153-05733FDC5F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18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28B03-C8D4-40F1-B153-05733FDC5F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92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28B03-C8D4-40F1-B153-05733FDC5F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28B03-C8D4-40F1-B153-05733FDC5F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57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99631"/>
            <a:ext cx="10058400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-12171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245523" y="146352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230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10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1/67239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arts.igem.org/Part:BBa_K1761002:Experience" TargetMode="External"/><Relationship Id="rId4" Type="http://schemas.openxmlformats.org/officeDocument/2006/relationships/hyperlink" Target="https://www.biocompare.com/Lab-Automation-High-Throughput/20123-Microplate-Handling-High-Throughput-Automation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47000" b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BE54C-1178-4A45-8C6A-CEB3137B69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619300"/>
            <a:ext cx="10058400" cy="3566160"/>
          </a:xfrm>
        </p:spPr>
        <p:txBody>
          <a:bodyPr>
            <a:normAutofit/>
          </a:bodyPr>
          <a:lstStyle/>
          <a:p>
            <a:r>
              <a:rPr lang="en-US" sz="4400" dirty="0"/>
              <a:t>Simulating Chemical Reaction Networks for Computation with Naturally-Occurring DNA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8C00C3-1B16-4BC2-B751-932784765F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cap="none" spc="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Owen Hoffend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cap="none" spc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EE4982V </a:t>
            </a:r>
            <a:r>
              <a:rPr lang="en-US" cap="none" spc="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– Senior Honors Thesis Final Report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cap="none" spc="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May 1, 2020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cap="none" spc="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Project Advisor: Marc Riedel</a:t>
            </a:r>
          </a:p>
        </p:txBody>
      </p:sp>
    </p:spTree>
    <p:extLst>
      <p:ext uri="{BB962C8B-B14F-4D97-AF65-F5344CB8AC3E}">
        <p14:creationId xmlns:p14="http://schemas.microsoft.com/office/powerpoint/2010/main" val="3325411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0871E-A3E5-4BAE-BCD0-D3FE9607F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3668"/>
            <a:ext cx="10058400" cy="1450757"/>
          </a:xfrm>
        </p:spPr>
        <p:txBody>
          <a:bodyPr/>
          <a:lstStyle/>
          <a:p>
            <a:r>
              <a:rPr lang="en-US" dirty="0"/>
              <a:t>Simulator Software Overview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C8494F-326C-4FD3-9217-15B7F3D2C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225" y="2328862"/>
            <a:ext cx="5674967" cy="22002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19DDB4-646A-483D-AFA3-6B4D134B2664}"/>
              </a:ext>
            </a:extLst>
          </p:cNvPr>
          <p:cNvSpPr txBox="1"/>
          <p:nvPr/>
        </p:nvSpPr>
        <p:spPr>
          <a:xfrm>
            <a:off x="609600" y="1790700"/>
            <a:ext cx="538162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Python-based simulator software with built-in command line interface.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Emphasize ease-of-use to aide research.</a:t>
            </a:r>
            <a:endParaRPr lang="en-US" sz="2000" dirty="0"/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Input: </a:t>
            </a:r>
            <a:r>
              <a:rPr lang="en-US" dirty="0"/>
              <a:t>A file with simple text-based function definitions for the simulator.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Example:</a:t>
            </a:r>
          </a:p>
          <a:p>
            <a:pPr lvl="1"/>
            <a:endParaRPr lang="en-US" sz="1000" dirty="0"/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":{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 "cos" : "(1-x^2/2(1-x^2/12(1-x^2/30)))”,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	  …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}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Output: </a:t>
            </a:r>
            <a:r>
              <a:rPr lang="en-US" dirty="0"/>
              <a:t>A file containing a table of the simulation results. 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Optimization: </a:t>
            </a:r>
            <a:r>
              <a:rPr lang="en-US" dirty="0"/>
              <a:t>Use of multithreading to improve simulation performance.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88450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B272E-F2FE-4260-846D-322755FC6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Monte-Carlo Simulation Algorithm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433A2A-B15C-4284-8671-7928A820432C}"/>
              </a:ext>
            </a:extLst>
          </p:cNvPr>
          <p:cNvSpPr/>
          <p:nvPr/>
        </p:nvSpPr>
        <p:spPr>
          <a:xfrm>
            <a:off x="0" y="6123524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[4]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Gillespie, Daniel T. “Stochastic Simulation of Chemical Kinetics.” Annual Review of Physical Chemistry 58, no. 1 (2007): 35–55. </a:t>
            </a:r>
            <a:endParaRPr lang="en-U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4">
                <a:extLst>
                  <a:ext uri="{FF2B5EF4-FFF2-40B4-BE49-F238E27FC236}">
                    <a16:creationId xmlns:a16="http://schemas.microsoft.com/office/drawing/2014/main" id="{BBAA592B-51B6-4273-AD8E-3BE499CFDD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702888"/>
                <a:ext cx="10058400" cy="4023360"/>
              </a:xfrm>
            </p:spPr>
            <p:txBody>
              <a:bodyPr/>
              <a:lstStyle/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dirty="0"/>
                  <a:t> Traditional simulators for chemical dynamics use a “Monte Carlo” approach [4]:</a:t>
                </a:r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dirty="0"/>
                  <a:t> Start by computing a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potential reactions.</a:t>
                </a:r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dirty="0"/>
                  <a:t> Compute the probability of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occurring in the next timestep.</a:t>
                </a:r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dirty="0"/>
                  <a:t> Randomly sample a reaction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to “fire” accordingly.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14">
                <a:extLst>
                  <a:ext uri="{FF2B5EF4-FFF2-40B4-BE49-F238E27FC236}">
                    <a16:creationId xmlns:a16="http://schemas.microsoft.com/office/drawing/2014/main" id="{BBAA592B-51B6-4273-AD8E-3BE499CFDD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702888"/>
                <a:ext cx="10058400" cy="4023360"/>
              </a:xfrm>
              <a:blipFill>
                <a:blip r:embed="rId3"/>
                <a:stretch>
                  <a:fillRect l="-1455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 descr="Image result for curly bracket image&quot;">
            <a:extLst>
              <a:ext uri="{FF2B5EF4-FFF2-40B4-BE49-F238E27FC236}">
                <a16:creationId xmlns:a16="http://schemas.microsoft.com/office/drawing/2014/main" id="{69C3AF1F-46D6-4BF8-986E-18A5085280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4" t="21267" r="35946" b="6037"/>
          <a:stretch/>
        </p:blipFill>
        <p:spPr bwMode="auto">
          <a:xfrm rot="5400000">
            <a:off x="8303403" y="3262383"/>
            <a:ext cx="513184" cy="335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5C609B-1A30-44F9-98DE-C268D13576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4189" y="3520363"/>
            <a:ext cx="2475099" cy="10734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84F6F6-27A0-4834-83B9-545D9A3CED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3561" y="3429000"/>
            <a:ext cx="2589114" cy="1209761"/>
          </a:xfrm>
          <a:prstGeom prst="rect">
            <a:avLst/>
          </a:prstGeom>
        </p:spPr>
      </p:pic>
      <p:pic>
        <p:nvPicPr>
          <p:cNvPr id="17" name="Picture 6" descr="Image result for curly bracket image&quot;">
            <a:extLst>
              <a:ext uri="{FF2B5EF4-FFF2-40B4-BE49-F238E27FC236}">
                <a16:creationId xmlns:a16="http://schemas.microsoft.com/office/drawing/2014/main" id="{128B7EC5-76B2-4856-8E9E-E70717EDE1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4" t="21267" r="35946" b="6037"/>
          <a:stretch/>
        </p:blipFill>
        <p:spPr bwMode="auto">
          <a:xfrm rot="5400000">
            <a:off x="3225280" y="3262383"/>
            <a:ext cx="513184" cy="335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FB62F63-936F-4F4A-AFC2-CDCB9DCFAF16}"/>
              </a:ext>
            </a:extLst>
          </p:cNvPr>
          <p:cNvSpPr/>
          <p:nvPr/>
        </p:nvSpPr>
        <p:spPr>
          <a:xfrm>
            <a:off x="3640822" y="3659275"/>
            <a:ext cx="498549" cy="3375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732E7A1-397E-44C8-B8AE-5403CEAEE8E8}"/>
              </a:ext>
            </a:extLst>
          </p:cNvPr>
          <p:cNvCxnSpPr>
            <a:cxnSpLocks/>
            <a:stCxn id="15" idx="6"/>
            <a:endCxn id="22" idx="2"/>
          </p:cNvCxnSpPr>
          <p:nvPr/>
        </p:nvCxnSpPr>
        <p:spPr>
          <a:xfrm>
            <a:off x="4139371" y="3828045"/>
            <a:ext cx="3042092" cy="2154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1D415FB1-B5D6-43E5-8FF5-82DBF9EA9EC7}"/>
              </a:ext>
            </a:extLst>
          </p:cNvPr>
          <p:cNvSpPr/>
          <p:nvPr/>
        </p:nvSpPr>
        <p:spPr>
          <a:xfrm>
            <a:off x="7181463" y="3851055"/>
            <a:ext cx="483980" cy="3848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682E476-B3D0-4695-A26D-6FB941721D7E}"/>
                  </a:ext>
                </a:extLst>
              </p:cNvPr>
              <p:cNvSpPr txBox="1"/>
              <p:nvPr/>
            </p:nvSpPr>
            <p:spPr>
              <a:xfrm>
                <a:off x="1870347" y="5146597"/>
                <a:ext cx="32230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Ways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occur divided by ways for all reactions to occur.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682E476-B3D0-4695-A26D-6FB941721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347" y="5146597"/>
                <a:ext cx="3223050" cy="646331"/>
              </a:xfrm>
              <a:prstGeom prst="rect">
                <a:avLst/>
              </a:prstGeom>
              <a:blipFill>
                <a:blip r:embed="rId7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5E85775-7071-40C5-A196-D5D506F306CD}"/>
                  </a:ext>
                </a:extLst>
              </p:cNvPr>
              <p:cNvSpPr txBox="1"/>
              <p:nvPr/>
            </p:nvSpPr>
            <p:spPr>
              <a:xfrm>
                <a:off x="6948470" y="5146596"/>
                <a:ext cx="32230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Combinations of molecules that lead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occuring.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5E85775-7071-40C5-A196-D5D506F30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470" y="5146596"/>
                <a:ext cx="3223050" cy="646331"/>
              </a:xfrm>
              <a:prstGeom prst="rect">
                <a:avLst/>
              </a:prstGeom>
              <a:blipFill>
                <a:blip r:embed="rId8"/>
                <a:stretch>
                  <a:fillRect l="-567" t="-4717" r="-1701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201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5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8AB87-03F9-4845-913C-F76B09196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Usual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4">
                <a:extLst>
                  <a:ext uri="{FF2B5EF4-FFF2-40B4-BE49-F238E27FC236}">
                    <a16:creationId xmlns:a16="http://schemas.microsoft.com/office/drawing/2014/main" id="{14D8DB40-FE1C-44C4-A1D4-06DE6DA8ED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27332"/>
                <a:ext cx="10058400" cy="2763102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dirty="0"/>
                  <a:t> For nicked DNA, finding the set of available reactions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computationally intensive.</a:t>
                </a:r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dirty="0"/>
                  <a:t> Need to compute possible ways for DNA to bind: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14">
                <a:extLst>
                  <a:ext uri="{FF2B5EF4-FFF2-40B4-BE49-F238E27FC236}">
                    <a16:creationId xmlns:a16="http://schemas.microsoft.com/office/drawing/2014/main" id="{14D8DB40-FE1C-44C4-A1D4-06DE6DA8ED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27332"/>
                <a:ext cx="10058400" cy="2763102"/>
              </a:xfrm>
              <a:blipFill>
                <a:blip r:embed="rId3"/>
                <a:stretch>
                  <a:fillRect l="-1455" t="-24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0C54B302-C0A3-478C-A36B-812E88CB6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364" y="2770905"/>
            <a:ext cx="5163271" cy="1819529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7F8F230E-9C13-4BA5-9C0B-9B99464CF956}"/>
              </a:ext>
            </a:extLst>
          </p:cNvPr>
          <p:cNvSpPr/>
          <p:nvPr/>
        </p:nvSpPr>
        <p:spPr>
          <a:xfrm>
            <a:off x="3568700" y="2770905"/>
            <a:ext cx="654050" cy="6072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9AE2734-249F-4E7B-9DED-EB5435FE9CEA}"/>
              </a:ext>
            </a:extLst>
          </p:cNvPr>
          <p:cNvSpPr/>
          <p:nvPr/>
        </p:nvSpPr>
        <p:spPr>
          <a:xfrm>
            <a:off x="5441949" y="3867150"/>
            <a:ext cx="654050" cy="361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980B605-8C08-4B8A-9F95-E4EA1617F869}"/>
              </a:ext>
            </a:extLst>
          </p:cNvPr>
          <p:cNvSpPr/>
          <p:nvPr/>
        </p:nvSpPr>
        <p:spPr>
          <a:xfrm>
            <a:off x="5695949" y="3867150"/>
            <a:ext cx="654050" cy="361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F3D3D1D-3E81-495B-B49E-31D460E2BA90}"/>
              </a:ext>
            </a:extLst>
          </p:cNvPr>
          <p:cNvSpPr/>
          <p:nvPr/>
        </p:nvSpPr>
        <p:spPr>
          <a:xfrm>
            <a:off x="7321549" y="3867150"/>
            <a:ext cx="654050" cy="361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C033828-71C8-41C1-BFDB-D24EDB7C81BB}"/>
              </a:ext>
            </a:extLst>
          </p:cNvPr>
          <p:cNvCxnSpPr>
            <a:endCxn id="18" idx="1"/>
          </p:cNvCxnSpPr>
          <p:nvPr/>
        </p:nvCxnSpPr>
        <p:spPr>
          <a:xfrm>
            <a:off x="4222750" y="3194050"/>
            <a:ext cx="1314982" cy="7261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6C2C45A-9C89-437E-B0C8-1961B7F94471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4222750" y="3194050"/>
            <a:ext cx="1568982" cy="7261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1F91995-DAA7-4E08-A224-79CE81D4E8A0}"/>
              </a:ext>
            </a:extLst>
          </p:cNvPr>
          <p:cNvCxnSpPr>
            <a:endCxn id="20" idx="1"/>
          </p:cNvCxnSpPr>
          <p:nvPr/>
        </p:nvCxnSpPr>
        <p:spPr>
          <a:xfrm>
            <a:off x="4222750" y="3194050"/>
            <a:ext cx="3194582" cy="7261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56E897A2-6BEE-4946-9D03-D4F40DB69094}"/>
              </a:ext>
            </a:extLst>
          </p:cNvPr>
          <p:cNvSpPr/>
          <p:nvPr/>
        </p:nvSpPr>
        <p:spPr>
          <a:xfrm>
            <a:off x="3573694" y="3380900"/>
            <a:ext cx="644062" cy="5829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3E7DD9A-2C1F-4719-81D6-03EE8D4CB9A3}"/>
              </a:ext>
            </a:extLst>
          </p:cNvPr>
          <p:cNvSpPr/>
          <p:nvPr/>
        </p:nvSpPr>
        <p:spPr>
          <a:xfrm>
            <a:off x="5975451" y="3867150"/>
            <a:ext cx="644062" cy="3757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1B0B2BB-6DA3-4E3F-8CE3-0FE17306422B}"/>
              </a:ext>
            </a:extLst>
          </p:cNvPr>
          <p:cNvCxnSpPr>
            <a:stCxn id="30" idx="6"/>
          </p:cNvCxnSpPr>
          <p:nvPr/>
        </p:nvCxnSpPr>
        <p:spPr>
          <a:xfrm>
            <a:off x="4217756" y="3672365"/>
            <a:ext cx="1757695" cy="3757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3949239-9F52-4381-A2BE-2ECB6EA6D364}"/>
              </a:ext>
            </a:extLst>
          </p:cNvPr>
          <p:cNvSpPr txBox="1"/>
          <p:nvPr/>
        </p:nvSpPr>
        <p:spPr>
          <a:xfrm>
            <a:off x="1036320" y="4532517"/>
            <a:ext cx="9083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 Ways to match the sequences in this case.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sequence matching algorithms were prototyped: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Brute Force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Radix Tree Search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/>
              <a:t>Hash Table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8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30" grpId="0" animBg="1"/>
      <p:bldP spid="30" grpId="1" animBg="1"/>
      <p:bldP spid="31" grpId="0" animBg="1"/>
      <p:bldP spid="31" grpId="1" animBg="1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703C6C13-2235-4DC7-89A8-36C0790333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415" y="2696479"/>
            <a:ext cx="5163271" cy="17151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18AB87-03F9-4845-913C-F76B09196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Simulation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4">
                <a:extLst>
                  <a:ext uri="{FF2B5EF4-FFF2-40B4-BE49-F238E27FC236}">
                    <a16:creationId xmlns:a16="http://schemas.microsoft.com/office/drawing/2014/main" id="{14D8DB40-FE1C-44C4-A1D4-06DE6DA8ED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7062" y="1868855"/>
                <a:ext cx="10058400" cy="277934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dirty="0"/>
                  <a:t> Hash table algorithm is ~100x faster than the other two methods.</a:t>
                </a:r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dirty="0"/>
                  <a:t> Build hash table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) as follows: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14">
                <a:extLst>
                  <a:ext uri="{FF2B5EF4-FFF2-40B4-BE49-F238E27FC236}">
                    <a16:creationId xmlns:a16="http://schemas.microsoft.com/office/drawing/2014/main" id="{14D8DB40-FE1C-44C4-A1D4-06DE6DA8ED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7062" y="1868855"/>
                <a:ext cx="10058400" cy="2779345"/>
              </a:xfrm>
              <a:blipFill>
                <a:blip r:embed="rId4"/>
                <a:stretch>
                  <a:fillRect l="-1455" t="-2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E2A1A896-3009-4E21-98EB-2F1277DA6128}"/>
              </a:ext>
            </a:extLst>
          </p:cNvPr>
          <p:cNvSpPr/>
          <p:nvPr/>
        </p:nvSpPr>
        <p:spPr>
          <a:xfrm>
            <a:off x="987066" y="2652571"/>
            <a:ext cx="654050" cy="6072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B01D8D5-76DE-41AB-AC43-9118E6C690FF}"/>
              </a:ext>
            </a:extLst>
          </p:cNvPr>
          <p:cNvSpPr/>
          <p:nvPr/>
        </p:nvSpPr>
        <p:spPr>
          <a:xfrm>
            <a:off x="2860315" y="3748816"/>
            <a:ext cx="654050" cy="361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A4ECB4B-303E-41CB-BB18-FAFE2C6FA6D2}"/>
              </a:ext>
            </a:extLst>
          </p:cNvPr>
          <p:cNvSpPr/>
          <p:nvPr/>
        </p:nvSpPr>
        <p:spPr>
          <a:xfrm>
            <a:off x="3114315" y="3748816"/>
            <a:ext cx="654050" cy="361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FA5C8D2-BE44-43E6-82FA-DA4797D39769}"/>
              </a:ext>
            </a:extLst>
          </p:cNvPr>
          <p:cNvSpPr/>
          <p:nvPr/>
        </p:nvSpPr>
        <p:spPr>
          <a:xfrm>
            <a:off x="4739915" y="3748816"/>
            <a:ext cx="654050" cy="361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3E1D3BE-8E23-43BD-B0D7-FAEC6684FBDD}"/>
              </a:ext>
            </a:extLst>
          </p:cNvPr>
          <p:cNvCxnSpPr>
            <a:endCxn id="23" idx="1"/>
          </p:cNvCxnSpPr>
          <p:nvPr/>
        </p:nvCxnSpPr>
        <p:spPr>
          <a:xfrm>
            <a:off x="1641116" y="3075716"/>
            <a:ext cx="1314982" cy="7261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89600EF-0E43-496E-97C1-F8F529AC1CC2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1641116" y="3075716"/>
            <a:ext cx="1568982" cy="7261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2A085F4-3FAC-4C17-B59A-500672718336}"/>
              </a:ext>
            </a:extLst>
          </p:cNvPr>
          <p:cNvCxnSpPr>
            <a:endCxn id="27" idx="1"/>
          </p:cNvCxnSpPr>
          <p:nvPr/>
        </p:nvCxnSpPr>
        <p:spPr>
          <a:xfrm>
            <a:off x="1641116" y="3075716"/>
            <a:ext cx="3194582" cy="7261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820ACEC6-C66F-4357-BB21-755486B2CC30}"/>
              </a:ext>
            </a:extLst>
          </p:cNvPr>
          <p:cNvSpPr/>
          <p:nvPr/>
        </p:nvSpPr>
        <p:spPr>
          <a:xfrm>
            <a:off x="992060" y="3262566"/>
            <a:ext cx="644062" cy="5829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D23A198-7AD0-4E8A-BE45-950AF71FC919}"/>
              </a:ext>
            </a:extLst>
          </p:cNvPr>
          <p:cNvSpPr/>
          <p:nvPr/>
        </p:nvSpPr>
        <p:spPr>
          <a:xfrm>
            <a:off x="3393817" y="3748816"/>
            <a:ext cx="644062" cy="3757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F0BBE93-8F2E-4EDC-92E8-7D58344E81A1}"/>
              </a:ext>
            </a:extLst>
          </p:cNvPr>
          <p:cNvCxnSpPr>
            <a:stCxn id="36" idx="6"/>
          </p:cNvCxnSpPr>
          <p:nvPr/>
        </p:nvCxnSpPr>
        <p:spPr>
          <a:xfrm>
            <a:off x="1636122" y="3554031"/>
            <a:ext cx="1757695" cy="3757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9112C3CB-45D8-4C07-9BA5-0C66BFCDFF31}"/>
              </a:ext>
            </a:extLst>
          </p:cNvPr>
          <p:cNvSpPr/>
          <p:nvPr/>
        </p:nvSpPr>
        <p:spPr>
          <a:xfrm>
            <a:off x="2965969" y="3656739"/>
            <a:ext cx="1019189" cy="42866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A0F3CC-81D0-48BC-B19C-CD195EB282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0517" y="2434158"/>
            <a:ext cx="1474010" cy="26293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4B7DBD-99BE-4F77-9CD7-E7309F421C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7327" y="2434158"/>
            <a:ext cx="2755237" cy="8858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911882-D5E1-4A8D-BB65-28EED1D21B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3945" y="2512611"/>
            <a:ext cx="2755237" cy="1852316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74C6FF65-A607-404B-A5C1-DBC403145B5C}"/>
              </a:ext>
            </a:extLst>
          </p:cNvPr>
          <p:cNvSpPr/>
          <p:nvPr/>
        </p:nvSpPr>
        <p:spPr>
          <a:xfrm>
            <a:off x="4518660" y="3729641"/>
            <a:ext cx="906868" cy="38112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6E3B185-6AB7-495F-A3F5-0864056D80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1695" y="2479803"/>
            <a:ext cx="1252194" cy="169760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A587249-8879-4AF9-894F-EB43B185C5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4230" y="2512611"/>
            <a:ext cx="2844307" cy="2513733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8A203913-19E1-4493-9E6D-136D1C330A48}"/>
              </a:ext>
            </a:extLst>
          </p:cNvPr>
          <p:cNvSpPr txBox="1"/>
          <p:nvPr/>
        </p:nvSpPr>
        <p:spPr>
          <a:xfrm>
            <a:off x="636358" y="4701540"/>
            <a:ext cx="95783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Also includes functions required for molecular gates: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 Performing random nicking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 Denaturing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 Mixing solutions of DNA together</a:t>
            </a:r>
          </a:p>
          <a:p>
            <a:pPr lvl="1">
              <a:buClr>
                <a:schemeClr val="tx1"/>
              </a:buClr>
            </a:pPr>
            <a:endParaRPr lang="en-US" dirty="0"/>
          </a:p>
          <a:p>
            <a:endParaRPr lang="en-US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92B4541D-19E1-4EA4-A887-80879026F3A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167" t="20085" r="1" b="23872"/>
          <a:stretch/>
        </p:blipFill>
        <p:spPr>
          <a:xfrm>
            <a:off x="10112482" y="3084696"/>
            <a:ext cx="1603391" cy="17383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4FA399A-61A0-4DB5-B5A2-125C8EFFE2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92825" y="2512611"/>
            <a:ext cx="3054949" cy="262931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EE6C2FD-5BE0-434B-81D3-3D4478A3E14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6648" b="14923"/>
          <a:stretch/>
        </p:blipFill>
        <p:spPr>
          <a:xfrm>
            <a:off x="8988726" y="2483819"/>
            <a:ext cx="3170152" cy="290701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C8F094C-C6A2-46EB-8030-AD725AA2514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69620" y="4211867"/>
            <a:ext cx="1843774" cy="24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6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7" grpId="0" animBg="1"/>
      <p:bldP spid="27" grpId="1" animBg="1"/>
      <p:bldP spid="36" grpId="0" animBg="1"/>
      <p:bldP spid="36" grpId="1" animBg="1"/>
      <p:bldP spid="37" grpId="0" animBg="1"/>
      <p:bldP spid="37" grpId="1" animBg="1"/>
      <p:bldP spid="6" grpId="0" animBg="1"/>
      <p:bldP spid="6" grpId="1" animBg="1"/>
      <p:bldP spid="15" grpId="0" animBg="1"/>
      <p:bldP spid="15" grpId="1" animBg="1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2ABFA2-0D52-4058-A204-4D6F5DA20FD1}"/>
              </a:ext>
            </a:extLst>
          </p:cNvPr>
          <p:cNvSpPr txBox="1"/>
          <p:nvPr/>
        </p:nvSpPr>
        <p:spPr>
          <a:xfrm>
            <a:off x="4797663" y="2875002"/>
            <a:ext cx="25966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+mj-lt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845336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0871E-A3E5-4BAE-BCD0-D3FE9607F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3668"/>
            <a:ext cx="10058400" cy="1450757"/>
          </a:xfrm>
        </p:spPr>
        <p:txBody>
          <a:bodyPr/>
          <a:lstStyle/>
          <a:p>
            <a:r>
              <a:rPr lang="en-US" dirty="0"/>
              <a:t>Nick Rate vs. Input Value Relationship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BB91B5-EE1A-4577-B4B8-43A947DA8B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9" b="1"/>
          <a:stretch/>
        </p:blipFill>
        <p:spPr>
          <a:xfrm>
            <a:off x="360005" y="1544425"/>
            <a:ext cx="7124118" cy="46604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7B854B-99D0-44FF-AFD9-B15566A37E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4"/>
          <a:stretch/>
        </p:blipFill>
        <p:spPr>
          <a:xfrm>
            <a:off x="429208" y="1474236"/>
            <a:ext cx="7054916" cy="48052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750AA6B-2340-46C6-94BE-FAEEC5FB954F}"/>
                  </a:ext>
                </a:extLst>
              </p:cNvPr>
              <p:cNvSpPr/>
              <p:nvPr/>
            </p:nvSpPr>
            <p:spPr>
              <a:xfrm>
                <a:off x="8394509" y="4392384"/>
                <a:ext cx="2773901" cy="374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=1−(1+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750AA6B-2340-46C6-94BE-FAEEC5FB95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509" y="4392384"/>
                <a:ext cx="2773901" cy="374270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2DF9784-3725-4F6A-9DF3-3B3785297D1E}"/>
              </a:ext>
            </a:extLst>
          </p:cNvPr>
          <p:cNvSpPr txBox="1"/>
          <p:nvPr/>
        </p:nvSpPr>
        <p:spPr>
          <a:xfrm>
            <a:off x="7991318" y="4001728"/>
            <a:ext cx="3448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Function fit with equation: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CB77EB-786A-4BC3-838E-14B1B8B27A52}"/>
              </a:ext>
            </a:extLst>
          </p:cNvPr>
          <p:cNvSpPr txBox="1"/>
          <p:nvPr/>
        </p:nvSpPr>
        <p:spPr>
          <a:xfrm>
            <a:off x="7991318" y="5133737"/>
            <a:ext cx="3653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Developed a simple proof of </a:t>
            </a:r>
            <a:r>
              <a:rPr lang="en-US" sz="2000"/>
              <a:t>this relationship.</a:t>
            </a:r>
            <a:endParaRPr lang="en-US" sz="20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6B36130-3D26-4DD5-A5E1-3B99CBE3CECF}"/>
              </a:ext>
            </a:extLst>
          </p:cNvPr>
          <p:cNvSpPr/>
          <p:nvPr/>
        </p:nvSpPr>
        <p:spPr>
          <a:xfrm rot="3520543">
            <a:off x="3637323" y="2956770"/>
            <a:ext cx="3737573" cy="13530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A0C021C-0E64-4E5B-AEB6-25F8946C7988}"/>
              </a:ext>
            </a:extLst>
          </p:cNvPr>
          <p:cNvSpPr/>
          <p:nvPr/>
        </p:nvSpPr>
        <p:spPr>
          <a:xfrm>
            <a:off x="329159" y="3032728"/>
            <a:ext cx="423509" cy="11833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046FC8C-B1F6-4555-8F23-3E53509B4F70}"/>
              </a:ext>
            </a:extLst>
          </p:cNvPr>
          <p:cNvSpPr/>
          <p:nvPr/>
        </p:nvSpPr>
        <p:spPr>
          <a:xfrm>
            <a:off x="3264321" y="5383764"/>
            <a:ext cx="1676400" cy="3944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4292ED5-0A7D-4FE2-831F-DF1D71CF4BC0}"/>
              </a:ext>
            </a:extLst>
          </p:cNvPr>
          <p:cNvCxnSpPr>
            <a:cxnSpLocks/>
          </p:cNvCxnSpPr>
          <p:nvPr/>
        </p:nvCxnSpPr>
        <p:spPr>
          <a:xfrm flipH="1">
            <a:off x="6013451" y="2538177"/>
            <a:ext cx="2163016" cy="6450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BCC896C-A438-4182-9AB3-8AC9820E5EAE}"/>
              </a:ext>
            </a:extLst>
          </p:cNvPr>
          <p:cNvCxnSpPr>
            <a:cxnSpLocks/>
            <a:endCxn id="21" idx="6"/>
          </p:cNvCxnSpPr>
          <p:nvPr/>
        </p:nvCxnSpPr>
        <p:spPr>
          <a:xfrm flipH="1">
            <a:off x="4940721" y="3089658"/>
            <a:ext cx="3182866" cy="24913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BCD5679-76D3-4697-AC5D-0F8C0BF10F81}"/>
              </a:ext>
            </a:extLst>
          </p:cNvPr>
          <p:cNvCxnSpPr>
            <a:cxnSpLocks/>
            <a:endCxn id="20" idx="7"/>
          </p:cNvCxnSpPr>
          <p:nvPr/>
        </p:nvCxnSpPr>
        <p:spPr>
          <a:xfrm flipH="1">
            <a:off x="690647" y="1952486"/>
            <a:ext cx="7485820" cy="12535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06DD956-4B74-44BF-9DCB-354594BAB64B}"/>
              </a:ext>
            </a:extLst>
          </p:cNvPr>
          <p:cNvSpPr txBox="1"/>
          <p:nvPr/>
        </p:nvSpPr>
        <p:spPr>
          <a:xfrm>
            <a:off x="7573659" y="1519998"/>
            <a:ext cx="41891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Nick rate (x): </a:t>
            </a:r>
            <a:r>
              <a:rPr lang="en-US" dirty="0"/>
              <a:t>Rate at which nicks are etched into the molecule.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Threshold (k): </a:t>
            </a:r>
            <a:r>
              <a:rPr lang="en-US" dirty="0"/>
              <a:t>Represents the heat level applied to the molecule.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Input value (y): </a:t>
            </a:r>
            <a:r>
              <a:rPr lang="en-US" dirty="0"/>
              <a:t>Ratio of exposed bases to covered bases after heating.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65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0871E-A3E5-4BAE-BCD0-D3FE9607F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3668"/>
            <a:ext cx="10058400" cy="1450757"/>
          </a:xfrm>
        </p:spPr>
        <p:txBody>
          <a:bodyPr/>
          <a:lstStyle/>
          <a:p>
            <a:r>
              <a:rPr lang="en-US" dirty="0"/>
              <a:t>Nick Rate vs. Input Value Relationship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E11365-1E4A-4154-B72A-C94029A685DB}"/>
              </a:ext>
            </a:extLst>
          </p:cNvPr>
          <p:cNvSpPr txBox="1"/>
          <p:nvPr/>
        </p:nvSpPr>
        <p:spPr>
          <a:xfrm>
            <a:off x="802432" y="1728445"/>
            <a:ext cx="6596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Proof based on the probability of base      remains covered:</a:t>
            </a: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9ED9A1E5-6896-4E4C-9492-0185C2810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5084294"/>
            <a:ext cx="847725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A6444948-3E9A-4962-9C0C-D711214C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5084294"/>
            <a:ext cx="622935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0C8853-C566-4140-A86D-7D26C58C7379}"/>
              </a:ext>
            </a:extLst>
          </p:cNvPr>
          <p:cNvCxnSpPr>
            <a:cxnSpLocks/>
          </p:cNvCxnSpPr>
          <p:nvPr/>
        </p:nvCxnSpPr>
        <p:spPr>
          <a:xfrm>
            <a:off x="2086364" y="2646002"/>
            <a:ext cx="8297157" cy="62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D9840A-B8E9-4781-BB1E-CDDF2130C6B7}"/>
              </a:ext>
            </a:extLst>
          </p:cNvPr>
          <p:cNvCxnSpPr/>
          <p:nvPr/>
        </p:nvCxnSpPr>
        <p:spPr>
          <a:xfrm>
            <a:off x="2086364" y="2520039"/>
            <a:ext cx="0" cy="2519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0C8256-9EC2-42CB-8005-2BA820C4567F}"/>
              </a:ext>
            </a:extLst>
          </p:cNvPr>
          <p:cNvCxnSpPr/>
          <p:nvPr/>
        </p:nvCxnSpPr>
        <p:spPr>
          <a:xfrm>
            <a:off x="6136336" y="2526248"/>
            <a:ext cx="0" cy="2519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AD74CED-B01B-42DA-9BE7-D124C2B62443}"/>
              </a:ext>
            </a:extLst>
          </p:cNvPr>
          <p:cNvCxnSpPr/>
          <p:nvPr/>
        </p:nvCxnSpPr>
        <p:spPr>
          <a:xfrm>
            <a:off x="10374061" y="2526248"/>
            <a:ext cx="0" cy="2519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EEB4BB2-34A4-441A-A7A4-28E04CF827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471" t="14070" r="34683"/>
          <a:stretch/>
        </p:blipFill>
        <p:spPr>
          <a:xfrm>
            <a:off x="4530384" y="2771966"/>
            <a:ext cx="3212027" cy="5422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FEFC729-6A9F-4D1D-A096-60585FB3A4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472" t="14070" r="61390"/>
          <a:stretch/>
        </p:blipFill>
        <p:spPr>
          <a:xfrm>
            <a:off x="8996393" y="2776375"/>
            <a:ext cx="1387128" cy="54223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1677352-B932-4995-8E34-0156A691EB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664" t="14070" r="69198"/>
          <a:stretch/>
        </p:blipFill>
        <p:spPr>
          <a:xfrm>
            <a:off x="2009847" y="2771966"/>
            <a:ext cx="1348437" cy="5422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03F21A4-5638-499D-BDF2-5ABFBB331471}"/>
              </a:ext>
            </a:extLst>
          </p:cNvPr>
          <p:cNvSpPr txBox="1"/>
          <p:nvPr/>
        </p:nvSpPr>
        <p:spPr>
          <a:xfrm>
            <a:off x="3544403" y="2805710"/>
            <a:ext cx="535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. . 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3F80BC-48FB-474F-8F68-3D8D3F0A7F29}"/>
              </a:ext>
            </a:extLst>
          </p:cNvPr>
          <p:cNvSpPr/>
          <p:nvPr/>
        </p:nvSpPr>
        <p:spPr>
          <a:xfrm>
            <a:off x="8369863" y="2821099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. . .</a:t>
            </a:r>
            <a:endParaRPr lang="en-US" dirty="0"/>
          </a:p>
        </p:txBody>
      </p:sp>
      <p:pic>
        <p:nvPicPr>
          <p:cNvPr id="2062" name="Picture 14">
            <a:extLst>
              <a:ext uri="{FF2B5EF4-FFF2-40B4-BE49-F238E27FC236}">
                <a16:creationId xmlns:a16="http://schemas.microsoft.com/office/drawing/2014/main" id="{55D97C1E-6781-4EBC-B24A-B8EFD6FA6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764" y="2285715"/>
            <a:ext cx="4572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9F6162A9-E790-436A-B9D7-2382E03A5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921" y="2314020"/>
            <a:ext cx="4572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2F44FBAD-8D4F-42D0-B2C6-CA9888A0F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992" y="2323545"/>
            <a:ext cx="1809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8">
            <a:extLst>
              <a:ext uri="{FF2B5EF4-FFF2-40B4-BE49-F238E27FC236}">
                <a16:creationId xmlns:a16="http://schemas.microsoft.com/office/drawing/2014/main" id="{F1619A13-FD1B-4369-92BA-9B2908E6F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05" y="1895193"/>
            <a:ext cx="1809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>
            <a:extLst>
              <a:ext uri="{FF2B5EF4-FFF2-40B4-BE49-F238E27FC236}">
                <a16:creationId xmlns:a16="http://schemas.microsoft.com/office/drawing/2014/main" id="{5EEEC3BA-A906-4D2D-89DB-2714E7EB2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5084294"/>
            <a:ext cx="46767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348BB23-3716-456B-A710-4B0055276CE3}"/>
              </a:ext>
            </a:extLst>
          </p:cNvPr>
          <p:cNvSpPr txBox="1"/>
          <p:nvPr/>
        </p:nvSpPr>
        <p:spPr>
          <a:xfrm>
            <a:off x="1045029" y="4133461"/>
            <a:ext cx="52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3CED94-5409-4744-B6B2-A08A1A8643BB}"/>
              </a:ext>
            </a:extLst>
          </p:cNvPr>
          <p:cNvSpPr txBox="1"/>
          <p:nvPr/>
        </p:nvSpPr>
        <p:spPr>
          <a:xfrm>
            <a:off x="802432" y="3566127"/>
            <a:ext cx="81213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 Remains covered if:</a:t>
            </a:r>
          </a:p>
          <a:p>
            <a:endParaRPr lang="en-US" sz="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 nick in the prior </a:t>
            </a:r>
            <a:r>
              <a:rPr lang="en-US" i="1" dirty="0"/>
              <a:t>k </a:t>
            </a:r>
            <a:r>
              <a:rPr lang="en-US" dirty="0"/>
              <a:t>bases:</a:t>
            </a:r>
          </a:p>
          <a:p>
            <a:pPr lvl="1"/>
            <a:endParaRPr lang="en-US" sz="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OR: At least one nick in the prior </a:t>
            </a:r>
            <a:r>
              <a:rPr lang="en-US" i="1" dirty="0"/>
              <a:t>k</a:t>
            </a:r>
            <a:r>
              <a:rPr lang="en-US" dirty="0"/>
              <a:t> bases, but no nick in the following k bases:</a:t>
            </a:r>
          </a:p>
        </p:txBody>
      </p:sp>
      <p:pic>
        <p:nvPicPr>
          <p:cNvPr id="38" name="Picture 18">
            <a:extLst>
              <a:ext uri="{FF2B5EF4-FFF2-40B4-BE49-F238E27FC236}">
                <a16:creationId xmlns:a16="http://schemas.microsoft.com/office/drawing/2014/main" id="{0E5E9FB1-C47E-417B-B957-361743BB5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254" y="3688410"/>
            <a:ext cx="1809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>
            <a:extLst>
              <a:ext uri="{FF2B5EF4-FFF2-40B4-BE49-F238E27FC236}">
                <a16:creationId xmlns:a16="http://schemas.microsoft.com/office/drawing/2014/main" id="{36E4796F-2BF5-4377-A0E9-E7C1059C1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5112869"/>
            <a:ext cx="33813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>
            <a:extLst>
              <a:ext uri="{FF2B5EF4-FFF2-40B4-BE49-F238E27FC236}">
                <a16:creationId xmlns:a16="http://schemas.microsoft.com/office/drawing/2014/main" id="{E0D9E3B8-A566-44C4-B859-A1B042DC2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255" y="3967725"/>
            <a:ext cx="8953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>
            <a:extLst>
              <a:ext uri="{FF2B5EF4-FFF2-40B4-BE49-F238E27FC236}">
                <a16:creationId xmlns:a16="http://schemas.microsoft.com/office/drawing/2014/main" id="{50EAA7FF-A0EE-4E4D-80B5-8FE66F334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822" y="4329962"/>
            <a:ext cx="120967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0F4588F-E741-4609-B53D-A70607273C58}"/>
              </a:ext>
            </a:extLst>
          </p:cNvPr>
          <p:cNvSpPr/>
          <p:nvPr/>
        </p:nvSpPr>
        <p:spPr>
          <a:xfrm>
            <a:off x="4826524" y="5530850"/>
            <a:ext cx="3057843" cy="4159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78" name="Picture 30">
            <a:extLst>
              <a:ext uri="{FF2B5EF4-FFF2-40B4-BE49-F238E27FC236}">
                <a16:creationId xmlns:a16="http://schemas.microsoft.com/office/drawing/2014/main" id="{C9EEC7F2-4BA7-4B6F-98BC-7DC6F6DEC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54" y="5594018"/>
            <a:ext cx="6619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17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0871E-A3E5-4BAE-BCD0-D3FE9607F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3668"/>
            <a:ext cx="10058400" cy="1450757"/>
          </a:xfrm>
        </p:spPr>
        <p:txBody>
          <a:bodyPr/>
          <a:lstStyle/>
          <a:p>
            <a:r>
              <a:rPr lang="en-US" dirty="0"/>
              <a:t>Accuracy of Fundamental Gates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1A61A4-0131-4DA6-8027-CA86CC44E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326" y="3816340"/>
            <a:ext cx="5391150" cy="2371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E36D2E-D3CB-448F-A749-A7072C6D0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6" y="3816340"/>
            <a:ext cx="5391150" cy="2371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7053D3-EAA5-4A00-ABED-EC0A0C6F6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7830" y="2888825"/>
            <a:ext cx="8877300" cy="466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866162-D9E5-41C7-AE91-91194AB3A09F}"/>
              </a:ext>
            </a:extLst>
          </p:cNvPr>
          <p:cNvSpPr txBox="1"/>
          <p:nvPr/>
        </p:nvSpPr>
        <p:spPr>
          <a:xfrm>
            <a:off x="742950" y="1710886"/>
            <a:ext cx="834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Plots of absolute-value error of fundamental gate w/ respect to input value.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Average over 25 samples, with DNA length of 10,000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CC826A-B2C4-4246-BDC9-B5F3F11E2FE2}"/>
              </a:ext>
            </a:extLst>
          </p:cNvPr>
          <p:cNvSpPr txBox="1"/>
          <p:nvPr/>
        </p:nvSpPr>
        <p:spPr>
          <a:xfrm>
            <a:off x="4741645" y="2519493"/>
            <a:ext cx="2835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Gate - Max Error: 0.087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ABBDB5-4AD4-4F24-9BC6-90D08BEFBDAE}"/>
              </a:ext>
            </a:extLst>
          </p:cNvPr>
          <p:cNvSpPr txBox="1"/>
          <p:nvPr/>
        </p:nvSpPr>
        <p:spPr>
          <a:xfrm>
            <a:off x="1905000" y="3496574"/>
            <a:ext cx="2950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 Gate – Max Error: 0.222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CA2CCD-E658-47C6-8561-E9491AE168CB}"/>
              </a:ext>
            </a:extLst>
          </p:cNvPr>
          <p:cNvSpPr txBox="1"/>
          <p:nvPr/>
        </p:nvSpPr>
        <p:spPr>
          <a:xfrm>
            <a:off x="7877175" y="3496574"/>
            <a:ext cx="289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 Gate – Max Error: 0.174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E14139-80BB-4B72-BAEC-6D07F589AA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4985" y="1659409"/>
            <a:ext cx="1100831" cy="5702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F94106-41BD-40A9-A5E7-A2081D6E62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878" t="22072" r="26155" b="17515"/>
          <a:stretch/>
        </p:blipFill>
        <p:spPr>
          <a:xfrm>
            <a:off x="10427666" y="2005215"/>
            <a:ext cx="1220367" cy="71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89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8AFF9A-6E40-4D14-8799-1CA13C0D7F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823678" y="5426850"/>
            <a:ext cx="6444147" cy="8998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C6D1CF-83F6-4AD6-88F8-398945B14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394" y="75872"/>
            <a:ext cx="8748713" cy="535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0871E-A3E5-4BAE-BCD0-D3FE9607F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Summary &amp; Conclusion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AD1D377-60BE-4496-B09B-547B56A74C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550472"/>
              </p:ext>
            </p:extLst>
          </p:nvPr>
        </p:nvGraphicFramePr>
        <p:xfrm>
          <a:off x="846931" y="1550389"/>
          <a:ext cx="10498137" cy="4678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193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0871E-A3E5-4BAE-BCD0-D3FE9607F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Overview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877D97C-72C4-4E7C-94C2-A1E83DE22F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4691092"/>
              </p:ext>
            </p:extLst>
          </p:nvPr>
        </p:nvGraphicFramePr>
        <p:xfrm>
          <a:off x="1036320" y="1737360"/>
          <a:ext cx="10058400" cy="4496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7023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80E60-8249-47C3-BFFD-02B9B3273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55697-D8B4-4944-8667-DBEBA45D0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20" y="1659122"/>
            <a:ext cx="4998720" cy="402336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[1]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Brijder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Robert. “Computing with Chemical Reaction Networks: a Tutorial.” Natural Computing 18, no. 1 (2019): 119–37. https://doi.org/10.1007/s11047-018-9723-9.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[2]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Brown,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B.d.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and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H.c.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Card. “Stochastic Neural Computation. I. Computational Elements.” IEEE Transactions on Computers 50, no. 9 (2001): 891–905. https://doi.org/10.1109/12.954505.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[3]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Chen,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Tonglin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and Marc Riedel. “Parallel Binary Sorting and Shifting with DNA.” International Workshop on Bio-Design Automation, July 2019.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[4]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Gillespie, Daniel T. “Stochastic Simulation of Chemical Kinetics.” Annual Review of Physical Chemistry 58, no. 1 (2007): 35–55. https://doi.org/10.1146/annurev.physchem.58.032806.104637.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[5]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Jiang, Hua, Sayed Ahmad Salehi, Marc D. Riedel, and Keshab K.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Parhi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“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DiscreteTime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Signal Processing with DNA.” ACS Synthetic Biology 2, no. 5 (February 2013): 245–54. https://doi.org/10.1021/sb300087n.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F2A41B4-EBCC-47F7-AB97-38008258439C}"/>
              </a:ext>
            </a:extLst>
          </p:cNvPr>
          <p:cNvSpPr txBox="1">
            <a:spLocks/>
          </p:cNvSpPr>
          <p:nvPr/>
        </p:nvSpPr>
        <p:spPr>
          <a:xfrm>
            <a:off x="6126480" y="1659122"/>
            <a:ext cx="4998720" cy="402336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[6]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Soloveichik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David, Andy Ellington, Marc Riedel, A. Hernandez, O.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Milenkovic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C. Schroeder, and H Zhao. </a:t>
            </a:r>
            <a:r>
              <a:rPr lang="en-US" sz="1400" dirty="0"/>
              <a:t>DARPA Review Meeting, Aug. 27, 2019, Follow-up. Presentation. Unpublished</a:t>
            </a:r>
          </a:p>
          <a:p>
            <a:pPr>
              <a:lnSpc>
                <a:spcPct val="100000"/>
              </a:lnSpc>
            </a:pP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[7]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Salehi, Sayed Ahmad,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Xingyi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Liu, Marc D. Riedel, and Keshab K.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Parhi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“Computing Mathematical Functions Using DNA via Fractional Coding.” Scientiﬁc Reports 8, no. 1 (2018). https://doi.org/10.1038/s41598-018-26709-6.</a:t>
            </a:r>
          </a:p>
          <a:p>
            <a:pPr>
              <a:lnSpc>
                <a:spcPct val="100000"/>
              </a:lnSpc>
            </a:pP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[8]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Soloveichik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D., G. Seelig, and E. Winfree. “DNA as a Universal Substrate for Chemical Kinetics.” Proceedings of the National Academy of Sciences 107, no. 12 (April 2010): 5393–98. https://doi.org/10.1073/pnas.0909380107.</a:t>
            </a:r>
          </a:p>
          <a:p>
            <a:pPr>
              <a:lnSpc>
                <a:spcPct val="100000"/>
              </a:lnSpc>
            </a:pP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[9]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Tabatabaei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Kasra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Boya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Wang, Nagendra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Bala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Murali Athreya, Behnam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Enghiad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Alvaro Gonzalo Hernandez, Jean-Pierre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Leburton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David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Soloveichik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Huimin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Zhao, and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Olgica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Milenkovic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“DNA Punch Cards: Encoding Data on Native DNA Sequences via Nicking.”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BioRxiv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2019.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https://doi.org/10.1101/672394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[10]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 source: </a:t>
            </a:r>
            <a:r>
              <a:rPr lang="en-US" sz="1300" dirty="0">
                <a:hlinkClick r:id="rId4"/>
              </a:rPr>
              <a:t>https://www.biocompare.com/Lab-Automation-High	-       Throughput/20123-Microplate-Handling-High-Throughput-Automation/</a:t>
            </a:r>
            <a:endParaRPr lang="en-US" sz="13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[11]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 source: </a:t>
            </a:r>
            <a:r>
              <a:rPr lang="en-US" sz="1300" dirty="0">
                <a:hlinkClick r:id="rId5"/>
              </a:rPr>
              <a:t>http://parts.igem.org/Part:BBa_K1761002:Experience</a:t>
            </a:r>
            <a:endParaRPr lang="en-US" sz="13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499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0871E-A3E5-4BAE-BCD0-D3FE9607F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77EF5-5D8E-4EA0-BD9E-7FEC6D165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687114"/>
            <a:ext cx="6587036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None/>
            </a:pPr>
            <a:r>
              <a:rPr lang="en-US" dirty="0"/>
              <a:t>This project is being performed in support of a DARPA-funded collaboration between:</a:t>
            </a:r>
          </a:p>
          <a:p>
            <a:pPr marL="0" indent="0">
              <a:buClr>
                <a:schemeClr val="tx1"/>
              </a:buClr>
              <a:buNone/>
            </a:pPr>
            <a:endParaRPr lang="en-US" sz="100" dirty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University of Minnesota</a:t>
            </a:r>
            <a:r>
              <a:rPr lang="en-US" dirty="0"/>
              <a:t> 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Marc Riedel – Circuits and Biology Group</a:t>
            </a:r>
          </a:p>
          <a:p>
            <a:pPr marL="384048" lvl="2" indent="0">
              <a:buClr>
                <a:schemeClr val="tx1"/>
              </a:buClr>
              <a:buNone/>
            </a:pPr>
            <a:endParaRPr lang="en-US" dirty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University of Illinois, Urbana-Champaign (UIUC)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Alvaro Hernandez, </a:t>
            </a:r>
            <a:r>
              <a:rPr lang="en-US" dirty="0" err="1"/>
              <a:t>Olgica</a:t>
            </a:r>
            <a:r>
              <a:rPr lang="en-US" dirty="0"/>
              <a:t> </a:t>
            </a:r>
            <a:r>
              <a:rPr lang="en-US" dirty="0" err="1"/>
              <a:t>Milenkovic</a:t>
            </a:r>
            <a:r>
              <a:rPr lang="en-US" dirty="0"/>
              <a:t>, Charles Schroeder and </a:t>
            </a:r>
            <a:r>
              <a:rPr lang="en-US" dirty="0" err="1"/>
              <a:t>Huimin</a:t>
            </a:r>
            <a:r>
              <a:rPr lang="en-US" dirty="0"/>
              <a:t> Zhao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Jean-Pierre </a:t>
            </a:r>
            <a:r>
              <a:rPr lang="en-US" dirty="0" err="1"/>
              <a:t>Leburton</a:t>
            </a:r>
            <a:r>
              <a:rPr lang="en-US" dirty="0"/>
              <a:t> lab, UIUC</a:t>
            </a:r>
          </a:p>
          <a:p>
            <a:pPr marL="384048" lvl="2" indent="0">
              <a:buClr>
                <a:schemeClr val="tx1"/>
              </a:buClr>
              <a:buNone/>
            </a:pPr>
            <a:endParaRPr lang="en-US" dirty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University of Texas, Austin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Andy Ellington and David </a:t>
            </a:r>
            <a:r>
              <a:rPr lang="en-US" dirty="0" err="1"/>
              <a:t>Soloveichik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102" name="Picture 6" descr="Image result for uiuc logo">
            <a:extLst>
              <a:ext uri="{FF2B5EF4-FFF2-40B4-BE49-F238E27FC236}">
                <a16:creationId xmlns:a16="http://schemas.microsoft.com/office/drawing/2014/main" id="{35A29320-B76D-4FF9-AC4B-38601B518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912" y="3429000"/>
            <a:ext cx="2900768" cy="8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age result for umn logo">
            <a:extLst>
              <a:ext uri="{FF2B5EF4-FFF2-40B4-BE49-F238E27FC236}">
                <a16:creationId xmlns:a16="http://schemas.microsoft.com/office/drawing/2014/main" id="{31F4A392-354F-4E58-A321-9DF87EE2CF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9" b="19370"/>
          <a:stretch/>
        </p:blipFill>
        <p:spPr bwMode="auto">
          <a:xfrm>
            <a:off x="8789416" y="2137096"/>
            <a:ext cx="2143125" cy="129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Image result for u texas austin logo">
            <a:extLst>
              <a:ext uri="{FF2B5EF4-FFF2-40B4-BE49-F238E27FC236}">
                <a16:creationId xmlns:a16="http://schemas.microsoft.com/office/drawing/2014/main" id="{A2051B08-7F35-4CDF-AC71-0275EF8E3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633" y="4451952"/>
            <a:ext cx="1488915" cy="148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4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2ABFA2-0D52-4058-A204-4D6F5DA20FD1}"/>
              </a:ext>
            </a:extLst>
          </p:cNvPr>
          <p:cNvSpPr txBox="1"/>
          <p:nvPr/>
        </p:nvSpPr>
        <p:spPr>
          <a:xfrm>
            <a:off x="3903316" y="2828835"/>
            <a:ext cx="39894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+mj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10063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2ABFA2-0D52-4058-A204-4D6F5DA20FD1}"/>
              </a:ext>
            </a:extLst>
          </p:cNvPr>
          <p:cNvSpPr txBox="1"/>
          <p:nvPr/>
        </p:nvSpPr>
        <p:spPr>
          <a:xfrm>
            <a:off x="4283193" y="2274838"/>
            <a:ext cx="36256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latin typeface="+mj-lt"/>
              </a:rPr>
              <a:t>Background </a:t>
            </a:r>
          </a:p>
        </p:txBody>
      </p:sp>
    </p:spTree>
    <p:extLst>
      <p:ext uri="{BB962C8B-B14F-4D97-AF65-F5344CB8AC3E}">
        <p14:creationId xmlns:p14="http://schemas.microsoft.com/office/powerpoint/2010/main" val="1084164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0871E-A3E5-4BAE-BCD0-D3FE9607F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257" y="0"/>
            <a:ext cx="10228446" cy="1450757"/>
          </a:xfrm>
        </p:spPr>
        <p:txBody>
          <a:bodyPr/>
          <a:lstStyle/>
          <a:p>
            <a:r>
              <a:rPr lang="en-US" dirty="0"/>
              <a:t>Project Motivation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03CA13-8E12-4EDE-8ECF-4389C03F4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093" y="1781278"/>
            <a:ext cx="10058400" cy="402336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 </a:t>
            </a:r>
            <a:r>
              <a:rPr lang="en-US" sz="2600" b="1" dirty="0"/>
              <a:t>Why are we interested in molecular computation?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 Potential to unlock highly parallel computation.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Billions of chemical reactions can occur simultaneously.</a:t>
            </a:r>
            <a:r>
              <a:rPr lang="en-US" sz="2600" dirty="0"/>
              <a:t>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 Extremely high data density: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DNA is (theoretically) ~</a:t>
            </a:r>
            <a:r>
              <a:rPr lang="en-US" sz="2200" i="1" dirty="0"/>
              <a:t>4 </a:t>
            </a:r>
            <a:r>
              <a:rPr lang="en-US" sz="2200" i="1" u="sng" dirty="0"/>
              <a:t>Exabytes</a:t>
            </a:r>
            <a:r>
              <a:rPr lang="en-US" sz="2200" i="1" dirty="0"/>
              <a:t>/gram </a:t>
            </a:r>
            <a:r>
              <a:rPr lang="en-US" sz="2200" dirty="0"/>
              <a:t>[9]</a:t>
            </a:r>
            <a:r>
              <a:rPr lang="en-US" sz="2200" i="1" dirty="0"/>
              <a:t>.</a:t>
            </a:r>
            <a:r>
              <a:rPr lang="en-US" sz="2600" dirty="0"/>
              <a:t> </a:t>
            </a:r>
            <a:endParaRPr lang="en-US" sz="16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May unlock significant high-performance computing.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Parallel matrix multiply [6].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Parallel arbitrary polynomial functions [7].</a:t>
            </a:r>
            <a:endParaRPr lang="en-US" sz="2600" dirty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600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350448-F698-4199-BFF9-6B80558354EA}"/>
              </a:ext>
            </a:extLst>
          </p:cNvPr>
          <p:cNvSpPr/>
          <p:nvPr/>
        </p:nvSpPr>
        <p:spPr>
          <a:xfrm>
            <a:off x="0" y="5862537"/>
            <a:ext cx="117445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[6]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Soloveichik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David, Andy Ellington, Marc Riedel, A. Hernandez, O.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Milenkovic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C. Schroeder, and H Zhao. </a:t>
            </a:r>
            <a:r>
              <a:rPr lang="en-US" sz="800" dirty="0"/>
              <a:t>DARPA Review Meeting, Aug. 27, 2019, Follow-up. Presentation. Unpublished.</a:t>
            </a:r>
          </a:p>
          <a:p>
            <a:pPr>
              <a:lnSpc>
                <a:spcPct val="100000"/>
              </a:lnSpc>
            </a:pPr>
            <a:endParaRPr lang="en-US" sz="800" dirty="0"/>
          </a:p>
          <a:p>
            <a:r>
              <a: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[9]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Tabatabaei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Kasra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Boya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Wang, Nagendra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Bala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Murali Athreya, Behnam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Enghiad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Alvaro Gonzalo Hernandez, Jean-Pierre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Leburton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David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Soloveichik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Huimin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Zhao, and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Olgica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Milenkovic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“DNA Punch Cards: Encoding Data on Native DNA Sequences via Nicking.”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BioRxiv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2019. </a:t>
            </a:r>
          </a:p>
          <a:p>
            <a:pPr>
              <a:lnSpc>
                <a:spcPct val="100000"/>
              </a:lnSpc>
            </a:pPr>
            <a:endParaRPr lang="en-US" sz="800" dirty="0"/>
          </a:p>
          <a:p>
            <a:pPr>
              <a:lnSpc>
                <a:spcPct val="100000"/>
              </a:lnSpc>
            </a:pPr>
            <a:endParaRPr lang="en-US" sz="800" dirty="0"/>
          </a:p>
        </p:txBody>
      </p:sp>
      <p:pic>
        <p:nvPicPr>
          <p:cNvPr id="2050" name="Picture 2" descr="Image result for microplates with robot&quot;">
            <a:extLst>
              <a:ext uri="{FF2B5EF4-FFF2-40B4-BE49-F238E27FC236}">
                <a16:creationId xmlns:a16="http://schemas.microsoft.com/office/drawing/2014/main" id="{985EEFBD-5A91-4182-AA6C-25398CDA5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930" y="1984091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012E55-3ADB-45FD-83EB-F3719A671FE7}"/>
              </a:ext>
            </a:extLst>
          </p:cNvPr>
          <p:cNvSpPr txBox="1"/>
          <p:nvPr/>
        </p:nvSpPr>
        <p:spPr>
          <a:xfrm>
            <a:off x="7937836" y="4865177"/>
            <a:ext cx="39721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Microplates containing many small test tubes for carrying out CRNs [10].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0298EA-60D3-4AC1-88DE-E5FEC6689F1F}"/>
              </a:ext>
            </a:extLst>
          </p:cNvPr>
          <p:cNvSpPr/>
          <p:nvPr/>
        </p:nvSpPr>
        <p:spPr>
          <a:xfrm>
            <a:off x="0" y="5985767"/>
            <a:ext cx="85979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[7]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Salehi, Sayed Ahmad,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Xingyi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Liu, Marc D. Riedel, and Keshab K.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Parhi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“Computing Mathematical Functions Using DNA via Fractional Coding.” Scientiﬁc Reports 8, no. 1 (2018).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96228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4E9D5-5EF3-4DDC-81A4-82D860046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239" y="0"/>
            <a:ext cx="10058400" cy="1450757"/>
          </a:xfrm>
        </p:spPr>
        <p:txBody>
          <a:bodyPr>
            <a:normAutofit/>
          </a:bodyPr>
          <a:lstStyle/>
          <a:p>
            <a:r>
              <a:rPr lang="en-US" sz="4400" dirty="0"/>
              <a:t>Prior Work – What’s been done already?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1B9DEE-5825-4AE0-B38C-FC5A8B5B1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5059" y="1885073"/>
            <a:ext cx="1939033" cy="14836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6FA71D-F3CD-43A8-AFFC-33F472716B9D}"/>
              </a:ext>
            </a:extLst>
          </p:cNvPr>
          <p:cNvSpPr txBox="1"/>
          <p:nvPr/>
        </p:nvSpPr>
        <p:spPr>
          <a:xfrm>
            <a:off x="648995" y="1678399"/>
            <a:ext cx="77630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Basic chemical reaction networks (CRNs) [1]: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Reactions operating on the concentration of molecules in a solution.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Inputs: </a:t>
            </a:r>
            <a:r>
              <a:rPr lang="en-US" dirty="0"/>
              <a:t>Concentration of molecules A and B.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Output: </a:t>
            </a:r>
            <a:r>
              <a:rPr lang="en-US" dirty="0"/>
              <a:t>Concentration of molecule C.</a:t>
            </a:r>
            <a:endParaRPr lang="en-US" b="1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Implement CRNs with DNA molecules [8]: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Specify [A, T, C, G] pairings to design I/O and reaction behavior.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Cascades of “strand displacement” reactions.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FF0000"/>
                </a:solidFill>
              </a:rPr>
              <a:t>PROBLEM:</a:t>
            </a:r>
            <a:r>
              <a:rPr lang="en-US" b="1" dirty="0"/>
              <a:t> </a:t>
            </a:r>
            <a:r>
              <a:rPr lang="en-US" u="sng" dirty="0"/>
              <a:t>Requires costly DNA Synthesis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About $0.12 / eq. binary bit.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5983B7-D988-4497-AF57-2D593D217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654" y="1627587"/>
            <a:ext cx="1783183" cy="25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4BC45B-828C-4F62-8DC0-2B871628F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058" y="3453856"/>
            <a:ext cx="2620947" cy="30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AFB7165-B558-436A-BB49-6655330A87F4}"/>
              </a:ext>
            </a:extLst>
          </p:cNvPr>
          <p:cNvSpPr/>
          <p:nvPr/>
        </p:nvSpPr>
        <p:spPr>
          <a:xfrm>
            <a:off x="-1" y="5962461"/>
            <a:ext cx="10618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[1]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Brijder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Robert. “Computing with Chemical Reaction Networks: a Tutorial.” Natural Computing 18, no. 1 (2019): 119–37.</a:t>
            </a:r>
          </a:p>
          <a:p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[8]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Soloveichik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D., G. Seelig, and E. Winfree. “DNA as a Universal Substrate for Chemical Kinetics.” Proceedings of the National Academy of Sciences 107, no. 12 (April 2010): 5393–98.</a:t>
            </a:r>
            <a:endParaRPr lang="en-US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A62D52C-2F51-44A6-AA36-4B70BFB2EF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6994" y="4301702"/>
            <a:ext cx="5126011" cy="127825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93134D0-7067-46FF-976B-676873B1E638}"/>
              </a:ext>
            </a:extLst>
          </p:cNvPr>
          <p:cNvSpPr txBox="1"/>
          <p:nvPr/>
        </p:nvSpPr>
        <p:spPr>
          <a:xfrm>
            <a:off x="9661082" y="5383316"/>
            <a:ext cx="19143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DNA displacement reaction: [11].</a:t>
            </a:r>
          </a:p>
        </p:txBody>
      </p:sp>
    </p:spTree>
    <p:extLst>
      <p:ext uri="{BB962C8B-B14F-4D97-AF65-F5344CB8AC3E}">
        <p14:creationId xmlns:p14="http://schemas.microsoft.com/office/powerpoint/2010/main" val="282827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0871E-A3E5-4BAE-BCD0-D3FE9607F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586" y="90660"/>
            <a:ext cx="10058400" cy="1450757"/>
          </a:xfrm>
        </p:spPr>
        <p:txBody>
          <a:bodyPr/>
          <a:lstStyle/>
          <a:p>
            <a:r>
              <a:rPr lang="en-US" dirty="0"/>
              <a:t>Representing Data with DNA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74C27D-A844-423A-9662-3FA3BDEC6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96" y="2253461"/>
            <a:ext cx="5571429" cy="9619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1532ED-4AD9-4D3B-AE98-6231339FE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95" y="2253461"/>
            <a:ext cx="5571429" cy="10095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2AEE236-3538-47C2-A77C-6880FEB8C1E0}"/>
              </a:ext>
            </a:extLst>
          </p:cNvPr>
          <p:cNvSpPr txBox="1"/>
          <p:nvPr/>
        </p:nvSpPr>
        <p:spPr>
          <a:xfrm>
            <a:off x="529250" y="1721056"/>
            <a:ext cx="5332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Low cost solution: </a:t>
            </a:r>
            <a:r>
              <a:rPr lang="en-US" sz="2000" b="1" u="sng" dirty="0"/>
              <a:t>Modify existing DNA!</a:t>
            </a:r>
          </a:p>
          <a:p>
            <a:pPr lvl="1"/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E3D875-28A9-40AC-B653-CDAB20E6FBB7}"/>
              </a:ext>
            </a:extLst>
          </p:cNvPr>
          <p:cNvSpPr txBox="1"/>
          <p:nvPr/>
        </p:nvSpPr>
        <p:spPr>
          <a:xfrm>
            <a:off x="529250" y="2200760"/>
            <a:ext cx="5023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“Hydroxyl Radical” reaction to randomly </a:t>
            </a:r>
            <a:r>
              <a:rPr lang="en-US" sz="2000" b="1" dirty="0"/>
              <a:t>“</a:t>
            </a:r>
            <a:r>
              <a:rPr lang="en-US" sz="2000" b="1" u="sng" dirty="0"/>
              <a:t>nick</a:t>
            </a:r>
            <a:r>
              <a:rPr lang="en-US" sz="2000" b="1" dirty="0"/>
              <a:t>” </a:t>
            </a:r>
            <a:r>
              <a:rPr lang="en-US" sz="2000" dirty="0"/>
              <a:t>the DNA molecule with probability: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235DD34-8774-4031-96C4-E625FE532F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0827" y="1834414"/>
            <a:ext cx="5571429" cy="142857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86A5FAD-B209-464B-92A5-AF596B1D3002}"/>
              </a:ext>
            </a:extLst>
          </p:cNvPr>
          <p:cNvSpPr/>
          <p:nvPr/>
        </p:nvSpPr>
        <p:spPr>
          <a:xfrm>
            <a:off x="5852160" y="2385250"/>
            <a:ext cx="5670096" cy="2118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A95D4FA-2DE6-424B-B97F-7C2DC40F8773}"/>
              </a:ext>
            </a:extLst>
          </p:cNvPr>
          <p:cNvCxnSpPr>
            <a:cxnSpLocks/>
            <a:stCxn id="1045" idx="3"/>
          </p:cNvCxnSpPr>
          <p:nvPr/>
        </p:nvCxnSpPr>
        <p:spPr>
          <a:xfrm flipV="1">
            <a:off x="4581994" y="2597149"/>
            <a:ext cx="1249687" cy="5371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C69E8F3-E8E8-483E-9E40-F367517C3B3A}"/>
              </a:ext>
            </a:extLst>
          </p:cNvPr>
          <p:cNvSpPr txBox="1"/>
          <p:nvPr/>
        </p:nvSpPr>
        <p:spPr>
          <a:xfrm>
            <a:off x="529250" y="3429000"/>
            <a:ext cx="3977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Heating causes small sequences of length </a:t>
            </a:r>
            <a:r>
              <a:rPr lang="en-US" sz="2000" i="1" dirty="0"/>
              <a:t>&lt;k </a:t>
            </a:r>
            <a:r>
              <a:rPr lang="en-US" sz="2000" dirty="0"/>
              <a:t>to </a:t>
            </a:r>
            <a:r>
              <a:rPr lang="en-US" sz="2000" b="1" dirty="0"/>
              <a:t>“</a:t>
            </a:r>
            <a:r>
              <a:rPr lang="en-US" sz="2000" b="1" u="sng" dirty="0"/>
              <a:t>denature</a:t>
            </a:r>
            <a:r>
              <a:rPr lang="en-US" sz="2000" b="1" dirty="0"/>
              <a:t>” </a:t>
            </a:r>
            <a:r>
              <a:rPr lang="en-US" sz="2000" dirty="0"/>
              <a:t>(detach). </a:t>
            </a:r>
            <a:r>
              <a:rPr lang="en-US" sz="2000" i="1" dirty="0"/>
              <a:t>k=2</a:t>
            </a:r>
            <a:r>
              <a:rPr lang="en-US" sz="2000" dirty="0"/>
              <a:t> in this case.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103453-B4D2-4F87-A4F6-3A9FAC33F933}"/>
              </a:ext>
            </a:extLst>
          </p:cNvPr>
          <p:cNvSpPr txBox="1"/>
          <p:nvPr/>
        </p:nvSpPr>
        <p:spPr>
          <a:xfrm>
            <a:off x="522610" y="4492006"/>
            <a:ext cx="5428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Strand now has exposed bases with probability:</a:t>
            </a:r>
          </a:p>
        </p:txBody>
      </p:sp>
      <p:cxnSp>
        <p:nvCxnSpPr>
          <p:cNvPr id="1024" name="Straight Arrow Connector 1023">
            <a:extLst>
              <a:ext uri="{FF2B5EF4-FFF2-40B4-BE49-F238E27FC236}">
                <a16:creationId xmlns:a16="http://schemas.microsoft.com/office/drawing/2014/main" id="{34878672-CE4E-4C25-8DB3-3509E51B39C3}"/>
              </a:ext>
            </a:extLst>
          </p:cNvPr>
          <p:cNvCxnSpPr>
            <a:stCxn id="24" idx="3"/>
          </p:cNvCxnSpPr>
          <p:nvPr/>
        </p:nvCxnSpPr>
        <p:spPr>
          <a:xfrm flipV="1">
            <a:off x="5950827" y="2901578"/>
            <a:ext cx="323279" cy="17904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Straight Arrow Connector 1026">
            <a:extLst>
              <a:ext uri="{FF2B5EF4-FFF2-40B4-BE49-F238E27FC236}">
                <a16:creationId xmlns:a16="http://schemas.microsoft.com/office/drawing/2014/main" id="{ED705BBD-7EAA-4B15-BEAB-862E26F2A94A}"/>
              </a:ext>
            </a:extLst>
          </p:cNvPr>
          <p:cNvCxnSpPr>
            <a:stCxn id="24" idx="3"/>
          </p:cNvCxnSpPr>
          <p:nvPr/>
        </p:nvCxnSpPr>
        <p:spPr>
          <a:xfrm flipV="1">
            <a:off x="5950827" y="2901578"/>
            <a:ext cx="1207199" cy="17904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Straight Arrow Connector 1030">
            <a:extLst>
              <a:ext uri="{FF2B5EF4-FFF2-40B4-BE49-F238E27FC236}">
                <a16:creationId xmlns:a16="http://schemas.microsoft.com/office/drawing/2014/main" id="{0A322A19-A0E5-4872-85C7-04220977F4BD}"/>
              </a:ext>
            </a:extLst>
          </p:cNvPr>
          <p:cNvCxnSpPr>
            <a:stCxn id="24" idx="3"/>
          </p:cNvCxnSpPr>
          <p:nvPr/>
        </p:nvCxnSpPr>
        <p:spPr>
          <a:xfrm flipV="1">
            <a:off x="5950827" y="2901578"/>
            <a:ext cx="1786319" cy="17904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Straight Arrow Connector 1033">
            <a:extLst>
              <a:ext uri="{FF2B5EF4-FFF2-40B4-BE49-F238E27FC236}">
                <a16:creationId xmlns:a16="http://schemas.microsoft.com/office/drawing/2014/main" id="{2BC21AAC-02CC-45AA-A109-D5E1F715EA5A}"/>
              </a:ext>
            </a:extLst>
          </p:cNvPr>
          <p:cNvCxnSpPr>
            <a:stCxn id="24" idx="3"/>
          </p:cNvCxnSpPr>
          <p:nvPr/>
        </p:nvCxnSpPr>
        <p:spPr>
          <a:xfrm flipV="1">
            <a:off x="5950827" y="2901578"/>
            <a:ext cx="3218879" cy="17904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Straight Arrow Connector 1035">
            <a:extLst>
              <a:ext uri="{FF2B5EF4-FFF2-40B4-BE49-F238E27FC236}">
                <a16:creationId xmlns:a16="http://schemas.microsoft.com/office/drawing/2014/main" id="{440BC511-2CC3-4299-8D78-4675F910E6DB}"/>
              </a:ext>
            </a:extLst>
          </p:cNvPr>
          <p:cNvCxnSpPr>
            <a:stCxn id="24" idx="3"/>
          </p:cNvCxnSpPr>
          <p:nvPr/>
        </p:nvCxnSpPr>
        <p:spPr>
          <a:xfrm flipV="1">
            <a:off x="5950827" y="2901578"/>
            <a:ext cx="3721799" cy="17904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Straight Arrow Connector 1037">
            <a:extLst>
              <a:ext uri="{FF2B5EF4-FFF2-40B4-BE49-F238E27FC236}">
                <a16:creationId xmlns:a16="http://schemas.microsoft.com/office/drawing/2014/main" id="{70A82041-B43E-46FB-BFE4-0022A4269F54}"/>
              </a:ext>
            </a:extLst>
          </p:cNvPr>
          <p:cNvCxnSpPr>
            <a:stCxn id="24" idx="3"/>
          </p:cNvCxnSpPr>
          <p:nvPr/>
        </p:nvCxnSpPr>
        <p:spPr>
          <a:xfrm flipV="1">
            <a:off x="5950827" y="2901578"/>
            <a:ext cx="4239959" cy="17904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Straight Arrow Connector 1039">
            <a:extLst>
              <a:ext uri="{FF2B5EF4-FFF2-40B4-BE49-F238E27FC236}">
                <a16:creationId xmlns:a16="http://schemas.microsoft.com/office/drawing/2014/main" id="{B4D64F3E-578C-4530-9A59-3AE74526F90C}"/>
              </a:ext>
            </a:extLst>
          </p:cNvPr>
          <p:cNvCxnSpPr>
            <a:stCxn id="24" idx="3"/>
          </p:cNvCxnSpPr>
          <p:nvPr/>
        </p:nvCxnSpPr>
        <p:spPr>
          <a:xfrm flipV="1">
            <a:off x="5950827" y="2901578"/>
            <a:ext cx="5055299" cy="17904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5" name="Picture 10">
            <a:extLst>
              <a:ext uri="{FF2B5EF4-FFF2-40B4-BE49-F238E27FC236}">
                <a16:creationId xmlns:a16="http://schemas.microsoft.com/office/drawing/2014/main" id="{511220A3-D53D-4064-9B29-30CDDF565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094" y="2991408"/>
            <a:ext cx="30099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12">
            <a:extLst>
              <a:ext uri="{FF2B5EF4-FFF2-40B4-BE49-F238E27FC236}">
                <a16:creationId xmlns:a16="http://schemas.microsoft.com/office/drawing/2014/main" id="{38C38874-3050-4355-8C14-0481D55F2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094" y="4910884"/>
            <a:ext cx="39052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98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19" grpId="1" animBg="1"/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4E9D5-5EF3-4DDC-81A4-82D860046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239" y="0"/>
            <a:ext cx="10058400" cy="1450757"/>
          </a:xfrm>
        </p:spPr>
        <p:txBody>
          <a:bodyPr>
            <a:normAutofit/>
          </a:bodyPr>
          <a:lstStyle/>
          <a:p>
            <a:r>
              <a:rPr lang="en-US" sz="4400" dirty="0"/>
              <a:t>Operating on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170DA2-B48A-4B88-B673-C88FAE3625F7}"/>
              </a:ext>
            </a:extLst>
          </p:cNvPr>
          <p:cNvSpPr txBox="1"/>
          <p:nvPr/>
        </p:nvSpPr>
        <p:spPr>
          <a:xfrm>
            <a:off x="522513" y="1561155"/>
            <a:ext cx="885230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Can operate on the probability</a:t>
            </a:r>
            <a:endParaRPr lang="en-US" sz="2000" i="1" dirty="0"/>
          </a:p>
          <a:p>
            <a:endParaRPr lang="en-US" sz="600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Operation: </a:t>
            </a:r>
            <a:r>
              <a:rPr lang="en-US" dirty="0"/>
              <a:t>Heating/Cooling the solution to control binding/denaturation.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Operation: </a:t>
            </a:r>
            <a:r>
              <a:rPr lang="en-US" dirty="0"/>
              <a:t>Mixing different solutions together.</a:t>
            </a:r>
            <a:endParaRPr lang="en-US" b="1" dirty="0"/>
          </a:p>
          <a:p>
            <a:endParaRPr lang="en-US" sz="600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All operations are SIMD – Can affect many molecules in parallel.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4EEF14D-A0BB-48FC-9684-40498D41C801}"/>
                  </a:ext>
                </a:extLst>
              </p:cNvPr>
              <p:cNvSpPr/>
              <p:nvPr/>
            </p:nvSpPr>
            <p:spPr>
              <a:xfrm>
                <a:off x="522512" y="3316765"/>
                <a:ext cx="10663351" cy="2769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dirty="0"/>
                  <a:t>    </a:t>
                </a:r>
                <a:r>
                  <a:rPr lang="en-US" sz="2000" u="sng" dirty="0"/>
                  <a:t>Molecular AND gate:</a:t>
                </a:r>
              </a:p>
              <a:p>
                <a:pPr lvl="2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1600" dirty="0"/>
                  <a:t> Output an exposed base if both inputs have exposed bases.</a:t>
                </a:r>
              </a:p>
              <a:p>
                <a:pPr lvl="2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1600" dirty="0"/>
                  <a:t> </a:t>
                </a:r>
                <a:r>
                  <a:rPr lang="en-US" sz="1600" b="1" dirty="0"/>
                  <a:t>Computes multiplication: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𝒐𝒖𝒕</m:t>
                        </m:r>
                      </m:sub>
                    </m:sSub>
                    <m:r>
                      <a:rPr lang="en-US" sz="16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600" b="1" i="1">
                        <a:latin typeface="Cambria Math" panose="02040503050406030204" pitchFamily="18" charset="0"/>
                      </a:rPr>
                      <m:t> ∗ </m:t>
                    </m:r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dirty="0"/>
              </a:p>
              <a:p>
                <a:pPr marL="384048" lvl="2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lvl="1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dirty="0"/>
                  <a:t>    </a:t>
                </a:r>
                <a:r>
                  <a:rPr lang="en-US" sz="2000" u="sng" dirty="0"/>
                  <a:t>Molecular NOT gate:</a:t>
                </a:r>
              </a:p>
              <a:p>
                <a:pPr lvl="2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1600" dirty="0"/>
                  <a:t> Reverse which bases are exposed/covered.  </a:t>
                </a:r>
              </a:p>
              <a:p>
                <a:pPr lvl="2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1600" dirty="0"/>
                  <a:t> </a:t>
                </a:r>
                <a:r>
                  <a:rPr lang="en-US" sz="1600" b="1" dirty="0"/>
                  <a:t>Computes one-minus: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𝒐𝒖𝒕</m:t>
                        </m:r>
                      </m:sub>
                    </m:sSub>
                    <m:r>
                      <a:rPr lang="en-US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1600" b="1" dirty="0"/>
              </a:p>
              <a:p>
                <a:pPr lvl="2">
                  <a:buClr>
                    <a:schemeClr val="tx1"/>
                  </a:buClr>
                </a:pPr>
                <a:endParaRPr lang="en-US" sz="1600" b="1" dirty="0"/>
              </a:p>
              <a:p>
                <a:pPr lvl="2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US" sz="1600" b="1" dirty="0"/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1600" b="1" dirty="0"/>
                  <a:t>    </a:t>
                </a:r>
                <a:r>
                  <a:rPr lang="en-US" sz="2000" b="1" u="sng" dirty="0">
                    <a:solidFill>
                      <a:srgbClr val="FF0000"/>
                    </a:solidFill>
                  </a:rPr>
                  <a:t>PROJECT GOAL: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b="1" u="sng" dirty="0"/>
                  <a:t>Build a simulation program to test/improve this computation scheme</a:t>
                </a:r>
                <a:r>
                  <a:rPr lang="en-US" sz="1600" dirty="0"/>
                  <a:t>.</a:t>
                </a:r>
                <a:endParaRPr lang="en-US" sz="1600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4EEF14D-A0BB-48FC-9684-40498D41C8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12" y="3316765"/>
                <a:ext cx="10663351" cy="2769989"/>
              </a:xfrm>
              <a:prstGeom prst="rect">
                <a:avLst/>
              </a:prstGeom>
              <a:blipFill>
                <a:blip r:embed="rId3"/>
                <a:stretch>
                  <a:fillRect l="-229" t="-1101" b="-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EB5F684C-029B-4B39-B7E2-1B66FB8337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741966" y="3206367"/>
            <a:ext cx="2840217" cy="1182177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FCFCD872-43F5-4D29-BFC4-01DC57287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538" y="3251053"/>
            <a:ext cx="526650" cy="32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29694D8B-3817-442B-8B73-ECDDABB97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538" y="3983691"/>
            <a:ext cx="526650" cy="32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24A150E2-D36A-47EF-9851-57D2B19C0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961" y="3576007"/>
            <a:ext cx="804788" cy="40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BEF9AB-4815-4719-88C5-43F63D38D7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4604" y="4826725"/>
            <a:ext cx="1100831" cy="5702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D7269D-1A53-4D10-9397-D80C1E34DE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79822" y="4810232"/>
            <a:ext cx="876300" cy="5810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783EE8-30A7-4A47-AFF6-F44391C718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65435" y="4852735"/>
            <a:ext cx="745995" cy="496018"/>
          </a:xfrm>
          <a:prstGeom prst="rect">
            <a:avLst/>
          </a:prstGeom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EF86FCDB-338D-4BBB-A269-A5F6E8D26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868" y="4902899"/>
            <a:ext cx="588320" cy="36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61D34386-1460-486F-993D-6DE820A46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447" y="4852735"/>
            <a:ext cx="871862" cy="43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0161AF6B-6D59-4A3B-AE7C-81AC488EF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1630466"/>
            <a:ext cx="23145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96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0871E-A3E5-4BAE-BCD0-D3FE9607F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871" y="0"/>
            <a:ext cx="10058400" cy="1450757"/>
          </a:xfrm>
        </p:spPr>
        <p:txBody>
          <a:bodyPr/>
          <a:lstStyle/>
          <a:p>
            <a:r>
              <a:rPr lang="en-US" dirty="0"/>
              <a:t>Implementing Arbitrary Functions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FC9BC3-87B7-4AB4-8D5C-24F275C480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1745" y="3873768"/>
            <a:ext cx="11768510" cy="1643275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E12868C-855B-4E71-B3DC-D145EAF7473F}"/>
              </a:ext>
            </a:extLst>
          </p:cNvPr>
          <p:cNvSpPr/>
          <p:nvPr/>
        </p:nvSpPr>
        <p:spPr>
          <a:xfrm>
            <a:off x="1133003" y="2191040"/>
            <a:ext cx="1500410" cy="942445"/>
          </a:xfrm>
          <a:custGeom>
            <a:avLst/>
            <a:gdLst>
              <a:gd name="connsiteX0" fmla="*/ 0 w 1500410"/>
              <a:gd name="connsiteY0" fmla="*/ 94245 h 942445"/>
              <a:gd name="connsiteX1" fmla="*/ 94245 w 1500410"/>
              <a:gd name="connsiteY1" fmla="*/ 0 h 942445"/>
              <a:gd name="connsiteX2" fmla="*/ 1406166 w 1500410"/>
              <a:gd name="connsiteY2" fmla="*/ 0 h 942445"/>
              <a:gd name="connsiteX3" fmla="*/ 1500411 w 1500410"/>
              <a:gd name="connsiteY3" fmla="*/ 94245 h 942445"/>
              <a:gd name="connsiteX4" fmla="*/ 1500410 w 1500410"/>
              <a:gd name="connsiteY4" fmla="*/ 848201 h 942445"/>
              <a:gd name="connsiteX5" fmla="*/ 1406165 w 1500410"/>
              <a:gd name="connsiteY5" fmla="*/ 942446 h 942445"/>
              <a:gd name="connsiteX6" fmla="*/ 94245 w 1500410"/>
              <a:gd name="connsiteY6" fmla="*/ 942445 h 942445"/>
              <a:gd name="connsiteX7" fmla="*/ 0 w 1500410"/>
              <a:gd name="connsiteY7" fmla="*/ 848200 h 942445"/>
              <a:gd name="connsiteX8" fmla="*/ 0 w 1500410"/>
              <a:gd name="connsiteY8" fmla="*/ 94245 h 94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0410" h="942445">
                <a:moveTo>
                  <a:pt x="0" y="94245"/>
                </a:moveTo>
                <a:cubicBezTo>
                  <a:pt x="0" y="42195"/>
                  <a:pt x="42195" y="0"/>
                  <a:pt x="94245" y="0"/>
                </a:cubicBezTo>
                <a:lnTo>
                  <a:pt x="1406166" y="0"/>
                </a:lnTo>
                <a:cubicBezTo>
                  <a:pt x="1458216" y="0"/>
                  <a:pt x="1500411" y="42195"/>
                  <a:pt x="1500411" y="94245"/>
                </a:cubicBezTo>
                <a:cubicBezTo>
                  <a:pt x="1500411" y="345564"/>
                  <a:pt x="1500410" y="596882"/>
                  <a:pt x="1500410" y="848201"/>
                </a:cubicBezTo>
                <a:cubicBezTo>
                  <a:pt x="1500410" y="900251"/>
                  <a:pt x="1458215" y="942446"/>
                  <a:pt x="1406165" y="942446"/>
                </a:cubicBezTo>
                <a:lnTo>
                  <a:pt x="94245" y="942445"/>
                </a:lnTo>
                <a:cubicBezTo>
                  <a:pt x="42195" y="942445"/>
                  <a:pt x="0" y="900250"/>
                  <a:pt x="0" y="848200"/>
                </a:cubicBezTo>
                <a:lnTo>
                  <a:pt x="0" y="94245"/>
                </a:lnTo>
                <a:close/>
              </a:path>
            </a:pathLst>
          </a:custGeom>
          <a:ln>
            <a:solidFill>
              <a:schemeClr val="accent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753" tIns="84753" rIns="84753" bIns="8475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>
                <a:solidFill>
                  <a:schemeClr val="tx1"/>
                </a:solidFill>
              </a:rPr>
              <a:t>Input Function F(x)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2E57A21-B75C-47F9-908A-736C9450009D}"/>
              </a:ext>
            </a:extLst>
          </p:cNvPr>
          <p:cNvSpPr/>
          <p:nvPr/>
        </p:nvSpPr>
        <p:spPr>
          <a:xfrm>
            <a:off x="2783455" y="2476212"/>
            <a:ext cx="318087" cy="372101"/>
          </a:xfrm>
          <a:custGeom>
            <a:avLst/>
            <a:gdLst>
              <a:gd name="connsiteX0" fmla="*/ 0 w 318087"/>
              <a:gd name="connsiteY0" fmla="*/ 74420 h 372101"/>
              <a:gd name="connsiteX1" fmla="*/ 159044 w 318087"/>
              <a:gd name="connsiteY1" fmla="*/ 74420 h 372101"/>
              <a:gd name="connsiteX2" fmla="*/ 159044 w 318087"/>
              <a:gd name="connsiteY2" fmla="*/ 0 h 372101"/>
              <a:gd name="connsiteX3" fmla="*/ 318087 w 318087"/>
              <a:gd name="connsiteY3" fmla="*/ 186051 h 372101"/>
              <a:gd name="connsiteX4" fmla="*/ 159044 w 318087"/>
              <a:gd name="connsiteY4" fmla="*/ 372101 h 372101"/>
              <a:gd name="connsiteX5" fmla="*/ 159044 w 318087"/>
              <a:gd name="connsiteY5" fmla="*/ 297681 h 372101"/>
              <a:gd name="connsiteX6" fmla="*/ 0 w 318087"/>
              <a:gd name="connsiteY6" fmla="*/ 297681 h 372101"/>
              <a:gd name="connsiteX7" fmla="*/ 0 w 318087"/>
              <a:gd name="connsiteY7" fmla="*/ 74420 h 3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087" h="372101">
                <a:moveTo>
                  <a:pt x="0" y="74420"/>
                </a:moveTo>
                <a:lnTo>
                  <a:pt x="159044" y="74420"/>
                </a:lnTo>
                <a:lnTo>
                  <a:pt x="159044" y="0"/>
                </a:lnTo>
                <a:lnTo>
                  <a:pt x="318087" y="186051"/>
                </a:lnTo>
                <a:lnTo>
                  <a:pt x="159044" y="372101"/>
                </a:lnTo>
                <a:lnTo>
                  <a:pt x="159044" y="297681"/>
                </a:lnTo>
                <a:lnTo>
                  <a:pt x="0" y="297681"/>
                </a:lnTo>
                <a:lnTo>
                  <a:pt x="0" y="74420"/>
                </a:lnTo>
                <a:close/>
              </a:path>
            </a:pathLst>
          </a:custGeom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4420" rIns="95426" bIns="744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200" kern="120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53BBA71-F51B-423F-AD25-08200B97AAD9}"/>
              </a:ext>
            </a:extLst>
          </p:cNvPr>
          <p:cNvSpPr/>
          <p:nvPr/>
        </p:nvSpPr>
        <p:spPr>
          <a:xfrm>
            <a:off x="3233578" y="2191040"/>
            <a:ext cx="2136869" cy="942445"/>
          </a:xfrm>
          <a:custGeom>
            <a:avLst/>
            <a:gdLst>
              <a:gd name="connsiteX0" fmla="*/ 0 w 2136869"/>
              <a:gd name="connsiteY0" fmla="*/ 94245 h 942445"/>
              <a:gd name="connsiteX1" fmla="*/ 94245 w 2136869"/>
              <a:gd name="connsiteY1" fmla="*/ 0 h 942445"/>
              <a:gd name="connsiteX2" fmla="*/ 2042625 w 2136869"/>
              <a:gd name="connsiteY2" fmla="*/ 0 h 942445"/>
              <a:gd name="connsiteX3" fmla="*/ 2136870 w 2136869"/>
              <a:gd name="connsiteY3" fmla="*/ 94245 h 942445"/>
              <a:gd name="connsiteX4" fmla="*/ 2136869 w 2136869"/>
              <a:gd name="connsiteY4" fmla="*/ 848201 h 942445"/>
              <a:gd name="connsiteX5" fmla="*/ 2042624 w 2136869"/>
              <a:gd name="connsiteY5" fmla="*/ 942446 h 942445"/>
              <a:gd name="connsiteX6" fmla="*/ 94245 w 2136869"/>
              <a:gd name="connsiteY6" fmla="*/ 942445 h 942445"/>
              <a:gd name="connsiteX7" fmla="*/ 0 w 2136869"/>
              <a:gd name="connsiteY7" fmla="*/ 848200 h 942445"/>
              <a:gd name="connsiteX8" fmla="*/ 0 w 2136869"/>
              <a:gd name="connsiteY8" fmla="*/ 94245 h 94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6869" h="942445">
                <a:moveTo>
                  <a:pt x="0" y="94245"/>
                </a:moveTo>
                <a:cubicBezTo>
                  <a:pt x="0" y="42195"/>
                  <a:pt x="42195" y="0"/>
                  <a:pt x="94245" y="0"/>
                </a:cubicBezTo>
                <a:lnTo>
                  <a:pt x="2042625" y="0"/>
                </a:lnTo>
                <a:cubicBezTo>
                  <a:pt x="2094675" y="0"/>
                  <a:pt x="2136870" y="42195"/>
                  <a:pt x="2136870" y="94245"/>
                </a:cubicBezTo>
                <a:cubicBezTo>
                  <a:pt x="2136870" y="345564"/>
                  <a:pt x="2136869" y="596882"/>
                  <a:pt x="2136869" y="848201"/>
                </a:cubicBezTo>
                <a:cubicBezTo>
                  <a:pt x="2136869" y="900251"/>
                  <a:pt x="2094674" y="942446"/>
                  <a:pt x="2042624" y="942446"/>
                </a:cubicBezTo>
                <a:lnTo>
                  <a:pt x="94245" y="942445"/>
                </a:lnTo>
                <a:cubicBezTo>
                  <a:pt x="42195" y="942445"/>
                  <a:pt x="0" y="900250"/>
                  <a:pt x="0" y="848200"/>
                </a:cubicBezTo>
                <a:lnTo>
                  <a:pt x="0" y="94245"/>
                </a:lnTo>
                <a:close/>
              </a:path>
            </a:pathLst>
          </a:custGeom>
          <a:ln>
            <a:solidFill>
              <a:schemeClr val="accent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753" tIns="84753" rIns="84753" bIns="8475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>
                <a:solidFill>
                  <a:schemeClr val="tx1"/>
                </a:solidFill>
              </a:rPr>
              <a:t>Taylor Expansion into Polynomial P(x)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067D8F8-A027-45E0-B47E-0205902713BD}"/>
              </a:ext>
            </a:extLst>
          </p:cNvPr>
          <p:cNvSpPr/>
          <p:nvPr/>
        </p:nvSpPr>
        <p:spPr>
          <a:xfrm>
            <a:off x="5520489" y="2476212"/>
            <a:ext cx="318087" cy="372101"/>
          </a:xfrm>
          <a:custGeom>
            <a:avLst/>
            <a:gdLst>
              <a:gd name="connsiteX0" fmla="*/ 0 w 318087"/>
              <a:gd name="connsiteY0" fmla="*/ 74420 h 372101"/>
              <a:gd name="connsiteX1" fmla="*/ 159044 w 318087"/>
              <a:gd name="connsiteY1" fmla="*/ 74420 h 372101"/>
              <a:gd name="connsiteX2" fmla="*/ 159044 w 318087"/>
              <a:gd name="connsiteY2" fmla="*/ 0 h 372101"/>
              <a:gd name="connsiteX3" fmla="*/ 318087 w 318087"/>
              <a:gd name="connsiteY3" fmla="*/ 186051 h 372101"/>
              <a:gd name="connsiteX4" fmla="*/ 159044 w 318087"/>
              <a:gd name="connsiteY4" fmla="*/ 372101 h 372101"/>
              <a:gd name="connsiteX5" fmla="*/ 159044 w 318087"/>
              <a:gd name="connsiteY5" fmla="*/ 297681 h 372101"/>
              <a:gd name="connsiteX6" fmla="*/ 0 w 318087"/>
              <a:gd name="connsiteY6" fmla="*/ 297681 h 372101"/>
              <a:gd name="connsiteX7" fmla="*/ 0 w 318087"/>
              <a:gd name="connsiteY7" fmla="*/ 74420 h 3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087" h="372101">
                <a:moveTo>
                  <a:pt x="0" y="74420"/>
                </a:moveTo>
                <a:lnTo>
                  <a:pt x="159044" y="74420"/>
                </a:lnTo>
                <a:lnTo>
                  <a:pt x="159044" y="0"/>
                </a:lnTo>
                <a:lnTo>
                  <a:pt x="318087" y="186051"/>
                </a:lnTo>
                <a:lnTo>
                  <a:pt x="159044" y="372101"/>
                </a:lnTo>
                <a:lnTo>
                  <a:pt x="159044" y="297681"/>
                </a:lnTo>
                <a:lnTo>
                  <a:pt x="0" y="297681"/>
                </a:lnTo>
                <a:lnTo>
                  <a:pt x="0" y="74420"/>
                </a:lnTo>
                <a:close/>
              </a:path>
            </a:pathLst>
          </a:custGeom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4420" rIns="95426" bIns="744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200" kern="12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75E20AF-98CE-41A3-9E42-FE5645AE8FFF}"/>
              </a:ext>
            </a:extLst>
          </p:cNvPr>
          <p:cNvSpPr/>
          <p:nvPr/>
        </p:nvSpPr>
        <p:spPr>
          <a:xfrm>
            <a:off x="5970612" y="2191040"/>
            <a:ext cx="3107950" cy="942445"/>
          </a:xfrm>
          <a:custGeom>
            <a:avLst/>
            <a:gdLst>
              <a:gd name="connsiteX0" fmla="*/ 0 w 3107950"/>
              <a:gd name="connsiteY0" fmla="*/ 94245 h 942445"/>
              <a:gd name="connsiteX1" fmla="*/ 94245 w 3107950"/>
              <a:gd name="connsiteY1" fmla="*/ 0 h 942445"/>
              <a:gd name="connsiteX2" fmla="*/ 3013706 w 3107950"/>
              <a:gd name="connsiteY2" fmla="*/ 0 h 942445"/>
              <a:gd name="connsiteX3" fmla="*/ 3107951 w 3107950"/>
              <a:gd name="connsiteY3" fmla="*/ 94245 h 942445"/>
              <a:gd name="connsiteX4" fmla="*/ 3107950 w 3107950"/>
              <a:gd name="connsiteY4" fmla="*/ 848201 h 942445"/>
              <a:gd name="connsiteX5" fmla="*/ 3013705 w 3107950"/>
              <a:gd name="connsiteY5" fmla="*/ 942446 h 942445"/>
              <a:gd name="connsiteX6" fmla="*/ 94245 w 3107950"/>
              <a:gd name="connsiteY6" fmla="*/ 942445 h 942445"/>
              <a:gd name="connsiteX7" fmla="*/ 0 w 3107950"/>
              <a:gd name="connsiteY7" fmla="*/ 848200 h 942445"/>
              <a:gd name="connsiteX8" fmla="*/ 0 w 3107950"/>
              <a:gd name="connsiteY8" fmla="*/ 94245 h 94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950" h="942445">
                <a:moveTo>
                  <a:pt x="0" y="94245"/>
                </a:moveTo>
                <a:cubicBezTo>
                  <a:pt x="0" y="42195"/>
                  <a:pt x="42195" y="0"/>
                  <a:pt x="94245" y="0"/>
                </a:cubicBezTo>
                <a:lnTo>
                  <a:pt x="3013706" y="0"/>
                </a:lnTo>
                <a:cubicBezTo>
                  <a:pt x="3065756" y="0"/>
                  <a:pt x="3107951" y="42195"/>
                  <a:pt x="3107951" y="94245"/>
                </a:cubicBezTo>
                <a:cubicBezTo>
                  <a:pt x="3107951" y="345564"/>
                  <a:pt x="3107950" y="596882"/>
                  <a:pt x="3107950" y="848201"/>
                </a:cubicBezTo>
                <a:cubicBezTo>
                  <a:pt x="3107950" y="900251"/>
                  <a:pt x="3065755" y="942446"/>
                  <a:pt x="3013705" y="942446"/>
                </a:cubicBezTo>
                <a:lnTo>
                  <a:pt x="94245" y="942445"/>
                </a:lnTo>
                <a:cubicBezTo>
                  <a:pt x="42195" y="942445"/>
                  <a:pt x="0" y="900250"/>
                  <a:pt x="0" y="848200"/>
                </a:cubicBezTo>
                <a:lnTo>
                  <a:pt x="0" y="94245"/>
                </a:lnTo>
                <a:close/>
              </a:path>
            </a:pathLst>
          </a:custGeom>
          <a:ln>
            <a:solidFill>
              <a:schemeClr val="accent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753" tIns="84753" rIns="84753" bIns="8475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>
                <a:solidFill>
                  <a:schemeClr val="tx1"/>
                </a:solidFill>
              </a:rPr>
              <a:t>Rewrite P(x) in terms of “multiply” and “one-minus” operations (known as Horner’s Rule)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83DB68D-834A-415A-9928-A4517AB616C3}"/>
              </a:ext>
            </a:extLst>
          </p:cNvPr>
          <p:cNvSpPr/>
          <p:nvPr/>
        </p:nvSpPr>
        <p:spPr>
          <a:xfrm>
            <a:off x="9228604" y="2476212"/>
            <a:ext cx="318087" cy="372101"/>
          </a:xfrm>
          <a:custGeom>
            <a:avLst/>
            <a:gdLst>
              <a:gd name="connsiteX0" fmla="*/ 0 w 318087"/>
              <a:gd name="connsiteY0" fmla="*/ 74420 h 372101"/>
              <a:gd name="connsiteX1" fmla="*/ 159044 w 318087"/>
              <a:gd name="connsiteY1" fmla="*/ 74420 h 372101"/>
              <a:gd name="connsiteX2" fmla="*/ 159044 w 318087"/>
              <a:gd name="connsiteY2" fmla="*/ 0 h 372101"/>
              <a:gd name="connsiteX3" fmla="*/ 318087 w 318087"/>
              <a:gd name="connsiteY3" fmla="*/ 186051 h 372101"/>
              <a:gd name="connsiteX4" fmla="*/ 159044 w 318087"/>
              <a:gd name="connsiteY4" fmla="*/ 372101 h 372101"/>
              <a:gd name="connsiteX5" fmla="*/ 159044 w 318087"/>
              <a:gd name="connsiteY5" fmla="*/ 297681 h 372101"/>
              <a:gd name="connsiteX6" fmla="*/ 0 w 318087"/>
              <a:gd name="connsiteY6" fmla="*/ 297681 h 372101"/>
              <a:gd name="connsiteX7" fmla="*/ 0 w 318087"/>
              <a:gd name="connsiteY7" fmla="*/ 74420 h 3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087" h="372101">
                <a:moveTo>
                  <a:pt x="0" y="74420"/>
                </a:moveTo>
                <a:lnTo>
                  <a:pt x="159044" y="74420"/>
                </a:lnTo>
                <a:lnTo>
                  <a:pt x="159044" y="0"/>
                </a:lnTo>
                <a:lnTo>
                  <a:pt x="318087" y="186051"/>
                </a:lnTo>
                <a:lnTo>
                  <a:pt x="159044" y="372101"/>
                </a:lnTo>
                <a:lnTo>
                  <a:pt x="159044" y="297681"/>
                </a:lnTo>
                <a:lnTo>
                  <a:pt x="0" y="297681"/>
                </a:lnTo>
                <a:lnTo>
                  <a:pt x="0" y="74420"/>
                </a:lnTo>
                <a:close/>
              </a:path>
            </a:pathLst>
          </a:custGeom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4420" rIns="95426" bIns="744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200" kern="12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061D2CB-0CA9-45D2-8496-C455E6BA1A41}"/>
              </a:ext>
            </a:extLst>
          </p:cNvPr>
          <p:cNvSpPr/>
          <p:nvPr/>
        </p:nvSpPr>
        <p:spPr>
          <a:xfrm>
            <a:off x="9678727" y="2191040"/>
            <a:ext cx="1500410" cy="942445"/>
          </a:xfrm>
          <a:custGeom>
            <a:avLst/>
            <a:gdLst>
              <a:gd name="connsiteX0" fmla="*/ 0 w 1500410"/>
              <a:gd name="connsiteY0" fmla="*/ 94245 h 942445"/>
              <a:gd name="connsiteX1" fmla="*/ 94245 w 1500410"/>
              <a:gd name="connsiteY1" fmla="*/ 0 h 942445"/>
              <a:gd name="connsiteX2" fmla="*/ 1406166 w 1500410"/>
              <a:gd name="connsiteY2" fmla="*/ 0 h 942445"/>
              <a:gd name="connsiteX3" fmla="*/ 1500411 w 1500410"/>
              <a:gd name="connsiteY3" fmla="*/ 94245 h 942445"/>
              <a:gd name="connsiteX4" fmla="*/ 1500410 w 1500410"/>
              <a:gd name="connsiteY4" fmla="*/ 848201 h 942445"/>
              <a:gd name="connsiteX5" fmla="*/ 1406165 w 1500410"/>
              <a:gd name="connsiteY5" fmla="*/ 942446 h 942445"/>
              <a:gd name="connsiteX6" fmla="*/ 94245 w 1500410"/>
              <a:gd name="connsiteY6" fmla="*/ 942445 h 942445"/>
              <a:gd name="connsiteX7" fmla="*/ 0 w 1500410"/>
              <a:gd name="connsiteY7" fmla="*/ 848200 h 942445"/>
              <a:gd name="connsiteX8" fmla="*/ 0 w 1500410"/>
              <a:gd name="connsiteY8" fmla="*/ 94245 h 94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0410" h="942445">
                <a:moveTo>
                  <a:pt x="0" y="94245"/>
                </a:moveTo>
                <a:cubicBezTo>
                  <a:pt x="0" y="42195"/>
                  <a:pt x="42195" y="0"/>
                  <a:pt x="94245" y="0"/>
                </a:cubicBezTo>
                <a:lnTo>
                  <a:pt x="1406166" y="0"/>
                </a:lnTo>
                <a:cubicBezTo>
                  <a:pt x="1458216" y="0"/>
                  <a:pt x="1500411" y="42195"/>
                  <a:pt x="1500411" y="94245"/>
                </a:cubicBezTo>
                <a:cubicBezTo>
                  <a:pt x="1500411" y="345564"/>
                  <a:pt x="1500410" y="596882"/>
                  <a:pt x="1500410" y="848201"/>
                </a:cubicBezTo>
                <a:cubicBezTo>
                  <a:pt x="1500410" y="900251"/>
                  <a:pt x="1458215" y="942446"/>
                  <a:pt x="1406165" y="942446"/>
                </a:cubicBezTo>
                <a:lnTo>
                  <a:pt x="94245" y="942445"/>
                </a:lnTo>
                <a:cubicBezTo>
                  <a:pt x="42195" y="942445"/>
                  <a:pt x="0" y="900250"/>
                  <a:pt x="0" y="848200"/>
                </a:cubicBezTo>
                <a:lnTo>
                  <a:pt x="0" y="94245"/>
                </a:lnTo>
                <a:close/>
              </a:path>
            </a:pathLst>
          </a:custGeom>
          <a:ln>
            <a:solidFill>
              <a:schemeClr val="accent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753" tIns="84753" rIns="84753" bIns="8475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>
                <a:solidFill>
                  <a:schemeClr val="tx1"/>
                </a:solidFill>
              </a:rPr>
              <a:t>Implement with molecular gates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CF4968-3046-431A-B27A-041DB4C0AC70}"/>
              </a:ext>
            </a:extLst>
          </p:cNvPr>
          <p:cNvSpPr/>
          <p:nvPr/>
        </p:nvSpPr>
        <p:spPr>
          <a:xfrm>
            <a:off x="0" y="6106314"/>
            <a:ext cx="85979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[7]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Salehi, Sayed Ahmad,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Xingyi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Liu, Marc D. Riedel, and Keshab K.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Parhi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“Computing Mathematical Functions Using DNA via Fractional Coding.” Scientiﬁc Reports 8, no. 1 (2018). </a:t>
            </a:r>
            <a:endParaRPr lang="en-US" sz="9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C1AAB2-C611-4B29-A711-7E0284D1230D}"/>
              </a:ext>
            </a:extLst>
          </p:cNvPr>
          <p:cNvSpPr txBox="1"/>
          <p:nvPr/>
        </p:nvSpPr>
        <p:spPr>
          <a:xfrm>
            <a:off x="11240150" y="5517043"/>
            <a:ext cx="6944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See ref. [7]</a:t>
            </a:r>
          </a:p>
        </p:txBody>
      </p:sp>
    </p:spTree>
    <p:extLst>
      <p:ext uri="{BB962C8B-B14F-4D97-AF65-F5344CB8AC3E}">
        <p14:creationId xmlns:p14="http://schemas.microsoft.com/office/powerpoint/2010/main" val="976709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2ABFA2-0D52-4058-A204-4D6F5DA20FD1}"/>
              </a:ext>
            </a:extLst>
          </p:cNvPr>
          <p:cNvSpPr txBox="1"/>
          <p:nvPr/>
        </p:nvSpPr>
        <p:spPr>
          <a:xfrm>
            <a:off x="1185617" y="2875002"/>
            <a:ext cx="982076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+mj-lt"/>
              </a:rPr>
              <a:t>Simulation Algorithm Design</a:t>
            </a:r>
          </a:p>
        </p:txBody>
      </p:sp>
    </p:spTree>
    <p:extLst>
      <p:ext uri="{BB962C8B-B14F-4D97-AF65-F5344CB8AC3E}">
        <p14:creationId xmlns:p14="http://schemas.microsoft.com/office/powerpoint/2010/main" val="312950449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FCC33"/>
      </a:accent1>
      <a:accent2>
        <a:srgbClr val="7A1419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A22ECE31AD0849AE8258617245774C" ma:contentTypeVersion="8" ma:contentTypeDescription="Create a new document." ma:contentTypeScope="" ma:versionID="ed6ff81e338d45ca6850723088f31e15">
  <xsd:schema xmlns:xsd="http://www.w3.org/2001/XMLSchema" xmlns:xs="http://www.w3.org/2001/XMLSchema" xmlns:p="http://schemas.microsoft.com/office/2006/metadata/properties" xmlns:ns3="b2a27770-1a56-46a9-8940-36cfebc4f798" targetNamespace="http://schemas.microsoft.com/office/2006/metadata/properties" ma:root="true" ma:fieldsID="5ef1d2e1c41a4db99f92ef7a4e74fcfb" ns3:_="">
    <xsd:import namespace="b2a27770-1a56-46a9-8940-36cfebc4f7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27770-1a56-46a9-8940-36cfebc4f7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EBCE06-1131-48D0-92C7-E7231992A10F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b2a27770-1a56-46a9-8940-36cfebc4f798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FBC331A-E189-4E2A-B109-AA21F8DC35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a27770-1a56-46a9-8940-36cfebc4f7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7A224E-8044-487C-AC6E-E27CAEC011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2450</TotalTime>
  <Words>1784</Words>
  <Application>Microsoft Office PowerPoint</Application>
  <PresentationFormat>Widescreen</PresentationFormat>
  <Paragraphs>227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Courier New</vt:lpstr>
      <vt:lpstr>Retrospect</vt:lpstr>
      <vt:lpstr>Simulating Chemical Reaction Networks for Computation with Naturally-Occurring DNA</vt:lpstr>
      <vt:lpstr>Presentation Overview</vt:lpstr>
      <vt:lpstr>PowerPoint Presentation</vt:lpstr>
      <vt:lpstr>Project Motivation</vt:lpstr>
      <vt:lpstr>Prior Work – What’s been done already?</vt:lpstr>
      <vt:lpstr>Representing Data with DNA</vt:lpstr>
      <vt:lpstr>Operating on Data</vt:lpstr>
      <vt:lpstr>Implementing Arbitrary Functions</vt:lpstr>
      <vt:lpstr>PowerPoint Presentation</vt:lpstr>
      <vt:lpstr>Simulator Software Overview</vt:lpstr>
      <vt:lpstr>Monte-Carlo Simulation Algorithm</vt:lpstr>
      <vt:lpstr>Problem with Usual Approach</vt:lpstr>
      <vt:lpstr>Improved Simulation Algorithm</vt:lpstr>
      <vt:lpstr>PowerPoint Presentation</vt:lpstr>
      <vt:lpstr>Nick Rate vs. Input Value Relationship</vt:lpstr>
      <vt:lpstr>Nick Rate vs. Input Value Relationship</vt:lpstr>
      <vt:lpstr>Accuracy of Fundamental Gates</vt:lpstr>
      <vt:lpstr>PowerPoint Presentation</vt:lpstr>
      <vt:lpstr>Results Summary &amp; Conclusion</vt:lpstr>
      <vt:lpstr>References</vt:lpstr>
      <vt:lpstr>Collaborators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Simulating Chemical Reaction Networks for Computation with Naturally-Occurring DNA</dc:title>
  <dc:creator>owenhoffend@gmail.com</dc:creator>
  <cp:lastModifiedBy>owenhoffend@gmail.com</cp:lastModifiedBy>
  <cp:revision>409</cp:revision>
  <dcterms:created xsi:type="dcterms:W3CDTF">2020-02-04T13:26:34Z</dcterms:created>
  <dcterms:modified xsi:type="dcterms:W3CDTF">2020-05-07T02:35:34Z</dcterms:modified>
</cp:coreProperties>
</file>