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vsd" ContentType="application/vnd.visio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  <p:sldMasterId id="2147483732" r:id="rId7"/>
    <p:sldMasterId id="2147483833" r:id="rId8"/>
    <p:sldMasterId id="2147483845" r:id="rId9"/>
    <p:sldMasterId id="2147483869" r:id="rId10"/>
    <p:sldMasterId id="2147483881" r:id="rId11"/>
  </p:sldMasterIdLst>
  <p:notesMasterIdLst>
    <p:notesMasterId r:id="rId85"/>
  </p:notesMasterIdLst>
  <p:handoutMasterIdLst>
    <p:handoutMasterId r:id="rId86"/>
  </p:handoutMasterIdLst>
  <p:sldIdLst>
    <p:sldId id="350" r:id="rId12"/>
    <p:sldId id="709" r:id="rId13"/>
    <p:sldId id="710" r:id="rId14"/>
    <p:sldId id="536" r:id="rId15"/>
    <p:sldId id="534" r:id="rId16"/>
    <p:sldId id="532" r:id="rId17"/>
    <p:sldId id="756" r:id="rId18"/>
    <p:sldId id="757" r:id="rId19"/>
    <p:sldId id="703" r:id="rId20"/>
    <p:sldId id="704" r:id="rId21"/>
    <p:sldId id="705" r:id="rId22"/>
    <p:sldId id="706" r:id="rId23"/>
    <p:sldId id="707" r:id="rId24"/>
    <p:sldId id="656" r:id="rId25"/>
    <p:sldId id="712" r:id="rId26"/>
    <p:sldId id="713" r:id="rId27"/>
    <p:sldId id="546" r:id="rId28"/>
    <p:sldId id="758" r:id="rId29"/>
    <p:sldId id="759" r:id="rId30"/>
    <p:sldId id="760" r:id="rId31"/>
    <p:sldId id="762" r:id="rId32"/>
    <p:sldId id="680" r:id="rId33"/>
    <p:sldId id="682" r:id="rId34"/>
    <p:sldId id="683" r:id="rId35"/>
    <p:sldId id="562" r:id="rId36"/>
    <p:sldId id="738" r:id="rId37"/>
    <p:sldId id="571" r:id="rId38"/>
    <p:sldId id="570" r:id="rId39"/>
    <p:sldId id="542" r:id="rId40"/>
    <p:sldId id="737" r:id="rId41"/>
    <p:sldId id="708" r:id="rId42"/>
    <p:sldId id="574" r:id="rId43"/>
    <p:sldId id="723" r:id="rId44"/>
    <p:sldId id="751" r:id="rId45"/>
    <p:sldId id="732" r:id="rId46"/>
    <p:sldId id="726" r:id="rId47"/>
    <p:sldId id="727" r:id="rId48"/>
    <p:sldId id="730" r:id="rId49"/>
    <p:sldId id="731" r:id="rId50"/>
    <p:sldId id="733" r:id="rId51"/>
    <p:sldId id="734" r:id="rId52"/>
    <p:sldId id="736" r:id="rId53"/>
    <p:sldId id="735" r:id="rId54"/>
    <p:sldId id="641" r:id="rId55"/>
    <p:sldId id="628" r:id="rId56"/>
    <p:sldId id="698" r:id="rId57"/>
    <p:sldId id="763" r:id="rId58"/>
    <p:sldId id="764" r:id="rId59"/>
    <p:sldId id="765" r:id="rId60"/>
    <p:sldId id="766" r:id="rId61"/>
    <p:sldId id="767" r:id="rId62"/>
    <p:sldId id="768" r:id="rId63"/>
    <p:sldId id="769" r:id="rId64"/>
    <p:sldId id="770" r:id="rId65"/>
    <p:sldId id="771" r:id="rId66"/>
    <p:sldId id="772" r:id="rId67"/>
    <p:sldId id="773" r:id="rId68"/>
    <p:sldId id="774" r:id="rId69"/>
    <p:sldId id="775" r:id="rId70"/>
    <p:sldId id="776" r:id="rId71"/>
    <p:sldId id="777" r:id="rId72"/>
    <p:sldId id="778" r:id="rId73"/>
    <p:sldId id="779" r:id="rId74"/>
    <p:sldId id="780" r:id="rId75"/>
    <p:sldId id="781" r:id="rId76"/>
    <p:sldId id="782" r:id="rId77"/>
    <p:sldId id="783" r:id="rId78"/>
    <p:sldId id="784" r:id="rId79"/>
    <p:sldId id="785" r:id="rId80"/>
    <p:sldId id="786" r:id="rId81"/>
    <p:sldId id="787" r:id="rId82"/>
    <p:sldId id="788" r:id="rId83"/>
    <p:sldId id="453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CC"/>
    <a:srgbClr val="CCECFF"/>
    <a:srgbClr val="FF33CC"/>
    <a:srgbClr val="CC0099"/>
    <a:srgbClr val="339933"/>
    <a:srgbClr val="80808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682" autoAdjust="0"/>
    <p:restoredTop sz="92379" autoAdjust="0"/>
  </p:normalViewPr>
  <p:slideViewPr>
    <p:cSldViewPr>
      <p:cViewPr varScale="1">
        <p:scale>
          <a:sx n="118" d="100"/>
          <a:sy n="118" d="100"/>
        </p:scale>
        <p:origin x="1344" y="102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494" y="-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theme" Target="theme/theme1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5" Type="http://schemas.openxmlformats.org/officeDocument/2006/relationships/slideMaster" Target="slideMasters/slideMaster5.xml"/><Relationship Id="rId90" Type="http://schemas.openxmlformats.org/officeDocument/2006/relationships/tableStyles" Target="tableStyles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presProps" Target="presProps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image" Target="../media/image99.emf"/><Relationship Id="rId7" Type="http://schemas.openxmlformats.org/officeDocument/2006/relationships/image" Target="../media/image103.emf"/><Relationship Id="rId12" Type="http://schemas.openxmlformats.org/officeDocument/2006/relationships/image" Target="../media/image108.emf"/><Relationship Id="rId2" Type="http://schemas.openxmlformats.org/officeDocument/2006/relationships/image" Target="../media/image98.emf"/><Relationship Id="rId1" Type="http://schemas.openxmlformats.org/officeDocument/2006/relationships/image" Target="../media/image97.emf"/><Relationship Id="rId6" Type="http://schemas.openxmlformats.org/officeDocument/2006/relationships/image" Target="../media/image102.emf"/><Relationship Id="rId11" Type="http://schemas.openxmlformats.org/officeDocument/2006/relationships/image" Target="../media/image107.emf"/><Relationship Id="rId5" Type="http://schemas.openxmlformats.org/officeDocument/2006/relationships/image" Target="../media/image101.emf"/><Relationship Id="rId10" Type="http://schemas.openxmlformats.org/officeDocument/2006/relationships/image" Target="../media/image106.emf"/><Relationship Id="rId4" Type="http://schemas.openxmlformats.org/officeDocument/2006/relationships/image" Target="../media/image100.emf"/><Relationship Id="rId9" Type="http://schemas.openxmlformats.org/officeDocument/2006/relationships/image" Target="../media/image105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image" Target="../media/image109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image" Target="../media/image112.emf"/><Relationship Id="rId4" Type="http://schemas.openxmlformats.org/officeDocument/2006/relationships/image" Target="../media/image108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Relationship Id="rId4" Type="http://schemas.openxmlformats.org/officeDocument/2006/relationships/image" Target="../media/image11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image" Target="../media/image12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emf"/><Relationship Id="rId1" Type="http://schemas.openxmlformats.org/officeDocument/2006/relationships/image" Target="../media/image133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7.emf"/><Relationship Id="rId1" Type="http://schemas.openxmlformats.org/officeDocument/2006/relationships/image" Target="../media/image136.emf"/><Relationship Id="rId4" Type="http://schemas.openxmlformats.org/officeDocument/2006/relationships/image" Target="../media/image139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41.emf"/><Relationship Id="rId1" Type="http://schemas.openxmlformats.org/officeDocument/2006/relationships/image" Target="../media/image140.emf"/><Relationship Id="rId4" Type="http://schemas.openxmlformats.org/officeDocument/2006/relationships/image" Target="../media/image13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5EE620D2-F8C4-4A2B-BE89-09464C317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79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0917810D-4769-4648-BCBC-F2CC4B727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37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7F35F3-B49B-4E11-BFA6-8D732CA4E968}" type="slidenum">
              <a:rPr lang="en-US" b="0" i="0" smtClean="0">
                <a:latin typeface="Arial" pitchFamily="34" charset="0"/>
              </a:rPr>
              <a:pPr eaLnBrk="1" hangingPunct="1"/>
              <a:t>1</a:t>
            </a:fld>
            <a:endParaRPr lang="en-US" b="0" i="0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1098550" y="4559300"/>
            <a:ext cx="1809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67" tIns="44934" rIns="89867" bIns="44934">
            <a:spAutoFit/>
          </a:bodyPr>
          <a:lstStyle>
            <a:lvl1pPr defTabSz="898525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8525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8525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8525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8525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l-NL" sz="2200" b="0" i="0">
              <a:latin typeface="Arial" pitchFamily="34" charset="0"/>
            </a:endParaRPr>
          </a:p>
        </p:txBody>
      </p:sp>
      <p:sp>
        <p:nvSpPr>
          <p:cNvPr id="6144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marL="228600" indent="-228600"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67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567E42-F70A-41EB-B6A5-B40D2FAB1643}" type="slidenum">
              <a:rPr lang="en-US" b="0" i="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11</a:t>
            </a:fld>
            <a:endParaRPr lang="en-US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00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ECF2753-D2A6-404E-8868-302D94A58266}" type="slidenum">
              <a:rPr lang="en-US" b="0" i="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12</a:t>
            </a:fld>
            <a:endParaRPr lang="en-US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62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F6AF8F-1A2F-44E1-A12F-33DF1E78EF76}" type="slidenum">
              <a:rPr lang="en-US" b="0" i="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13</a:t>
            </a:fld>
            <a:endParaRPr lang="en-US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91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In today’s talk, I will cover two topics. The first topic is …</a:t>
            </a:r>
          </a:p>
          <a:p>
            <a:r>
              <a:rPr lang="en-US" smtClean="0">
                <a:latin typeface="Arial" pitchFamily="34" charset="0"/>
              </a:rPr>
              <a:t>I proposed a general method to synthesize arbitrary arithmetic functions with this paradigm</a:t>
            </a:r>
          </a:p>
          <a:p>
            <a:endParaRPr lang="en-US" smtClean="0">
              <a:latin typeface="Arial" pitchFamily="34" charset="0"/>
            </a:endParaRPr>
          </a:p>
          <a:p>
            <a:r>
              <a:rPr lang="en-US" smtClean="0">
                <a:latin typeface="Arial" pitchFamily="34" charset="0"/>
              </a:rPr>
              <a:t>An example I used in the talk is the gamma correction function and I’ll return to this example in the talk.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DA23ED-CD0D-451C-BB0F-15238BFAB924}" type="slidenum">
              <a:rPr lang="en-US" b="0" i="0" smtClean="0">
                <a:latin typeface="Arial" pitchFamily="34" charset="0"/>
              </a:rPr>
              <a:pPr eaLnBrk="1" hangingPunct="1"/>
              <a:t>14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79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C437C9-CCCC-4357-AA9B-CF94D0021D50}" type="slidenum">
              <a:rPr lang="en-US" b="0" i="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15</a:t>
            </a:fld>
            <a:endParaRPr lang="en-US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671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DC1E6D-6068-4ED3-8064-7F928C83B62F}" type="slidenum">
              <a:rPr lang="en-US" b="0" i="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16</a:t>
            </a:fld>
            <a:endParaRPr lang="en-US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28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DD6C14-1150-4518-8F36-4BBFB4C96E39}" type="slidenum">
              <a:rPr lang="en-US" b="0" i="0" smtClean="0">
                <a:latin typeface="Arial" pitchFamily="34" charset="0"/>
              </a:rPr>
              <a:pPr eaLnBrk="1" hangingPunct="1"/>
              <a:t>17</a:t>
            </a:fld>
            <a:endParaRPr lang="en-US" b="0" i="0" smtClean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smtClean="0">
                <a:latin typeface="Arial" pitchFamily="34" charset="0"/>
              </a:rPr>
              <a:t>Mathematically, I’m considering combinational logic, built with AND, OR, assume that they are prefect, no defect in them.</a:t>
            </a:r>
          </a:p>
        </p:txBody>
      </p:sp>
    </p:spTree>
    <p:extLst>
      <p:ext uri="{BB962C8B-B14F-4D97-AF65-F5344CB8AC3E}">
        <p14:creationId xmlns:p14="http://schemas.microsoft.com/office/powerpoint/2010/main" val="2082130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4CB3FF-E082-49C7-A74B-59D669BC65EB}" type="slidenum">
              <a:rPr lang="en-US" b="0" i="0">
                <a:solidFill>
                  <a:prstClr val="black"/>
                </a:solidFill>
                <a:latin typeface="Arial" charset="0"/>
              </a:rPr>
              <a:pPr eaLnBrk="1" hangingPunct="1"/>
              <a:t>18</a:t>
            </a:fld>
            <a:endParaRPr lang="en-US" b="0" i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75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756AF8-1D4F-4A0D-9182-30433F1A96C1}" type="slidenum">
              <a:rPr lang="en-US" b="0" i="0">
                <a:solidFill>
                  <a:prstClr val="black"/>
                </a:solidFill>
                <a:latin typeface="Arial" charset="0"/>
              </a:rPr>
              <a:pPr eaLnBrk="1" hangingPunct="1"/>
              <a:t>19</a:t>
            </a:fld>
            <a:endParaRPr lang="en-US" b="0" i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2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EC0E25-1891-4277-872E-80F471477BE9}" type="slidenum">
              <a:rPr lang="en-US" b="0" i="0">
                <a:solidFill>
                  <a:prstClr val="black"/>
                </a:solidFill>
                <a:latin typeface="Arial" charset="0"/>
              </a:rPr>
              <a:pPr eaLnBrk="1" hangingPunct="1"/>
              <a:t>20</a:t>
            </a:fld>
            <a:endParaRPr lang="en-US" b="0" i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7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Conventional multiplier works on binary radix encoded number. As any student in introductory course, it is complicated.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922AA0-7A3F-4F76-BFB1-D9972A9AA4FD}" type="slidenum">
              <a:rPr lang="en-US" b="0" i="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3</a:t>
            </a:fld>
            <a:endParaRPr lang="en-US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13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ED5DA1-0581-4339-8FF4-7B551D4B4E32}" type="slidenum">
              <a:rPr lang="en-US" b="0" i="0">
                <a:solidFill>
                  <a:prstClr val="black"/>
                </a:solidFill>
                <a:latin typeface="Arial" charset="0"/>
              </a:rPr>
              <a:pPr eaLnBrk="1" hangingPunct="1"/>
              <a:t>21</a:t>
            </a:fld>
            <a:endParaRPr lang="en-US" b="0" i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96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54E42A-29E0-46BD-8F3B-28439F1DA44B}" type="slidenum">
              <a:rPr lang="en-US" b="0" i="0" smtClean="0">
                <a:latin typeface="Arial" pitchFamily="34" charset="0"/>
              </a:rPr>
              <a:pPr eaLnBrk="1" hangingPunct="1"/>
              <a:t>22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77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749FC5-66F2-42E6-9B98-18BC6DF9345C}" type="slidenum">
              <a:rPr lang="en-US" b="0" i="0" smtClean="0">
                <a:latin typeface="Arial" pitchFamily="34" charset="0"/>
              </a:rPr>
              <a:pPr eaLnBrk="1" hangingPunct="1"/>
              <a:t>23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15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221AAA-E0AA-4C51-A8A4-A8F40CDE279E}" type="slidenum">
              <a:rPr lang="en-US" b="0" i="0" smtClean="0">
                <a:latin typeface="Arial" pitchFamily="34" charset="0"/>
              </a:rPr>
              <a:pPr eaLnBrk="1" hangingPunct="1"/>
              <a:t>24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82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logic is traditional combinational logic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C66D0A-C8D0-4029-BFDF-FED36965FDC3}" type="slidenum">
              <a:rPr lang="en-US" b="0" i="0" smtClean="0">
                <a:latin typeface="Arial" pitchFamily="34" charset="0"/>
              </a:rPr>
              <a:pPr eaLnBrk="1" hangingPunct="1"/>
              <a:t>25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21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Challenge part is U = W, using a combination of combinatorics, real analysis, polynomial theory to prove. A contribution in polynomial theory.</a:t>
            </a: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15B41C-7123-425D-9148-D04A010BEF6D}" type="slidenum">
              <a:rPr lang="en-US" b="0" i="0">
                <a:solidFill>
                  <a:prstClr val="black"/>
                </a:solidFill>
                <a:latin typeface="Arial" charset="0"/>
              </a:rPr>
              <a:pPr eaLnBrk="1" hangingPunct="1"/>
              <a:t>26</a:t>
            </a:fld>
            <a:endParaRPr lang="en-US" b="0" i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421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B4373A-A70D-4B0C-8501-16C89FFBC147}" type="slidenum">
              <a:rPr lang="en-US" b="0" i="0" smtClean="0">
                <a:latin typeface="Arial" pitchFamily="34" charset="0"/>
              </a:rPr>
              <a:pPr eaLnBrk="1" hangingPunct="1"/>
              <a:t>27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62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1946DC-9717-4073-A70C-46B405CE3583}" type="slidenum">
              <a:rPr lang="en-US" b="0" i="0" smtClean="0">
                <a:latin typeface="Arial" pitchFamily="34" charset="0"/>
              </a:rPr>
              <a:pPr eaLnBrk="1" hangingPunct="1"/>
              <a:t>28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65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F4E62A-92B0-45EF-B272-6F274B387CBA}" type="slidenum">
              <a:rPr lang="en-US" b="0" i="0" smtClean="0">
                <a:latin typeface="Arial" pitchFamily="34" charset="0"/>
              </a:rPr>
              <a:pPr eaLnBrk="1" hangingPunct="1"/>
              <a:t>29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16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The deterministic design consists of adder and multiplier and the number is represented in binary radix encoding</a:t>
            </a:r>
          </a:p>
          <a:p>
            <a:r>
              <a:rPr lang="en-US" smtClean="0"/>
              <a:t>The reason that the stochastic logic can tolerate fault better than deterministic design is that:</a:t>
            </a:r>
          </a:p>
          <a:p>
            <a:r>
              <a:rPr lang="en-US" dirty="0" smtClean="0"/>
              <a:t>In the stochastic encoding, each bit is of the same significance and a bit flip only cause a small change on the number</a:t>
            </a:r>
          </a:p>
          <a:p>
            <a:r>
              <a:rPr lang="en-US" dirty="0" smtClean="0"/>
              <a:t>For the deterministic design, the number is represented as the binary radix encoding, if the most significant bit gets flipped, a large error occurs.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1F3A11-3937-46D6-BD81-ABAB04003AA0}" type="slidenum">
              <a:rPr lang="en-US" b="0" i="0">
                <a:solidFill>
                  <a:prstClr val="black"/>
                </a:solidFill>
                <a:latin typeface="Arial" charset="0"/>
              </a:rPr>
              <a:pPr eaLnBrk="1" hangingPunct="1"/>
              <a:t>30</a:t>
            </a:fld>
            <a:endParaRPr lang="en-US" b="0" i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09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Indeed, it is no a coincidence. Lower case letters represent probabilities…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2F27D6-E20A-4627-897C-0A670313BD8E}" type="slidenum">
              <a:rPr lang="en-US" b="0" i="0" smtClean="0">
                <a:latin typeface="Arial" pitchFamily="34" charset="0"/>
              </a:rPr>
              <a:pPr eaLnBrk="1" hangingPunct="1"/>
              <a:t>4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243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404F58-E993-44D4-B9AE-10FCDDEFAF54}" type="slidenum">
              <a:rPr lang="en-US" b="0" i="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31</a:t>
            </a:fld>
            <a:endParaRPr lang="en-US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514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910FDE-DAF4-4EAA-832D-2C4175FCB122}" type="slidenum">
              <a:rPr lang="en-US" b="0" i="0" smtClean="0">
                <a:latin typeface="Arial" pitchFamily="34" charset="0"/>
              </a:rPr>
              <a:pPr eaLnBrk="1" hangingPunct="1"/>
              <a:t>32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78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6173E3-8C11-4D20-B524-3CFA00EC9E8D}" type="slidenum">
              <a:rPr lang="en-US" b="0" i="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33</a:t>
            </a:fld>
            <a:endParaRPr lang="en-US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484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6C9600-DAF2-4184-BBF3-AEDB6AFA41DA}" type="slidenum">
              <a:rPr lang="en-US" b="0" i="0" smtClean="0">
                <a:latin typeface="Arial" pitchFamily="34" charset="0"/>
              </a:rPr>
              <a:pPr eaLnBrk="1" hangingPunct="1"/>
              <a:t>35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905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6C9600-DAF2-4184-BBF3-AEDB6AFA41DA}" type="slidenum">
              <a:rPr lang="en-US" b="0" i="0" smtClean="0">
                <a:latin typeface="Arial" pitchFamily="34" charset="0"/>
              </a:rPr>
              <a:pPr eaLnBrk="1" hangingPunct="1"/>
              <a:t>36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844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6C9600-DAF2-4184-BBF3-AEDB6AFA41DA}" type="slidenum">
              <a:rPr lang="en-US" b="0" i="0" smtClean="0">
                <a:latin typeface="Arial" pitchFamily="34" charset="0"/>
              </a:rPr>
              <a:pPr eaLnBrk="1" hangingPunct="1"/>
              <a:t>37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511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6C9600-DAF2-4184-BBF3-AEDB6AFA41DA}" type="slidenum">
              <a:rPr lang="en-US" b="0" i="0" smtClean="0">
                <a:latin typeface="Arial" pitchFamily="34" charset="0"/>
              </a:rPr>
              <a:pPr eaLnBrk="1" hangingPunct="1"/>
              <a:t>38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76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6C9600-DAF2-4184-BBF3-AEDB6AFA41DA}" type="slidenum">
              <a:rPr lang="en-US" b="0" i="0" smtClean="0">
                <a:latin typeface="Arial" pitchFamily="34" charset="0"/>
              </a:rPr>
              <a:pPr eaLnBrk="1" hangingPunct="1"/>
              <a:t>39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647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6C9600-DAF2-4184-BBF3-AEDB6AFA41DA}" type="slidenum">
              <a:rPr lang="en-US" b="0" i="0" smtClean="0">
                <a:latin typeface="Arial" pitchFamily="34" charset="0"/>
              </a:rPr>
              <a:pPr eaLnBrk="1" hangingPunct="1"/>
              <a:t>40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81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6C9600-DAF2-4184-BBF3-AEDB6AFA41DA}" type="slidenum">
              <a:rPr lang="en-US" b="0" i="0" smtClean="0">
                <a:latin typeface="Arial" pitchFamily="34" charset="0"/>
              </a:rPr>
              <a:pPr eaLnBrk="1" hangingPunct="1"/>
              <a:t>41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75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E5ABFD-6E9A-4554-99F5-8653E17BF161}" type="slidenum">
              <a:rPr lang="en-US" b="0" i="0" smtClean="0">
                <a:latin typeface="Arial" pitchFamily="34" charset="0"/>
              </a:rPr>
              <a:pPr eaLnBrk="1" hangingPunct="1"/>
              <a:t>5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792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6C9600-DAF2-4184-BBF3-AEDB6AFA41DA}" type="slidenum">
              <a:rPr lang="en-US" b="0" i="0" smtClean="0">
                <a:latin typeface="Arial" pitchFamily="34" charset="0"/>
              </a:rPr>
              <a:pPr eaLnBrk="1" hangingPunct="1"/>
              <a:t>42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640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6C9600-DAF2-4184-BBF3-AEDB6AFA41DA}" type="slidenum">
              <a:rPr lang="en-US" b="0" i="0" smtClean="0">
                <a:latin typeface="Arial" pitchFamily="34" charset="0"/>
              </a:rPr>
              <a:pPr eaLnBrk="1" hangingPunct="1"/>
              <a:t>43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364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C19856-119A-41F1-A483-B9CDC80CCD58}" type="slidenum">
              <a:rPr lang="en-US" b="0" i="0" smtClean="0">
                <a:latin typeface="Arial" pitchFamily="34" charset="0"/>
              </a:rPr>
              <a:pPr eaLnBrk="1" hangingPunct="1"/>
              <a:t>44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79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A mixture of encoding.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1C9B3F-F410-430C-943F-6B4912DC123D}" type="slidenum">
              <a:rPr lang="en-US" b="0" i="0" smtClean="0">
                <a:latin typeface="Arial" pitchFamily="34" charset="0"/>
              </a:rPr>
              <a:pPr eaLnBrk="1" hangingPunct="1"/>
              <a:t>45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076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802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DA3D03-2C35-4CD8-8FB8-AF4987DEF759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326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7F29DB-5F6A-4390-ABF7-48A7959EA291}" type="slidenum">
              <a:rPr lang="en-US" b="0" i="0" smtClean="0">
                <a:latin typeface="Arial" pitchFamily="34" charset="0"/>
              </a:rPr>
              <a:pPr eaLnBrk="1" hangingPunct="1"/>
              <a:t>73</a:t>
            </a:fld>
            <a:endParaRPr lang="en-US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05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Probabilistic bundle is applicable to nanowire crossbar arrays.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764499-C777-4D85-BB3E-BEB93CF58828}" type="slidenum">
              <a:rPr lang="en-US" b="0" i="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6</a:t>
            </a:fld>
            <a:endParaRPr lang="en-US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03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However, they are random.</a:t>
            </a:r>
          </a:p>
          <a:p>
            <a:endParaRPr lang="en-US" smtClean="0"/>
          </a:p>
          <a:p>
            <a:r>
              <a:rPr lang="en-US" smtClean="0"/>
              <a:t>In an ideal situation, each horizontal nanowire intersects with the doped region of exactly one of the vertical nanowires.</a:t>
            </a:r>
          </a:p>
          <a:p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BA30601-1DD0-41BC-9D77-A99B7B3883F3}" type="slidenum">
              <a:rPr lang="en-US" b="0" i="0">
                <a:solidFill>
                  <a:prstClr val="black"/>
                </a:solidFill>
                <a:latin typeface="Arial" charset="0"/>
              </a:rPr>
              <a:pPr eaLnBrk="1" hangingPunct="1"/>
              <a:t>7</a:t>
            </a:fld>
            <a:endParaRPr lang="en-US" b="0" i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4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 my preliminary work, I have explored the ways in which the randomness due to self assembly can be used.</a:t>
            </a: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AA4AA1-7D87-4089-BAC5-2C4473F5D7D0}" type="slidenum">
              <a:rPr lang="en-US" b="0" i="0">
                <a:solidFill>
                  <a:prstClr val="black"/>
                </a:solidFill>
                <a:latin typeface="Arial" charset="0"/>
              </a:rPr>
              <a:pPr eaLnBrk="1" hangingPunct="1"/>
              <a:t>8</a:t>
            </a:fld>
            <a:endParaRPr lang="en-US" b="0" i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5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43D92E-213A-4555-92B2-C8311545085A}" type="slidenum">
              <a:rPr lang="en-US" b="0" i="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9</a:t>
            </a:fld>
            <a:endParaRPr lang="en-US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52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FAB167-A1FE-4374-9759-786C31F87CC6}" type="slidenum">
              <a:rPr lang="en-US" b="0" i="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10</a:t>
            </a:fld>
            <a:endParaRPr lang="en-US" b="0" i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0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EB017-150C-4889-A682-840C705B4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323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4AD0A-7904-46C0-BABB-916B1E671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05403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D8681-C333-4F80-854C-7DB752E4A1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25099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FE1A2-BCFC-4355-9BAA-CCDA7F2198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47894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5CEB9-69B7-4E88-80CE-4505FD890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57980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2AF37-4FC1-4AFF-9A77-EAF4730618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84992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2B055-F942-4CE0-9141-7045A0175C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4449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71B8B-955F-43C4-9323-0CF08A73E2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15763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98313-BDD7-4082-8BB1-0D69042BA6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2044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845AE-4E23-4B5E-89E4-DBF16E2AE5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72321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01975-4443-44B3-8126-CCC253D6B3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38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DF844-1D38-4887-B7FC-D77F45B76D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7435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7182B-A353-4070-A3B4-A72B76994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44976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6DA49-F1D8-49BF-B988-311B6E946F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00265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 i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2400" b="0" i="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 i="0">
                <a:solidFill>
                  <a:srgbClr val="000000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2400" b="0" i="0">
                <a:solidFill>
                  <a:srgbClr val="000000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 i="0">
                <a:solidFill>
                  <a:srgbClr val="000000"/>
                </a:solidFill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 i="0">
                <a:solidFill>
                  <a:srgbClr val="000000"/>
                </a:solidFill>
              </a:endParaRPr>
            </a:p>
          </p:txBody>
        </p:sp>
      </p:grpSp>
      <p:sp>
        <p:nvSpPr>
          <p:cNvPr id="154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982F772D-8766-47A3-80A1-AE0B41D359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946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B1D35-F4AF-4329-9BDB-221E6C739A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106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FA587-520D-44D3-AF29-F4C5559D77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109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BFFE7-1A25-4E85-9033-572D282E83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137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CAD76-6650-45DA-8FB4-AD58F47C99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E7E55-B8A7-40BE-84D2-7BB15C4C89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655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4DBBB-8148-4BE6-A834-2DDB10972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030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D5A6D-D725-4E8A-85E9-5AA10DD6C1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5774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B55C99-2E30-4279-A67D-D4952AF251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09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9E45D-956C-4AB1-B435-899E500D6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396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66FBD-A4AA-488C-90BC-882A502AA9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020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24B3A-EACA-4CFA-8E80-0658E31D0A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477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85C36-83A3-4063-9AD2-439DA01230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813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6BE2E-EB11-42E4-8493-6CE0E1F7E7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6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4FC43-780A-4BDC-ADE9-476C5F011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17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2048B-DBE4-43C7-B2FF-05FF959C2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02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02FB5-7742-4674-8FAD-1FF0052CA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67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70A23-55D7-462F-8C58-FE9540FA3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2DE0D-8F86-4E17-8601-6352C1AD1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9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CD0E5-2DD7-4A0D-95E9-E78EC16D6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71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3D64-7CFD-404F-8B1D-14F1E3EF4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4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19D9-7810-4200-8462-F0EB56A09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313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25B6C-63A2-44A2-8ECB-E3EEA756D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57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B8F5D-4CA5-4583-90F8-E70E3B6B5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78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FB2E8-F4BE-4C09-8CFB-EB24C2F2E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02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D56C6-CE01-4042-AB37-6D450396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66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D1FB6-CE86-4732-A66D-8244401F2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70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EC450-CD0F-4865-9157-FF26270C5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11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B9C-2565-485A-89CE-C5466FAE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55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09EB7-4EC0-4852-9AEB-A8FCA592F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94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4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689E4-11C4-47C6-AD41-B194C2D9E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83F1B-4E4B-475F-8D06-C3EF211EC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0363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BB653-96BF-4575-81D8-F6F897B30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48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CD9A-88D9-4C78-95B3-117FE93CE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77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1056F-47CF-4293-AD5A-7FAE4FC42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45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9264E-E997-423F-ABF6-0D6EB8E79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06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D9B00-D662-41C5-B012-A57F3BE6D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40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62585-5327-4919-B699-8DCA4904A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80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67784-E291-4D32-9CE7-694FD3A96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74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5A4E8-FEB6-46F2-9553-ADCD9D283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104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985E7-485A-4351-87F6-90A24427D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63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3D58B-C351-4031-B53E-5FC79268B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DED5B-191F-47E4-9BC1-22565CB04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3280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0288C-9CFE-4EC7-8E2F-8C869C2F4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5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C466-D5AB-409F-BBF7-B587844A6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762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E78DC-1DF3-465D-A434-A8D342496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71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EBDF1-7A4B-4D95-B627-78DE0DA7E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1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497FA-729D-400C-BAE2-FF307B58B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642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6A69A-359D-4E3E-9114-E7A99D9F0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0280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256B3-6F75-42F1-BAF4-53C6C0640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5637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26A5-33EB-4D6E-868B-325114575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8814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B80D4-89B7-4672-BBDD-C4565E97B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2313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8E04-FC97-4969-B379-10D023029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433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9B55B-D70C-44D9-A4A4-70446E80F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2207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CFC98-6D42-4124-A9C8-5972D3DB1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0634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96086-5AA0-4DB4-899A-249C81625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4906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F5C04-2763-4009-B894-8BB6BB7B8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881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B7D95-DEAA-4117-9B8B-439E4269E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99064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1A0CB-0D3E-49FF-8857-EFA63A36A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1753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39085-CBCB-4092-8016-27C5EE765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8607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F08F9-B686-4DB1-B053-657931D96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677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94ED2-C956-45E0-ACAB-9E0A924A6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066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18668-F37C-47EB-9B54-62BCAC809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61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925E-E71F-4CF6-ADAB-B0D20548C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2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52F61-FA1C-4FEE-AA08-8CBAAA550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16212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521FB-DA78-49FB-B625-60AD6858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328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C7277-DA57-4F68-9687-1E7F01594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265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BEF0-EF59-463D-BF1F-0618A3274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905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D9747-FEC9-43F1-850E-77A94C733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581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9254-083F-4302-9595-B2770F113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29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18B7E-F8FB-458C-A6E4-83875B36A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086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20A82-6844-49C4-B3FA-8338396E2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237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5A54-D530-4F3C-9AB7-A14C049AE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327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A79A-99AE-403D-9BD9-80D0CA1DB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04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58143-15D3-42EB-A5E8-1AB94CD47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33C29-0B58-4DC7-9F3A-F76ED4DAA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9499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21D59-D706-4AC7-97B0-2A576C249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5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70809-489E-4717-82CC-FFFF661A2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779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DB5F4-E93E-4F92-B608-7A8E4B372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343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C7C77-7631-48A5-84AC-91AA4141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951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2F1C5-DAA3-4706-8979-2A928D76A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199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C59FE-F40D-4E0C-9366-E4FC2B69C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31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1E0FE-5639-411A-88F5-FEBD245A6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97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E0434-C31B-4C13-985E-092D8F720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585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D8681-C333-4F80-854C-7DB752E4A1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59244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FE1A2-BCFC-4355-9BAA-CCDA7F2198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15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CF81E-C748-472C-A974-FCEF627DC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31345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5CEB9-69B7-4E88-80CE-4505FD890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95478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2AF37-4FC1-4AFF-9A77-EAF4730618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4503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2B055-F942-4CE0-9141-7045A0175C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6957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71B8B-955F-43C4-9323-0CF08A73E2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42690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98313-BDD7-4082-8BB1-0D69042BA6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61689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845AE-4E23-4B5E-89E4-DBF16E2AE5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64064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01975-4443-44B3-8126-CCC253D6B3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26475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DF844-1D38-4887-B7FC-D77F45B76D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75560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6DA49-F1D8-49BF-B988-311B6E946F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42442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0D335-A17A-4DF2-8317-E795805BB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4608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08A7A-52EC-40D3-B027-733D7AB0F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89881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3D38E-FD39-4EAC-A283-BAC03B43EE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90438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3127-4EC7-4B2E-95E8-FE256E5177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56373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D4D62-B2DB-4443-A51D-A6DE7806D8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51595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3D0A-D355-4BDB-9BBD-39944AE903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40273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2A362-BCFA-404B-8F21-45F1EB5E82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25365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68C19-8B5B-460A-85BA-B284B16CE3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7889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CB8DB-3F13-44DD-9392-6A5147B27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60073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49245-EA6B-4F33-B3D1-03C82B0EBC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60018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EFCA6-44F7-4276-823F-19D6096672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94327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CB0B4-ED89-4672-81F9-BA332DEAF1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8645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Arial" charset="0"/>
              </a:defRPr>
            </a:lvl1pPr>
          </a:lstStyle>
          <a:p>
            <a:pPr>
              <a:defRPr/>
            </a:pPr>
            <a:fld id="{95E9410D-6260-4930-8942-530C34D49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Arial" charset="0"/>
              </a:defRPr>
            </a:lvl1pPr>
          </a:lstStyle>
          <a:p>
            <a:fld id="{08384BBB-E0DA-4760-9BA4-A1E1E7BA120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4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b="0" i="0">
              <a:solidFill>
                <a:srgbClr val="000000"/>
              </a:solidFill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b="0" i="0">
              <a:solidFill>
                <a:srgbClr val="000000"/>
              </a:solidFill>
            </a:endParaRP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C9CF565-FFDC-455A-840B-58BFDB63B8CC}" type="slidenum">
              <a:rPr lang="en-US" b="0" i="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n-US" b="0" i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53608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609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 i="0">
                <a:solidFill>
                  <a:srgbClr val="000000"/>
                </a:solidFill>
              </a:endParaRPr>
            </a:p>
          </p:txBody>
        </p:sp>
        <p:sp>
          <p:nvSpPr>
            <p:cNvPr id="153610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 i="0">
                <a:solidFill>
                  <a:srgbClr val="000000"/>
                </a:solidFill>
              </a:endParaRPr>
            </a:p>
          </p:txBody>
        </p:sp>
        <p:sp>
          <p:nvSpPr>
            <p:cNvPr id="153611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 i="0">
                <a:solidFill>
                  <a:srgbClr val="000000"/>
                </a:solidFill>
              </a:endParaRPr>
            </a:p>
          </p:txBody>
        </p:sp>
        <p:sp>
          <p:nvSpPr>
            <p:cNvPr id="153612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 i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45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2BAF09C-5C77-40B6-9C52-B65F0A4DF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Nov. 20,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Marc Riedel, Café Scientifique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9BB6069-AE41-471A-996D-DAB770142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832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F890394-2AD1-48BF-9292-1540AD6E1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19C5245-9B3D-4551-9A54-81E010760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65FEEFD-81CF-471E-B4D0-B84575380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EF9229D-C29C-4396-A32F-8A7E83B38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Arial" charset="0"/>
              </a:defRPr>
            </a:lvl1pPr>
          </a:lstStyle>
          <a:p>
            <a:fld id="{08384BBB-E0DA-4760-9BA4-A1E1E7BA120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3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smtClean="0">
                <a:latin typeface="Arial" charset="0"/>
              </a:defRPr>
            </a:lvl1pPr>
          </a:lstStyle>
          <a:p>
            <a:pPr>
              <a:defRPr/>
            </a:pPr>
            <a:fld id="{3EA79A86-2C0C-4BA6-BBCB-DB52C26965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6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1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9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oleObject" Target="../embeddings/Microsoft_Visio_2003-2010_Drawing1.vsd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7.png"/><Relationship Id="rId5" Type="http://schemas.openxmlformats.org/officeDocument/2006/relationships/image" Target="../media/image66.wmf"/><Relationship Id="rId4" Type="http://schemas.openxmlformats.org/officeDocument/2006/relationships/oleObject" Target="../embeddings/oleObject1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0.png"/><Relationship Id="rId5" Type="http://schemas.openxmlformats.org/officeDocument/2006/relationships/image" Target="../media/image69.wmf"/><Relationship Id="rId4" Type="http://schemas.openxmlformats.org/officeDocument/2006/relationships/oleObject" Target="../embeddings/oleObject1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7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png"/><Relationship Id="rId9" Type="http://schemas.openxmlformats.org/officeDocument/2006/relationships/image" Target="../media/image89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9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9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9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2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5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94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13" Type="http://schemas.openxmlformats.org/officeDocument/2006/relationships/oleObject" Target="../embeddings/oleObject32.bin"/><Relationship Id="rId18" Type="http://schemas.openxmlformats.org/officeDocument/2006/relationships/oleObject" Target="../embeddings/oleObject35.bin"/><Relationship Id="rId26" Type="http://schemas.openxmlformats.org/officeDocument/2006/relationships/oleObject" Target="../embeddings/oleObject39.bin"/><Relationship Id="rId3" Type="http://schemas.openxmlformats.org/officeDocument/2006/relationships/oleObject" Target="../embeddings/oleObject26.bin"/><Relationship Id="rId21" Type="http://schemas.openxmlformats.org/officeDocument/2006/relationships/image" Target="../media/image104.emf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102.emf"/><Relationship Id="rId25" Type="http://schemas.openxmlformats.org/officeDocument/2006/relationships/image" Target="../media/image106.emf"/><Relationship Id="rId2" Type="http://schemas.openxmlformats.org/officeDocument/2006/relationships/slideLayout" Target="../slideLayouts/slideLayout122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29" Type="http://schemas.openxmlformats.org/officeDocument/2006/relationships/image" Target="../media/image108.e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8.emf"/><Relationship Id="rId11" Type="http://schemas.openxmlformats.org/officeDocument/2006/relationships/oleObject" Target="../embeddings/oleObject30.bin"/><Relationship Id="rId24" Type="http://schemas.openxmlformats.org/officeDocument/2006/relationships/oleObject" Target="../embeddings/oleObject38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3.bin"/><Relationship Id="rId23" Type="http://schemas.openxmlformats.org/officeDocument/2006/relationships/image" Target="../media/image105.emf"/><Relationship Id="rId28" Type="http://schemas.openxmlformats.org/officeDocument/2006/relationships/oleObject" Target="../embeddings/oleObject40.bin"/><Relationship Id="rId10" Type="http://schemas.openxmlformats.org/officeDocument/2006/relationships/image" Target="../media/image100.emf"/><Relationship Id="rId19" Type="http://schemas.openxmlformats.org/officeDocument/2006/relationships/image" Target="../media/image103.emf"/><Relationship Id="rId4" Type="http://schemas.openxmlformats.org/officeDocument/2006/relationships/image" Target="../media/image97.e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101.emf"/><Relationship Id="rId22" Type="http://schemas.openxmlformats.org/officeDocument/2006/relationships/oleObject" Target="../embeddings/oleObject37.bin"/><Relationship Id="rId27" Type="http://schemas.openxmlformats.org/officeDocument/2006/relationships/image" Target="../media/image10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7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10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110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3.e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108.emf"/><Relationship Id="rId4" Type="http://schemas.openxmlformats.org/officeDocument/2006/relationships/image" Target="../media/image112.emf"/><Relationship Id="rId9" Type="http://schemas.openxmlformats.org/officeDocument/2006/relationships/oleObject" Target="../embeddings/oleObject48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6.e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118.emf"/><Relationship Id="rId4" Type="http://schemas.openxmlformats.org/officeDocument/2006/relationships/image" Target="../media/image115.emf"/><Relationship Id="rId9" Type="http://schemas.openxmlformats.org/officeDocument/2006/relationships/oleObject" Target="../embeddings/oleObject52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19.emf"/><Relationship Id="rId4" Type="http://schemas.openxmlformats.org/officeDocument/2006/relationships/oleObject" Target="../embeddings/oleObject53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20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2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1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image" Target="../media/image12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30.emf"/><Relationship Id="rId4" Type="http://schemas.openxmlformats.org/officeDocument/2006/relationships/image" Target="../media/image129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31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32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7" Type="http://schemas.openxmlformats.org/officeDocument/2006/relationships/image" Target="../media/image135.wmf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34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133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13" Type="http://schemas.openxmlformats.org/officeDocument/2006/relationships/oleObject" Target="../embeddings/oleObject68.bin"/><Relationship Id="rId18" Type="http://schemas.openxmlformats.org/officeDocument/2006/relationships/oleObject" Target="../embeddings/oleObject73.bin"/><Relationship Id="rId26" Type="http://schemas.openxmlformats.org/officeDocument/2006/relationships/image" Target="../media/image135.wmf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6.bin"/><Relationship Id="rId7" Type="http://schemas.openxmlformats.org/officeDocument/2006/relationships/oleObject" Target="../embeddings/oleObject64.bin"/><Relationship Id="rId12" Type="http://schemas.openxmlformats.org/officeDocument/2006/relationships/oleObject" Target="../embeddings/oleObject67.bin"/><Relationship Id="rId17" Type="http://schemas.openxmlformats.org/officeDocument/2006/relationships/oleObject" Target="../embeddings/oleObject72.bin"/><Relationship Id="rId25" Type="http://schemas.openxmlformats.org/officeDocument/2006/relationships/oleObject" Target="../embeddings/oleObject80.bin"/><Relationship Id="rId2" Type="http://schemas.openxmlformats.org/officeDocument/2006/relationships/slideLayout" Target="../slideLayouts/slideLayout117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5.bin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7.emf"/><Relationship Id="rId11" Type="http://schemas.openxmlformats.org/officeDocument/2006/relationships/oleObject" Target="../embeddings/oleObject66.bin"/><Relationship Id="rId24" Type="http://schemas.openxmlformats.org/officeDocument/2006/relationships/oleObject" Target="../embeddings/oleObject79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70.bin"/><Relationship Id="rId23" Type="http://schemas.openxmlformats.org/officeDocument/2006/relationships/oleObject" Target="../embeddings/oleObject78.bin"/><Relationship Id="rId10" Type="http://schemas.openxmlformats.org/officeDocument/2006/relationships/image" Target="../media/image139.e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136.emf"/><Relationship Id="rId9" Type="http://schemas.openxmlformats.org/officeDocument/2006/relationships/oleObject" Target="../embeddings/oleObject65.bin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7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13" Type="http://schemas.openxmlformats.org/officeDocument/2006/relationships/oleObject" Target="../embeddings/oleObject87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1.e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139.emf"/><Relationship Id="rId4" Type="http://schemas.openxmlformats.org/officeDocument/2006/relationships/image" Target="../media/image140.e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13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6.png"/><Relationship Id="rId5" Type="http://schemas.openxmlformats.org/officeDocument/2006/relationships/image" Target="../media/image11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42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143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524" y="2185691"/>
            <a:ext cx="2999755" cy="3529124"/>
          </a:xfrm>
          <a:prstGeom prst="rect">
            <a:avLst/>
          </a:prstGeom>
        </p:spPr>
      </p:pic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9525" y="1304764"/>
            <a:ext cx="9132888" cy="152400"/>
            <a:chOff x="3" y="1092"/>
            <a:chExt cx="5753" cy="96"/>
          </a:xfrm>
        </p:grpSpPr>
        <p:sp>
          <p:nvSpPr>
            <p:cNvPr id="152579" name="Rectangle 3"/>
            <p:cNvSpPr>
              <a:spLocks noChangeArrowheads="1"/>
            </p:cNvSpPr>
            <p:nvPr/>
          </p:nvSpPr>
          <p:spPr bwMode="auto">
            <a:xfrm>
              <a:off x="3" y="1092"/>
              <a:ext cx="5753" cy="47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50000">
                  <a:srgbClr val="336600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580" name="Rectangle 4"/>
            <p:cNvSpPr>
              <a:spLocks noChangeArrowheads="1"/>
            </p:cNvSpPr>
            <p:nvPr/>
          </p:nvSpPr>
          <p:spPr bwMode="auto">
            <a:xfrm>
              <a:off x="3" y="1164"/>
              <a:ext cx="5753" cy="24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50000">
                  <a:srgbClr val="336600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780495" y="1484784"/>
            <a:ext cx="386959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3600" b="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Marc Riedel</a:t>
            </a:r>
          </a:p>
        </p:txBody>
      </p:sp>
      <p:sp>
        <p:nvSpPr>
          <p:cNvPr id="10248" name="Text Box 20"/>
          <p:cNvSpPr txBox="1">
            <a:spLocks noChangeArrowheads="1"/>
          </p:cNvSpPr>
          <p:nvPr/>
        </p:nvSpPr>
        <p:spPr bwMode="auto">
          <a:xfrm>
            <a:off x="2951820" y="2122959"/>
            <a:ext cx="57714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smtClean="0">
                <a:solidFill>
                  <a:srgbClr val="336600"/>
                </a:solidFill>
                <a:latin typeface="Arial" pitchFamily="34" charset="0"/>
              </a:rPr>
              <a:t>Associate </a:t>
            </a:r>
            <a:r>
              <a:rPr lang="en-US" sz="2400" dirty="0">
                <a:solidFill>
                  <a:srgbClr val="336600"/>
                </a:solidFill>
                <a:latin typeface="Arial" pitchFamily="34" charset="0"/>
              </a:rPr>
              <a:t>Professor, Electrical and Computer Engineering </a:t>
            </a:r>
            <a:br>
              <a:rPr lang="en-US" sz="2400" dirty="0">
                <a:solidFill>
                  <a:srgbClr val="336600"/>
                </a:solidFill>
                <a:latin typeface="Arial" pitchFamily="34" charset="0"/>
              </a:rPr>
            </a:br>
            <a:r>
              <a:rPr lang="en-US" sz="2400" dirty="0">
                <a:solidFill>
                  <a:srgbClr val="663300"/>
                </a:solidFill>
                <a:latin typeface="Arial" pitchFamily="34" charset="0"/>
              </a:rPr>
              <a:t>University of Minnesota</a:t>
            </a:r>
          </a:p>
        </p:txBody>
      </p:sp>
      <p:sp>
        <p:nvSpPr>
          <p:cNvPr id="10249" name="Text Box 38"/>
          <p:cNvSpPr txBox="1">
            <a:spLocks noChangeArrowheads="1"/>
          </p:cNvSpPr>
          <p:nvPr/>
        </p:nvSpPr>
        <p:spPr bwMode="auto">
          <a:xfrm>
            <a:off x="3419872" y="6449270"/>
            <a:ext cx="55653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0" i="0" dirty="0" smtClean="0">
                <a:latin typeface="Arial" pitchFamily="34" charset="0"/>
              </a:rPr>
              <a:t>ITA – Feb. 14, 2014 (“Singles’ Awareness Day”)</a:t>
            </a:r>
            <a:endParaRPr lang="en-US" sz="2000" b="0" i="0" dirty="0">
              <a:latin typeface="Arial" pitchFamily="34" charset="0"/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-150813" y="-135396"/>
            <a:ext cx="9142413" cy="1470025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Probability as a State Variable </a:t>
            </a:r>
            <a:b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Nanoscale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Computation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862009"/>
              </p:ext>
            </p:extLst>
          </p:nvPr>
        </p:nvGraphicFramePr>
        <p:xfrm>
          <a:off x="3491880" y="4505325"/>
          <a:ext cx="54070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Visio" r:id="rId5" imgW="2449748" imgH="539057" progId="Visio.Drawing.11">
                  <p:embed/>
                </p:oleObj>
              </mc:Choice>
              <mc:Fallback>
                <p:oleObj name="Visio" r:id="rId5" imgW="2449748" imgH="5390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505325"/>
                        <a:ext cx="5407025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676405" y="4387850"/>
            <a:ext cx="1954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chemeClr val="tx2"/>
                </a:solidFill>
                <a:cs typeface="Times New Roman" pitchFamily="18" charset="0"/>
              </a:rPr>
              <a:t>1,1,0,0,0,0,1,0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714130" y="4235450"/>
            <a:ext cx="1954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0070C0"/>
                </a:solidFill>
                <a:cs typeface="Times New Roman" pitchFamily="18" charset="0"/>
              </a:rPr>
              <a:t>1,1,0,1,0,1,1,1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14130" y="511810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0070C0"/>
                </a:solidFill>
                <a:cs typeface="Times New Roman" pitchFamily="18" charset="0"/>
              </a:rPr>
              <a:t>1,1,0,0,1,0,1,0</a:t>
            </a:r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3842717" y="3486646"/>
            <a:ext cx="1716088" cy="806450"/>
            <a:chOff x="1896459" y="1854395"/>
            <a:chExt cx="1715415" cy="806505"/>
          </a:xfrm>
        </p:grpSpPr>
        <p:sp>
          <p:nvSpPr>
            <p:cNvPr id="27" name="TextBox 6"/>
            <p:cNvSpPr txBox="1">
              <a:spLocks noChangeArrowheads="1"/>
            </p:cNvSpPr>
            <p:nvPr/>
          </p:nvSpPr>
          <p:spPr bwMode="auto">
            <a:xfrm>
              <a:off x="2207927" y="1854395"/>
              <a:ext cx="10583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>
                  <a:solidFill>
                    <a:srgbClr val="0070C0"/>
                  </a:solidFill>
                  <a:cs typeface="Times New Roman" pitchFamily="18" charset="0"/>
                </a:rPr>
                <a:t>a</a:t>
              </a:r>
              <a:r>
                <a:rPr lang="en-US" sz="2400" b="0" i="0">
                  <a:solidFill>
                    <a:srgbClr val="0070C0"/>
                  </a:solidFill>
                  <a:cs typeface="Times New Roman" pitchFamily="18" charset="0"/>
                </a:rPr>
                <a:t> = 6/8</a:t>
              </a:r>
            </a:p>
          </p:txBody>
        </p:sp>
        <p:sp>
          <p:nvSpPr>
            <p:cNvPr id="28" name="Right Brace 15"/>
            <p:cNvSpPr>
              <a:spLocks/>
            </p:cNvSpPr>
            <p:nvPr/>
          </p:nvSpPr>
          <p:spPr bwMode="auto">
            <a:xfrm rot="-5400000">
              <a:off x="2600547" y="1649572"/>
              <a:ext cx="307240" cy="1715415"/>
            </a:xfrm>
            <a:prstGeom prst="rightBrace">
              <a:avLst>
                <a:gd name="adj1" fmla="val 38204"/>
                <a:gd name="adj2" fmla="val 50000"/>
              </a:avLst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787530" y="3659188"/>
            <a:ext cx="1714500" cy="768350"/>
            <a:chOff x="4840835" y="2084825"/>
            <a:chExt cx="1715415" cy="768101"/>
          </a:xfrm>
        </p:grpSpPr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5221150" y="2084825"/>
              <a:ext cx="10406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>
                  <a:solidFill>
                    <a:schemeClr val="tx2"/>
                  </a:solidFill>
                  <a:cs typeface="Times New Roman" pitchFamily="18" charset="0"/>
                </a:rPr>
                <a:t>c</a:t>
              </a:r>
              <a:r>
                <a:rPr lang="en-US" sz="2400" b="0" i="0">
                  <a:solidFill>
                    <a:schemeClr val="tx2"/>
                  </a:solidFill>
                  <a:cs typeface="Times New Roman" pitchFamily="18" charset="0"/>
                </a:rPr>
                <a:t> = 3/8</a:t>
              </a:r>
            </a:p>
          </p:txBody>
        </p:sp>
        <p:sp>
          <p:nvSpPr>
            <p:cNvPr id="26" name="Right Brace 17"/>
            <p:cNvSpPr>
              <a:spLocks/>
            </p:cNvSpPr>
            <p:nvPr/>
          </p:nvSpPr>
          <p:spPr bwMode="auto">
            <a:xfrm rot="-5400000">
              <a:off x="5544923" y="1841598"/>
              <a:ext cx="307240" cy="1715415"/>
            </a:xfrm>
            <a:prstGeom prst="rightBrace">
              <a:avLst>
                <a:gd name="adj1" fmla="val 38204"/>
                <a:gd name="adj2" fmla="val 50000"/>
              </a:avLst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1"/>
          <p:cNvGrpSpPr>
            <a:grpSpLocks/>
          </p:cNvGrpSpPr>
          <p:nvPr/>
        </p:nvGrpSpPr>
        <p:grpSpPr bwMode="auto">
          <a:xfrm>
            <a:off x="3851324" y="5540970"/>
            <a:ext cx="1728788" cy="768350"/>
            <a:chOff x="1922054" y="4005075"/>
            <a:chExt cx="1728225" cy="768905"/>
          </a:xfrm>
        </p:grpSpPr>
        <p:sp>
          <p:nvSpPr>
            <p:cNvPr id="30" name="TextBox 10"/>
            <p:cNvSpPr txBox="1">
              <a:spLocks noChangeArrowheads="1"/>
            </p:cNvSpPr>
            <p:nvPr/>
          </p:nvSpPr>
          <p:spPr bwMode="auto">
            <a:xfrm>
              <a:off x="2284737" y="4312315"/>
              <a:ext cx="10583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dirty="0">
                  <a:solidFill>
                    <a:srgbClr val="0070C0"/>
                  </a:solidFill>
                  <a:cs typeface="Times New Roman" pitchFamily="18" charset="0"/>
                </a:rPr>
                <a:t>b</a:t>
              </a:r>
              <a:r>
                <a:rPr lang="en-US" sz="2400" b="0" i="0" dirty="0">
                  <a:solidFill>
                    <a:srgbClr val="0070C0"/>
                  </a:solidFill>
                  <a:cs typeface="Times New Roman" pitchFamily="18" charset="0"/>
                </a:rPr>
                <a:t> = 4/8</a:t>
              </a:r>
            </a:p>
          </p:txBody>
        </p:sp>
        <p:sp>
          <p:nvSpPr>
            <p:cNvPr id="31" name="Right Brace 16"/>
            <p:cNvSpPr>
              <a:spLocks/>
            </p:cNvSpPr>
            <p:nvPr/>
          </p:nvSpPr>
          <p:spPr bwMode="auto">
            <a:xfrm rot="5400000" flipV="1">
              <a:off x="2632547" y="3294582"/>
              <a:ext cx="307240" cy="1728225"/>
            </a:xfrm>
            <a:prstGeom prst="rightBrace">
              <a:avLst>
                <a:gd name="adj1" fmla="val 38203"/>
                <a:gd name="adj2" fmla="val 50000"/>
              </a:avLst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Stochastic Logic</a:t>
            </a:r>
          </a:p>
        </p:txBody>
      </p:sp>
      <p:sp>
        <p:nvSpPr>
          <p:cNvPr id="17411" name="Rectangle 20"/>
          <p:cNvSpPr>
            <a:spLocks noChangeArrowheads="1"/>
          </p:cNvSpPr>
          <p:nvPr/>
        </p:nvSpPr>
        <p:spPr bwMode="auto">
          <a:xfrm>
            <a:off x="0" y="1295400"/>
            <a:ext cx="91440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0">
                <a:solidFill>
                  <a:srgbClr val="FF0000"/>
                </a:solidFill>
                <a:latin typeface="Arial" pitchFamily="34" charset="0"/>
              </a:rPr>
              <a:t>Probability </a:t>
            </a: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values </a:t>
            </a:r>
            <a:r>
              <a:rPr lang="en-US" sz="2400" b="0" u="sng">
                <a:solidFill>
                  <a:srgbClr val="FF0000"/>
                </a:solidFill>
                <a:latin typeface="Arial" pitchFamily="34" charset="0"/>
              </a:rPr>
              <a:t>are</a:t>
            </a: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 the input and output signals.</a:t>
            </a:r>
          </a:p>
        </p:txBody>
      </p:sp>
      <p:sp>
        <p:nvSpPr>
          <p:cNvPr id="110614" name="Text Box 22"/>
          <p:cNvSpPr txBox="1">
            <a:spLocks noChangeArrowheads="1"/>
          </p:cNvSpPr>
          <p:nvPr/>
        </p:nvSpPr>
        <p:spPr bwMode="auto">
          <a:xfrm>
            <a:off x="6565900" y="3735388"/>
            <a:ext cx="243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1,1,0,1,0,1,1,0…</a:t>
            </a:r>
          </a:p>
        </p:txBody>
      </p:sp>
      <p:sp>
        <p:nvSpPr>
          <p:cNvPr id="110615" name="Text Box 23"/>
          <p:cNvSpPr txBox="1">
            <a:spLocks noChangeArrowheads="1"/>
          </p:cNvSpPr>
          <p:nvPr/>
        </p:nvSpPr>
        <p:spPr bwMode="auto">
          <a:xfrm>
            <a:off x="6565900" y="4465638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1,0,0,0,1,1,0,0,…</a:t>
            </a:r>
          </a:p>
        </p:txBody>
      </p:sp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287338" y="31623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0,1,1,0,1,0,1,0,…</a:t>
            </a: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287338" y="37465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0,1,1,0,1,0,0,0,…</a:t>
            </a: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287338" y="43307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1,0,1,0,1,0,1,0,…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287338" y="49149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1,1,1,1,1,1,1,1,…</a:t>
            </a:r>
          </a:p>
        </p:txBody>
      </p:sp>
      <p:sp>
        <p:nvSpPr>
          <p:cNvPr id="197673" name="Text Box 41"/>
          <p:cNvSpPr txBox="1">
            <a:spLocks noChangeArrowheads="1"/>
          </p:cNvSpPr>
          <p:nvPr/>
        </p:nvSpPr>
        <p:spPr bwMode="auto">
          <a:xfrm>
            <a:off x="3454400" y="6192838"/>
            <a:ext cx="248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400" b="0" i="0">
                <a:solidFill>
                  <a:srgbClr val="FF0000"/>
                </a:solidFill>
                <a:latin typeface="Arial" pitchFamily="34" charset="0"/>
              </a:rPr>
              <a:t>serial bit streams</a:t>
            </a:r>
          </a:p>
        </p:txBody>
      </p:sp>
      <p:grpSp>
        <p:nvGrpSpPr>
          <p:cNvPr id="17419" name="Group 28"/>
          <p:cNvGrpSpPr>
            <a:grpSpLocks/>
          </p:cNvGrpSpPr>
          <p:nvPr/>
        </p:nvGrpSpPr>
        <p:grpSpPr bwMode="auto">
          <a:xfrm>
            <a:off x="2868613" y="3124200"/>
            <a:ext cx="3711575" cy="2438400"/>
            <a:chOff x="1638" y="2042"/>
            <a:chExt cx="2338" cy="1536"/>
          </a:xfrm>
        </p:grpSpPr>
        <p:grpSp>
          <p:nvGrpSpPr>
            <p:cNvPr id="17420" name="Group 2"/>
            <p:cNvGrpSpPr>
              <a:grpSpLocks/>
            </p:cNvGrpSpPr>
            <p:nvPr/>
          </p:nvGrpSpPr>
          <p:grpSpPr bwMode="auto">
            <a:xfrm>
              <a:off x="1960" y="2042"/>
              <a:ext cx="1680" cy="1536"/>
              <a:chOff x="1858" y="1898"/>
              <a:chExt cx="1680" cy="1536"/>
            </a:xfrm>
          </p:grpSpPr>
          <p:sp>
            <p:nvSpPr>
              <p:cNvPr id="17428" name="Rectangle 3"/>
              <p:cNvSpPr>
                <a:spLocks noChangeArrowheads="1"/>
              </p:cNvSpPr>
              <p:nvPr/>
            </p:nvSpPr>
            <p:spPr bwMode="auto">
              <a:xfrm>
                <a:off x="1858" y="1898"/>
                <a:ext cx="1680" cy="1536"/>
              </a:xfrm>
              <a:prstGeom prst="rect">
                <a:avLst/>
              </a:prstGeom>
              <a:gradFill rotWithShape="1">
                <a:gsLst>
                  <a:gs pos="0">
                    <a:srgbClr val="9FCC9F"/>
                  </a:gs>
                  <a:gs pos="100000">
                    <a:srgbClr val="0078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 sz="2400" b="0" i="0">
                  <a:solidFill>
                    <a:srgbClr val="007800"/>
                  </a:solidFill>
                </a:endParaRPr>
              </a:p>
            </p:txBody>
          </p:sp>
          <p:sp>
            <p:nvSpPr>
              <p:cNvPr id="17429" name="Oval 4"/>
              <p:cNvSpPr>
                <a:spLocks noChangeArrowheads="1"/>
              </p:cNvSpPr>
              <p:nvPr/>
            </p:nvSpPr>
            <p:spPr bwMode="auto">
              <a:xfrm>
                <a:off x="1968" y="2296"/>
                <a:ext cx="1440" cy="76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 i="0">
                    <a:solidFill>
                      <a:srgbClr val="000000"/>
                    </a:solidFill>
                    <a:latin typeface="Arial" pitchFamily="34" charset="0"/>
                  </a:rPr>
                  <a:t>combinational</a:t>
                </a:r>
                <a:br>
                  <a:rPr lang="en-US" sz="2400" b="0" i="0">
                    <a:solidFill>
                      <a:srgbClr val="000000"/>
                    </a:solidFill>
                    <a:latin typeface="Arial" pitchFamily="34" charset="0"/>
                  </a:rPr>
                </a:br>
                <a:r>
                  <a:rPr lang="en-US" sz="2400" b="0" i="0">
                    <a:solidFill>
                      <a:srgbClr val="000000"/>
                    </a:solidFill>
                    <a:latin typeface="Arial" pitchFamily="34" charset="0"/>
                  </a:rPr>
                  <a:t>circuit</a:t>
                </a:r>
              </a:p>
            </p:txBody>
          </p:sp>
        </p:grpSp>
        <p:grpSp>
          <p:nvGrpSpPr>
            <p:cNvPr id="17421" name="Group 9"/>
            <p:cNvGrpSpPr>
              <a:grpSpLocks/>
            </p:cNvGrpSpPr>
            <p:nvPr/>
          </p:nvGrpSpPr>
          <p:grpSpPr bwMode="auto">
            <a:xfrm>
              <a:off x="3640" y="2594"/>
              <a:ext cx="336" cy="436"/>
              <a:chOff x="3538" y="2450"/>
              <a:chExt cx="336" cy="436"/>
            </a:xfrm>
          </p:grpSpPr>
          <p:sp>
            <p:nvSpPr>
              <p:cNvPr id="17426" name="Line 10"/>
              <p:cNvSpPr>
                <a:spLocks noChangeShapeType="1"/>
              </p:cNvSpPr>
              <p:nvPr/>
            </p:nvSpPr>
            <p:spPr bwMode="auto">
              <a:xfrm>
                <a:off x="3538" y="245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Line 11"/>
              <p:cNvSpPr>
                <a:spLocks noChangeShapeType="1"/>
              </p:cNvSpPr>
              <p:nvPr/>
            </p:nvSpPr>
            <p:spPr bwMode="auto">
              <a:xfrm>
                <a:off x="3538" y="2886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22" name="Line 32"/>
            <p:cNvSpPr>
              <a:spLocks noChangeShapeType="1"/>
            </p:cNvSpPr>
            <p:nvPr/>
          </p:nvSpPr>
          <p:spPr bwMode="auto">
            <a:xfrm>
              <a:off x="1638" y="226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33"/>
            <p:cNvSpPr>
              <a:spLocks noChangeShapeType="1"/>
            </p:cNvSpPr>
            <p:nvPr/>
          </p:nvSpPr>
          <p:spPr bwMode="auto">
            <a:xfrm>
              <a:off x="1638" y="263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34"/>
            <p:cNvSpPr>
              <a:spLocks noChangeShapeType="1"/>
            </p:cNvSpPr>
            <p:nvPr/>
          </p:nvSpPr>
          <p:spPr bwMode="auto">
            <a:xfrm>
              <a:off x="1638" y="300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37"/>
            <p:cNvSpPr>
              <a:spLocks noChangeShapeType="1"/>
            </p:cNvSpPr>
            <p:nvPr/>
          </p:nvSpPr>
          <p:spPr bwMode="auto">
            <a:xfrm>
              <a:off x="1638" y="337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4" grpId="0"/>
      <p:bldP spid="110615" grpId="0"/>
      <p:bldP spid="2" grpId="0"/>
      <p:bldP spid="3" grpId="0"/>
      <p:bldP spid="4" grpId="0"/>
      <p:bldP spid="5" grpId="0"/>
      <p:bldP spid="1976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379788" y="3124200"/>
            <a:ext cx="2667000" cy="2438400"/>
          </a:xfrm>
          <a:prstGeom prst="rect">
            <a:avLst/>
          </a:prstGeom>
          <a:gradFill rotWithShape="1">
            <a:gsLst>
              <a:gs pos="0">
                <a:srgbClr val="9FCC9F"/>
              </a:gs>
              <a:gs pos="100000">
                <a:srgbClr val="007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2400" b="0" i="0">
              <a:solidFill>
                <a:srgbClr val="007800"/>
              </a:solidFill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371850" y="2438400"/>
            <a:ext cx="2667000" cy="3810000"/>
          </a:xfrm>
          <a:prstGeom prst="rect">
            <a:avLst/>
          </a:prstGeom>
          <a:gradFill rotWithShape="1">
            <a:gsLst>
              <a:gs pos="0">
                <a:srgbClr val="9FCC9F"/>
              </a:gs>
              <a:gs pos="100000">
                <a:srgbClr val="007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2400" b="0" i="0">
              <a:solidFill>
                <a:srgbClr val="007800"/>
              </a:solidFill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554413" y="3756025"/>
            <a:ext cx="2286000" cy="1219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combinational</a:t>
            </a:r>
            <a:br>
              <a:rPr lang="en-US" sz="2400" b="0" i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circuit</a:t>
            </a:r>
          </a:p>
        </p:txBody>
      </p:sp>
      <p:sp>
        <p:nvSpPr>
          <p:cNvPr id="18437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Stochastic Logic</a:t>
            </a:r>
          </a:p>
        </p:txBody>
      </p:sp>
      <p:sp>
        <p:nvSpPr>
          <p:cNvPr id="18438" name="Rectangle 14"/>
          <p:cNvSpPr>
            <a:spLocks noChangeArrowheads="1"/>
          </p:cNvSpPr>
          <p:nvPr/>
        </p:nvSpPr>
        <p:spPr bwMode="auto">
          <a:xfrm>
            <a:off x="0" y="1295400"/>
            <a:ext cx="91440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0">
                <a:solidFill>
                  <a:srgbClr val="FF0000"/>
                </a:solidFill>
                <a:latin typeface="Arial" pitchFamily="34" charset="0"/>
              </a:rPr>
              <a:t>Probability </a:t>
            </a: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values </a:t>
            </a:r>
            <a:r>
              <a:rPr lang="en-US" sz="2400" b="0" u="sng">
                <a:solidFill>
                  <a:srgbClr val="FF0000"/>
                </a:solidFill>
                <a:latin typeface="Arial" pitchFamily="34" charset="0"/>
              </a:rPr>
              <a:t>are</a:t>
            </a: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 the input and output signals.</a:t>
            </a:r>
          </a:p>
        </p:txBody>
      </p:sp>
      <p:sp>
        <p:nvSpPr>
          <p:cNvPr id="197673" name="Text Box 41"/>
          <p:cNvSpPr txBox="1">
            <a:spLocks noChangeArrowheads="1"/>
          </p:cNvSpPr>
          <p:nvPr/>
        </p:nvSpPr>
        <p:spPr bwMode="auto">
          <a:xfrm>
            <a:off x="3427413" y="6400800"/>
            <a:ext cx="2744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400" b="0" i="0">
                <a:solidFill>
                  <a:srgbClr val="FF0000"/>
                </a:solidFill>
                <a:latin typeface="Arial" pitchFamily="34" charset="0"/>
              </a:rPr>
              <a:t>parallel bit streams</a:t>
            </a:r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2819400" y="2590800"/>
            <a:ext cx="533400" cy="614363"/>
            <a:chOff x="3702" y="2013"/>
            <a:chExt cx="336" cy="387"/>
          </a:xfrm>
        </p:grpSpPr>
        <p:sp>
          <p:nvSpPr>
            <p:cNvPr id="18482" name="Line 14"/>
            <p:cNvSpPr>
              <a:spLocks noChangeShapeType="1"/>
            </p:cNvSpPr>
            <p:nvPr/>
          </p:nvSpPr>
          <p:spPr bwMode="auto">
            <a:xfrm>
              <a:off x="3702" y="201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Line 15"/>
            <p:cNvSpPr>
              <a:spLocks noChangeShapeType="1"/>
            </p:cNvSpPr>
            <p:nvPr/>
          </p:nvSpPr>
          <p:spPr bwMode="auto">
            <a:xfrm>
              <a:off x="3702" y="209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Line 16"/>
            <p:cNvSpPr>
              <a:spLocks noChangeShapeType="1"/>
            </p:cNvSpPr>
            <p:nvPr/>
          </p:nvSpPr>
          <p:spPr bwMode="auto">
            <a:xfrm>
              <a:off x="3702" y="2167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Line 17"/>
            <p:cNvSpPr>
              <a:spLocks noChangeShapeType="1"/>
            </p:cNvSpPr>
            <p:nvPr/>
          </p:nvSpPr>
          <p:spPr bwMode="auto">
            <a:xfrm>
              <a:off x="3702" y="2245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Line 18"/>
            <p:cNvSpPr>
              <a:spLocks noChangeShapeType="1"/>
            </p:cNvSpPr>
            <p:nvPr/>
          </p:nvSpPr>
          <p:spPr bwMode="auto">
            <a:xfrm>
              <a:off x="3702" y="240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Line 18"/>
            <p:cNvSpPr>
              <a:spLocks noChangeShapeType="1"/>
            </p:cNvSpPr>
            <p:nvPr/>
          </p:nvSpPr>
          <p:spPr bwMode="auto">
            <a:xfrm>
              <a:off x="3702" y="232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2819400" y="3554413"/>
            <a:ext cx="533400" cy="614362"/>
            <a:chOff x="3702" y="2013"/>
            <a:chExt cx="336" cy="387"/>
          </a:xfrm>
        </p:grpSpPr>
        <p:sp>
          <p:nvSpPr>
            <p:cNvPr id="18476" name="Line 14"/>
            <p:cNvSpPr>
              <a:spLocks noChangeShapeType="1"/>
            </p:cNvSpPr>
            <p:nvPr/>
          </p:nvSpPr>
          <p:spPr bwMode="auto">
            <a:xfrm>
              <a:off x="3702" y="201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Line 15"/>
            <p:cNvSpPr>
              <a:spLocks noChangeShapeType="1"/>
            </p:cNvSpPr>
            <p:nvPr/>
          </p:nvSpPr>
          <p:spPr bwMode="auto">
            <a:xfrm>
              <a:off x="3702" y="209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Line 16"/>
            <p:cNvSpPr>
              <a:spLocks noChangeShapeType="1"/>
            </p:cNvSpPr>
            <p:nvPr/>
          </p:nvSpPr>
          <p:spPr bwMode="auto">
            <a:xfrm>
              <a:off x="3702" y="2167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Line 17"/>
            <p:cNvSpPr>
              <a:spLocks noChangeShapeType="1"/>
            </p:cNvSpPr>
            <p:nvPr/>
          </p:nvSpPr>
          <p:spPr bwMode="auto">
            <a:xfrm>
              <a:off x="3702" y="2245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Line 18"/>
            <p:cNvSpPr>
              <a:spLocks noChangeShapeType="1"/>
            </p:cNvSpPr>
            <p:nvPr/>
          </p:nvSpPr>
          <p:spPr bwMode="auto">
            <a:xfrm>
              <a:off x="3702" y="240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Line 18"/>
            <p:cNvSpPr>
              <a:spLocks noChangeShapeType="1"/>
            </p:cNvSpPr>
            <p:nvPr/>
          </p:nvSpPr>
          <p:spPr bwMode="auto">
            <a:xfrm>
              <a:off x="3702" y="232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2819400" y="4518025"/>
            <a:ext cx="533400" cy="614363"/>
            <a:chOff x="3702" y="2013"/>
            <a:chExt cx="336" cy="387"/>
          </a:xfrm>
        </p:grpSpPr>
        <p:sp>
          <p:nvSpPr>
            <p:cNvPr id="18470" name="Line 14"/>
            <p:cNvSpPr>
              <a:spLocks noChangeShapeType="1"/>
            </p:cNvSpPr>
            <p:nvPr/>
          </p:nvSpPr>
          <p:spPr bwMode="auto">
            <a:xfrm>
              <a:off x="3702" y="201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Line 15"/>
            <p:cNvSpPr>
              <a:spLocks noChangeShapeType="1"/>
            </p:cNvSpPr>
            <p:nvPr/>
          </p:nvSpPr>
          <p:spPr bwMode="auto">
            <a:xfrm>
              <a:off x="3702" y="209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Line 16"/>
            <p:cNvSpPr>
              <a:spLocks noChangeShapeType="1"/>
            </p:cNvSpPr>
            <p:nvPr/>
          </p:nvSpPr>
          <p:spPr bwMode="auto">
            <a:xfrm>
              <a:off x="3702" y="2167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Line 17"/>
            <p:cNvSpPr>
              <a:spLocks noChangeShapeType="1"/>
            </p:cNvSpPr>
            <p:nvPr/>
          </p:nvSpPr>
          <p:spPr bwMode="auto">
            <a:xfrm>
              <a:off x="3702" y="2245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Line 18"/>
            <p:cNvSpPr>
              <a:spLocks noChangeShapeType="1"/>
            </p:cNvSpPr>
            <p:nvPr/>
          </p:nvSpPr>
          <p:spPr bwMode="auto">
            <a:xfrm>
              <a:off x="3702" y="240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Line 18"/>
            <p:cNvSpPr>
              <a:spLocks noChangeShapeType="1"/>
            </p:cNvSpPr>
            <p:nvPr/>
          </p:nvSpPr>
          <p:spPr bwMode="auto">
            <a:xfrm>
              <a:off x="3702" y="232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2819400" y="5481638"/>
            <a:ext cx="533400" cy="614362"/>
            <a:chOff x="3702" y="2013"/>
            <a:chExt cx="336" cy="387"/>
          </a:xfrm>
        </p:grpSpPr>
        <p:sp>
          <p:nvSpPr>
            <p:cNvPr id="18464" name="Line 14"/>
            <p:cNvSpPr>
              <a:spLocks noChangeShapeType="1"/>
            </p:cNvSpPr>
            <p:nvPr/>
          </p:nvSpPr>
          <p:spPr bwMode="auto">
            <a:xfrm>
              <a:off x="3702" y="201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15"/>
            <p:cNvSpPr>
              <a:spLocks noChangeShapeType="1"/>
            </p:cNvSpPr>
            <p:nvPr/>
          </p:nvSpPr>
          <p:spPr bwMode="auto">
            <a:xfrm>
              <a:off x="3702" y="209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Line 16"/>
            <p:cNvSpPr>
              <a:spLocks noChangeShapeType="1"/>
            </p:cNvSpPr>
            <p:nvPr/>
          </p:nvSpPr>
          <p:spPr bwMode="auto">
            <a:xfrm>
              <a:off x="3702" y="2167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17"/>
            <p:cNvSpPr>
              <a:spLocks noChangeShapeType="1"/>
            </p:cNvSpPr>
            <p:nvPr/>
          </p:nvSpPr>
          <p:spPr bwMode="auto">
            <a:xfrm>
              <a:off x="3702" y="2245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18"/>
            <p:cNvSpPr>
              <a:spLocks noChangeShapeType="1"/>
            </p:cNvSpPr>
            <p:nvPr/>
          </p:nvSpPr>
          <p:spPr bwMode="auto">
            <a:xfrm>
              <a:off x="3702" y="240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18"/>
            <p:cNvSpPr>
              <a:spLocks noChangeShapeType="1"/>
            </p:cNvSpPr>
            <p:nvPr/>
          </p:nvSpPr>
          <p:spPr bwMode="auto">
            <a:xfrm>
              <a:off x="3702" y="232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1766" name="Text Box 102"/>
          <p:cNvSpPr txBox="1">
            <a:spLocks noChangeArrowheads="1"/>
          </p:cNvSpPr>
          <p:nvPr/>
        </p:nvSpPr>
        <p:spPr bwMode="auto">
          <a:xfrm>
            <a:off x="2057400" y="2624138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0" i="0">
                <a:solidFill>
                  <a:srgbClr val="FF0000"/>
                </a:solidFill>
              </a:rPr>
              <a:t>4/8</a:t>
            </a:r>
          </a:p>
        </p:txBody>
      </p:sp>
      <p:sp>
        <p:nvSpPr>
          <p:cNvPr id="241767" name="Text Box 103"/>
          <p:cNvSpPr txBox="1">
            <a:spLocks noChangeArrowheads="1"/>
          </p:cNvSpPr>
          <p:nvPr/>
        </p:nvSpPr>
        <p:spPr bwMode="auto">
          <a:xfrm>
            <a:off x="2057400" y="3595688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0" i="0">
                <a:solidFill>
                  <a:srgbClr val="FF0000"/>
                </a:solidFill>
              </a:rPr>
              <a:t>3/8</a:t>
            </a:r>
          </a:p>
        </p:txBody>
      </p:sp>
      <p:sp>
        <p:nvSpPr>
          <p:cNvPr id="241768" name="Text Box 104"/>
          <p:cNvSpPr txBox="1">
            <a:spLocks noChangeArrowheads="1"/>
          </p:cNvSpPr>
          <p:nvPr/>
        </p:nvSpPr>
        <p:spPr bwMode="auto">
          <a:xfrm>
            <a:off x="2057400" y="4557713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0" i="0">
                <a:solidFill>
                  <a:srgbClr val="FF0000"/>
                </a:solidFill>
              </a:rPr>
              <a:t>4/8</a:t>
            </a:r>
          </a:p>
        </p:txBody>
      </p:sp>
      <p:sp>
        <p:nvSpPr>
          <p:cNvPr id="241769" name="Text Box 105"/>
          <p:cNvSpPr txBox="1">
            <a:spLocks noChangeArrowheads="1"/>
          </p:cNvSpPr>
          <p:nvPr/>
        </p:nvSpPr>
        <p:spPr bwMode="auto">
          <a:xfrm>
            <a:off x="2057400" y="5519738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0" i="0">
                <a:solidFill>
                  <a:srgbClr val="FF0000"/>
                </a:solidFill>
              </a:rPr>
              <a:t>8/8</a:t>
            </a:r>
          </a:p>
        </p:txBody>
      </p: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6048375" y="3367088"/>
            <a:ext cx="533400" cy="614362"/>
            <a:chOff x="3702" y="2013"/>
            <a:chExt cx="336" cy="387"/>
          </a:xfrm>
        </p:grpSpPr>
        <p:sp>
          <p:nvSpPr>
            <p:cNvPr id="18458" name="Line 14"/>
            <p:cNvSpPr>
              <a:spLocks noChangeShapeType="1"/>
            </p:cNvSpPr>
            <p:nvPr/>
          </p:nvSpPr>
          <p:spPr bwMode="auto">
            <a:xfrm>
              <a:off x="3702" y="201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15"/>
            <p:cNvSpPr>
              <a:spLocks noChangeShapeType="1"/>
            </p:cNvSpPr>
            <p:nvPr/>
          </p:nvSpPr>
          <p:spPr bwMode="auto">
            <a:xfrm>
              <a:off x="3702" y="209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16"/>
            <p:cNvSpPr>
              <a:spLocks noChangeShapeType="1"/>
            </p:cNvSpPr>
            <p:nvPr/>
          </p:nvSpPr>
          <p:spPr bwMode="auto">
            <a:xfrm>
              <a:off x="3702" y="2167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17"/>
            <p:cNvSpPr>
              <a:spLocks noChangeShapeType="1"/>
            </p:cNvSpPr>
            <p:nvPr/>
          </p:nvSpPr>
          <p:spPr bwMode="auto">
            <a:xfrm>
              <a:off x="3702" y="2245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Line 18"/>
            <p:cNvSpPr>
              <a:spLocks noChangeShapeType="1"/>
            </p:cNvSpPr>
            <p:nvPr/>
          </p:nvSpPr>
          <p:spPr bwMode="auto">
            <a:xfrm>
              <a:off x="3702" y="240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18"/>
            <p:cNvSpPr>
              <a:spLocks noChangeShapeType="1"/>
            </p:cNvSpPr>
            <p:nvPr/>
          </p:nvSpPr>
          <p:spPr bwMode="auto">
            <a:xfrm>
              <a:off x="3702" y="232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6048375" y="4738688"/>
            <a:ext cx="533400" cy="614362"/>
            <a:chOff x="3702" y="2013"/>
            <a:chExt cx="336" cy="387"/>
          </a:xfrm>
        </p:grpSpPr>
        <p:sp>
          <p:nvSpPr>
            <p:cNvPr id="18452" name="Line 14"/>
            <p:cNvSpPr>
              <a:spLocks noChangeShapeType="1"/>
            </p:cNvSpPr>
            <p:nvPr/>
          </p:nvSpPr>
          <p:spPr bwMode="auto">
            <a:xfrm>
              <a:off x="3702" y="201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15"/>
            <p:cNvSpPr>
              <a:spLocks noChangeShapeType="1"/>
            </p:cNvSpPr>
            <p:nvPr/>
          </p:nvSpPr>
          <p:spPr bwMode="auto">
            <a:xfrm>
              <a:off x="3702" y="209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16"/>
            <p:cNvSpPr>
              <a:spLocks noChangeShapeType="1"/>
            </p:cNvSpPr>
            <p:nvPr/>
          </p:nvSpPr>
          <p:spPr bwMode="auto">
            <a:xfrm>
              <a:off x="3702" y="2167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17"/>
            <p:cNvSpPr>
              <a:spLocks noChangeShapeType="1"/>
            </p:cNvSpPr>
            <p:nvPr/>
          </p:nvSpPr>
          <p:spPr bwMode="auto">
            <a:xfrm>
              <a:off x="3702" y="2245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18"/>
            <p:cNvSpPr>
              <a:spLocks noChangeShapeType="1"/>
            </p:cNvSpPr>
            <p:nvPr/>
          </p:nvSpPr>
          <p:spPr bwMode="auto">
            <a:xfrm>
              <a:off x="3702" y="240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18"/>
            <p:cNvSpPr>
              <a:spLocks noChangeShapeType="1"/>
            </p:cNvSpPr>
            <p:nvPr/>
          </p:nvSpPr>
          <p:spPr bwMode="auto">
            <a:xfrm>
              <a:off x="3702" y="232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1764" name="Text Box 100"/>
          <p:cNvSpPr txBox="1">
            <a:spLocks noChangeArrowheads="1"/>
          </p:cNvSpPr>
          <p:nvPr/>
        </p:nvSpPr>
        <p:spPr bwMode="auto">
          <a:xfrm>
            <a:off x="6581775" y="3352800"/>
            <a:ext cx="638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0" i="0">
                <a:solidFill>
                  <a:srgbClr val="FF0000"/>
                </a:solidFill>
              </a:rPr>
              <a:t>5/8</a:t>
            </a:r>
          </a:p>
        </p:txBody>
      </p:sp>
      <p:sp>
        <p:nvSpPr>
          <p:cNvPr id="241765" name="Text Box 101"/>
          <p:cNvSpPr txBox="1">
            <a:spLocks noChangeArrowheads="1"/>
          </p:cNvSpPr>
          <p:nvPr/>
        </p:nvSpPr>
        <p:spPr bwMode="auto">
          <a:xfrm>
            <a:off x="6619875" y="4776788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0" i="0">
                <a:solidFill>
                  <a:srgbClr val="FF0000"/>
                </a:solidFill>
              </a:rPr>
              <a:t>3/8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1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1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1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1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7673" grpId="0" autoUpdateAnimBg="0"/>
      <p:bldP spid="241766" grpId="0" autoUpdateAnimBg="0"/>
      <p:bldP spid="241767" grpId="0" autoUpdateAnimBg="0"/>
      <p:bldP spid="241768" grpId="0" autoUpdateAnimBg="0"/>
      <p:bldP spid="241769" grpId="0" autoUpdateAnimBg="0"/>
      <p:bldP spid="241764" grpId="0"/>
      <p:bldP spid="2417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379788" y="3124200"/>
            <a:ext cx="2667000" cy="2438400"/>
          </a:xfrm>
          <a:prstGeom prst="rect">
            <a:avLst/>
          </a:prstGeom>
          <a:gradFill rotWithShape="1">
            <a:gsLst>
              <a:gs pos="0">
                <a:srgbClr val="9FCC9F"/>
              </a:gs>
              <a:gs pos="100000">
                <a:srgbClr val="007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2400" b="0" i="0">
              <a:solidFill>
                <a:srgbClr val="007800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371850" y="2438400"/>
            <a:ext cx="2667000" cy="3810000"/>
          </a:xfrm>
          <a:prstGeom prst="rect">
            <a:avLst/>
          </a:prstGeom>
          <a:gradFill rotWithShape="1">
            <a:gsLst>
              <a:gs pos="0">
                <a:srgbClr val="9FCC9F"/>
              </a:gs>
              <a:gs pos="100000">
                <a:srgbClr val="007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2400" b="0" i="0">
              <a:solidFill>
                <a:srgbClr val="007800"/>
              </a:solidFill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3554413" y="3756025"/>
            <a:ext cx="2286000" cy="1219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combinational</a:t>
            </a:r>
            <a:br>
              <a:rPr lang="en-US" sz="2400" b="0" i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circuit</a:t>
            </a:r>
          </a:p>
        </p:txBody>
      </p:sp>
      <p:sp>
        <p:nvSpPr>
          <p:cNvPr id="19461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Randomness</a:t>
            </a:r>
          </a:p>
        </p:txBody>
      </p:sp>
      <p:sp>
        <p:nvSpPr>
          <p:cNvPr id="30726" name="Rectangle 14"/>
          <p:cNvSpPr>
            <a:spLocks noChangeArrowheads="1"/>
          </p:cNvSpPr>
          <p:nvPr/>
        </p:nvSpPr>
        <p:spPr bwMode="auto">
          <a:xfrm>
            <a:off x="0" y="1295400"/>
            <a:ext cx="91440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Analog/digital interface with </a:t>
            </a:r>
            <a:r>
              <a:rPr lang="en-US" sz="2400" b="0">
                <a:solidFill>
                  <a:srgbClr val="FF0000"/>
                </a:solidFill>
                <a:latin typeface="Arial" pitchFamily="34" charset="0"/>
              </a:rPr>
              <a:t>fractional weighting</a:t>
            </a: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 of 1’s.</a:t>
            </a:r>
          </a:p>
        </p:txBody>
      </p:sp>
      <p:sp>
        <p:nvSpPr>
          <p:cNvPr id="19463" name="Text Box 41"/>
          <p:cNvSpPr txBox="1">
            <a:spLocks noChangeArrowheads="1"/>
          </p:cNvSpPr>
          <p:nvPr/>
        </p:nvSpPr>
        <p:spPr bwMode="auto">
          <a:xfrm>
            <a:off x="3427413" y="6400800"/>
            <a:ext cx="2744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400" b="0" i="0">
                <a:solidFill>
                  <a:srgbClr val="FF0000"/>
                </a:solidFill>
                <a:latin typeface="Arial" pitchFamily="34" charset="0"/>
              </a:rPr>
              <a:t>parallel bit streams</a:t>
            </a:r>
          </a:p>
        </p:txBody>
      </p:sp>
      <p:grpSp>
        <p:nvGrpSpPr>
          <p:cNvPr id="19464" name="Group 72"/>
          <p:cNvGrpSpPr>
            <a:grpSpLocks/>
          </p:cNvGrpSpPr>
          <p:nvPr/>
        </p:nvGrpSpPr>
        <p:grpSpPr bwMode="auto">
          <a:xfrm>
            <a:off x="2819400" y="2590800"/>
            <a:ext cx="533400" cy="614363"/>
            <a:chOff x="3702" y="2013"/>
            <a:chExt cx="336" cy="387"/>
          </a:xfrm>
        </p:grpSpPr>
        <p:sp>
          <p:nvSpPr>
            <p:cNvPr id="19518" name="Line 14"/>
            <p:cNvSpPr>
              <a:spLocks noChangeShapeType="1"/>
            </p:cNvSpPr>
            <p:nvPr/>
          </p:nvSpPr>
          <p:spPr bwMode="auto">
            <a:xfrm>
              <a:off x="3702" y="201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Line 15"/>
            <p:cNvSpPr>
              <a:spLocks noChangeShapeType="1"/>
            </p:cNvSpPr>
            <p:nvPr/>
          </p:nvSpPr>
          <p:spPr bwMode="auto">
            <a:xfrm>
              <a:off x="3702" y="209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Line 16"/>
            <p:cNvSpPr>
              <a:spLocks noChangeShapeType="1"/>
            </p:cNvSpPr>
            <p:nvPr/>
          </p:nvSpPr>
          <p:spPr bwMode="auto">
            <a:xfrm>
              <a:off x="3702" y="2167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Line 17"/>
            <p:cNvSpPr>
              <a:spLocks noChangeShapeType="1"/>
            </p:cNvSpPr>
            <p:nvPr/>
          </p:nvSpPr>
          <p:spPr bwMode="auto">
            <a:xfrm>
              <a:off x="3702" y="2245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Line 18"/>
            <p:cNvSpPr>
              <a:spLocks noChangeShapeType="1"/>
            </p:cNvSpPr>
            <p:nvPr/>
          </p:nvSpPr>
          <p:spPr bwMode="auto">
            <a:xfrm>
              <a:off x="3702" y="240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Line 18"/>
            <p:cNvSpPr>
              <a:spLocks noChangeShapeType="1"/>
            </p:cNvSpPr>
            <p:nvPr/>
          </p:nvSpPr>
          <p:spPr bwMode="auto">
            <a:xfrm>
              <a:off x="3702" y="232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5" name="Group 79"/>
          <p:cNvGrpSpPr>
            <a:grpSpLocks/>
          </p:cNvGrpSpPr>
          <p:nvPr/>
        </p:nvGrpSpPr>
        <p:grpSpPr bwMode="auto">
          <a:xfrm>
            <a:off x="2819400" y="3554413"/>
            <a:ext cx="533400" cy="614362"/>
            <a:chOff x="3702" y="2013"/>
            <a:chExt cx="336" cy="387"/>
          </a:xfrm>
        </p:grpSpPr>
        <p:sp>
          <p:nvSpPr>
            <p:cNvPr id="19512" name="Line 14"/>
            <p:cNvSpPr>
              <a:spLocks noChangeShapeType="1"/>
            </p:cNvSpPr>
            <p:nvPr/>
          </p:nvSpPr>
          <p:spPr bwMode="auto">
            <a:xfrm>
              <a:off x="3702" y="201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Line 15"/>
            <p:cNvSpPr>
              <a:spLocks noChangeShapeType="1"/>
            </p:cNvSpPr>
            <p:nvPr/>
          </p:nvSpPr>
          <p:spPr bwMode="auto">
            <a:xfrm>
              <a:off x="3702" y="209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16"/>
            <p:cNvSpPr>
              <a:spLocks noChangeShapeType="1"/>
            </p:cNvSpPr>
            <p:nvPr/>
          </p:nvSpPr>
          <p:spPr bwMode="auto">
            <a:xfrm>
              <a:off x="3702" y="2167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Line 17"/>
            <p:cNvSpPr>
              <a:spLocks noChangeShapeType="1"/>
            </p:cNvSpPr>
            <p:nvPr/>
          </p:nvSpPr>
          <p:spPr bwMode="auto">
            <a:xfrm>
              <a:off x="3702" y="2245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18"/>
            <p:cNvSpPr>
              <a:spLocks noChangeShapeType="1"/>
            </p:cNvSpPr>
            <p:nvPr/>
          </p:nvSpPr>
          <p:spPr bwMode="auto">
            <a:xfrm>
              <a:off x="3702" y="240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Line 18"/>
            <p:cNvSpPr>
              <a:spLocks noChangeShapeType="1"/>
            </p:cNvSpPr>
            <p:nvPr/>
          </p:nvSpPr>
          <p:spPr bwMode="auto">
            <a:xfrm>
              <a:off x="3702" y="232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6" name="Group 86"/>
          <p:cNvGrpSpPr>
            <a:grpSpLocks/>
          </p:cNvGrpSpPr>
          <p:nvPr/>
        </p:nvGrpSpPr>
        <p:grpSpPr bwMode="auto">
          <a:xfrm>
            <a:off x="2819400" y="4518025"/>
            <a:ext cx="533400" cy="614363"/>
            <a:chOff x="3702" y="2013"/>
            <a:chExt cx="336" cy="387"/>
          </a:xfrm>
        </p:grpSpPr>
        <p:sp>
          <p:nvSpPr>
            <p:cNvPr id="19506" name="Line 14"/>
            <p:cNvSpPr>
              <a:spLocks noChangeShapeType="1"/>
            </p:cNvSpPr>
            <p:nvPr/>
          </p:nvSpPr>
          <p:spPr bwMode="auto">
            <a:xfrm>
              <a:off x="3702" y="201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Line 15"/>
            <p:cNvSpPr>
              <a:spLocks noChangeShapeType="1"/>
            </p:cNvSpPr>
            <p:nvPr/>
          </p:nvSpPr>
          <p:spPr bwMode="auto">
            <a:xfrm>
              <a:off x="3702" y="209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16"/>
            <p:cNvSpPr>
              <a:spLocks noChangeShapeType="1"/>
            </p:cNvSpPr>
            <p:nvPr/>
          </p:nvSpPr>
          <p:spPr bwMode="auto">
            <a:xfrm>
              <a:off x="3702" y="2167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Line 17"/>
            <p:cNvSpPr>
              <a:spLocks noChangeShapeType="1"/>
            </p:cNvSpPr>
            <p:nvPr/>
          </p:nvSpPr>
          <p:spPr bwMode="auto">
            <a:xfrm>
              <a:off x="3702" y="2245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Line 18"/>
            <p:cNvSpPr>
              <a:spLocks noChangeShapeType="1"/>
            </p:cNvSpPr>
            <p:nvPr/>
          </p:nvSpPr>
          <p:spPr bwMode="auto">
            <a:xfrm>
              <a:off x="3702" y="240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Line 18"/>
            <p:cNvSpPr>
              <a:spLocks noChangeShapeType="1"/>
            </p:cNvSpPr>
            <p:nvPr/>
          </p:nvSpPr>
          <p:spPr bwMode="auto">
            <a:xfrm>
              <a:off x="3702" y="232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7" name="Group 93"/>
          <p:cNvGrpSpPr>
            <a:grpSpLocks/>
          </p:cNvGrpSpPr>
          <p:nvPr/>
        </p:nvGrpSpPr>
        <p:grpSpPr bwMode="auto">
          <a:xfrm>
            <a:off x="2819400" y="5481638"/>
            <a:ext cx="533400" cy="614362"/>
            <a:chOff x="3702" y="2013"/>
            <a:chExt cx="336" cy="387"/>
          </a:xfrm>
        </p:grpSpPr>
        <p:sp>
          <p:nvSpPr>
            <p:cNvPr id="19500" name="Line 14"/>
            <p:cNvSpPr>
              <a:spLocks noChangeShapeType="1"/>
            </p:cNvSpPr>
            <p:nvPr/>
          </p:nvSpPr>
          <p:spPr bwMode="auto">
            <a:xfrm>
              <a:off x="3702" y="201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Line 15"/>
            <p:cNvSpPr>
              <a:spLocks noChangeShapeType="1"/>
            </p:cNvSpPr>
            <p:nvPr/>
          </p:nvSpPr>
          <p:spPr bwMode="auto">
            <a:xfrm>
              <a:off x="3702" y="209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16"/>
            <p:cNvSpPr>
              <a:spLocks noChangeShapeType="1"/>
            </p:cNvSpPr>
            <p:nvPr/>
          </p:nvSpPr>
          <p:spPr bwMode="auto">
            <a:xfrm>
              <a:off x="3702" y="2167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Line 17"/>
            <p:cNvSpPr>
              <a:spLocks noChangeShapeType="1"/>
            </p:cNvSpPr>
            <p:nvPr/>
          </p:nvSpPr>
          <p:spPr bwMode="auto">
            <a:xfrm>
              <a:off x="3702" y="2245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Line 18"/>
            <p:cNvSpPr>
              <a:spLocks noChangeShapeType="1"/>
            </p:cNvSpPr>
            <p:nvPr/>
          </p:nvSpPr>
          <p:spPr bwMode="auto">
            <a:xfrm>
              <a:off x="3702" y="240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Line 18"/>
            <p:cNvSpPr>
              <a:spLocks noChangeShapeType="1"/>
            </p:cNvSpPr>
            <p:nvPr/>
          </p:nvSpPr>
          <p:spPr bwMode="auto">
            <a:xfrm>
              <a:off x="3702" y="232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8" name="Group 64"/>
          <p:cNvGrpSpPr>
            <a:grpSpLocks/>
          </p:cNvGrpSpPr>
          <p:nvPr/>
        </p:nvGrpSpPr>
        <p:grpSpPr bwMode="auto">
          <a:xfrm>
            <a:off x="6048375" y="3367088"/>
            <a:ext cx="533400" cy="614362"/>
            <a:chOff x="3702" y="2013"/>
            <a:chExt cx="336" cy="387"/>
          </a:xfrm>
        </p:grpSpPr>
        <p:sp>
          <p:nvSpPr>
            <p:cNvPr id="19494" name="Line 14"/>
            <p:cNvSpPr>
              <a:spLocks noChangeShapeType="1"/>
            </p:cNvSpPr>
            <p:nvPr/>
          </p:nvSpPr>
          <p:spPr bwMode="auto">
            <a:xfrm>
              <a:off x="3702" y="201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Line 15"/>
            <p:cNvSpPr>
              <a:spLocks noChangeShapeType="1"/>
            </p:cNvSpPr>
            <p:nvPr/>
          </p:nvSpPr>
          <p:spPr bwMode="auto">
            <a:xfrm>
              <a:off x="3702" y="209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16"/>
            <p:cNvSpPr>
              <a:spLocks noChangeShapeType="1"/>
            </p:cNvSpPr>
            <p:nvPr/>
          </p:nvSpPr>
          <p:spPr bwMode="auto">
            <a:xfrm>
              <a:off x="3702" y="2167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17"/>
            <p:cNvSpPr>
              <a:spLocks noChangeShapeType="1"/>
            </p:cNvSpPr>
            <p:nvPr/>
          </p:nvSpPr>
          <p:spPr bwMode="auto">
            <a:xfrm>
              <a:off x="3702" y="2245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18"/>
            <p:cNvSpPr>
              <a:spLocks noChangeShapeType="1"/>
            </p:cNvSpPr>
            <p:nvPr/>
          </p:nvSpPr>
          <p:spPr bwMode="auto">
            <a:xfrm>
              <a:off x="3702" y="240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18"/>
            <p:cNvSpPr>
              <a:spLocks noChangeShapeType="1"/>
            </p:cNvSpPr>
            <p:nvPr/>
          </p:nvSpPr>
          <p:spPr bwMode="auto">
            <a:xfrm>
              <a:off x="3702" y="232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9" name="Group 65"/>
          <p:cNvGrpSpPr>
            <a:grpSpLocks/>
          </p:cNvGrpSpPr>
          <p:nvPr/>
        </p:nvGrpSpPr>
        <p:grpSpPr bwMode="auto">
          <a:xfrm>
            <a:off x="6048375" y="4738688"/>
            <a:ext cx="533400" cy="614362"/>
            <a:chOff x="3702" y="2013"/>
            <a:chExt cx="336" cy="387"/>
          </a:xfrm>
        </p:grpSpPr>
        <p:sp>
          <p:nvSpPr>
            <p:cNvPr id="19488" name="Line 14"/>
            <p:cNvSpPr>
              <a:spLocks noChangeShapeType="1"/>
            </p:cNvSpPr>
            <p:nvPr/>
          </p:nvSpPr>
          <p:spPr bwMode="auto">
            <a:xfrm>
              <a:off x="3702" y="201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15"/>
            <p:cNvSpPr>
              <a:spLocks noChangeShapeType="1"/>
            </p:cNvSpPr>
            <p:nvPr/>
          </p:nvSpPr>
          <p:spPr bwMode="auto">
            <a:xfrm>
              <a:off x="3702" y="209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16"/>
            <p:cNvSpPr>
              <a:spLocks noChangeShapeType="1"/>
            </p:cNvSpPr>
            <p:nvPr/>
          </p:nvSpPr>
          <p:spPr bwMode="auto">
            <a:xfrm>
              <a:off x="3702" y="2167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17"/>
            <p:cNvSpPr>
              <a:spLocks noChangeShapeType="1"/>
            </p:cNvSpPr>
            <p:nvPr/>
          </p:nvSpPr>
          <p:spPr bwMode="auto">
            <a:xfrm>
              <a:off x="3702" y="2245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18"/>
            <p:cNvSpPr>
              <a:spLocks noChangeShapeType="1"/>
            </p:cNvSpPr>
            <p:nvPr/>
          </p:nvSpPr>
          <p:spPr bwMode="auto">
            <a:xfrm>
              <a:off x="3702" y="240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18"/>
            <p:cNvSpPr>
              <a:spLocks noChangeShapeType="1"/>
            </p:cNvSpPr>
            <p:nvPr/>
          </p:nvSpPr>
          <p:spPr bwMode="auto">
            <a:xfrm>
              <a:off x="3702" y="232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6"/>
          <p:cNvGrpSpPr>
            <a:grpSpLocks/>
          </p:cNvGrpSpPr>
          <p:nvPr/>
        </p:nvGrpSpPr>
        <p:grpSpPr bwMode="auto">
          <a:xfrm>
            <a:off x="1981200" y="2562225"/>
            <a:ext cx="685800" cy="685800"/>
            <a:chOff x="1200" y="1614"/>
            <a:chExt cx="432" cy="432"/>
          </a:xfrm>
        </p:grpSpPr>
        <p:sp>
          <p:nvSpPr>
            <p:cNvPr id="19486" name="Rectangle 87"/>
            <p:cNvSpPr>
              <a:spLocks noChangeArrowheads="1"/>
            </p:cNvSpPr>
            <p:nvPr/>
          </p:nvSpPr>
          <p:spPr bwMode="auto">
            <a:xfrm>
              <a:off x="1200" y="1614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87" name="Oval 4"/>
            <p:cNvSpPr>
              <a:spLocks noChangeArrowheads="1"/>
            </p:cNvSpPr>
            <p:nvPr/>
          </p:nvSpPr>
          <p:spPr bwMode="auto">
            <a:xfrm>
              <a:off x="1200" y="1614"/>
              <a:ext cx="432" cy="43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A/D</a:t>
              </a:r>
            </a:p>
          </p:txBody>
        </p:sp>
      </p:grpSp>
      <p:grpSp>
        <p:nvGrpSpPr>
          <p:cNvPr id="10" name="Group 145"/>
          <p:cNvGrpSpPr>
            <a:grpSpLocks/>
          </p:cNvGrpSpPr>
          <p:nvPr/>
        </p:nvGrpSpPr>
        <p:grpSpPr bwMode="auto">
          <a:xfrm>
            <a:off x="1981200" y="3505200"/>
            <a:ext cx="685800" cy="685800"/>
            <a:chOff x="1200" y="2208"/>
            <a:chExt cx="432" cy="432"/>
          </a:xfrm>
        </p:grpSpPr>
        <p:sp>
          <p:nvSpPr>
            <p:cNvPr id="19484" name="Rectangle 92"/>
            <p:cNvSpPr>
              <a:spLocks noChangeArrowheads="1"/>
            </p:cNvSpPr>
            <p:nvPr/>
          </p:nvSpPr>
          <p:spPr bwMode="auto">
            <a:xfrm>
              <a:off x="1200" y="220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85" name="Oval 4"/>
            <p:cNvSpPr>
              <a:spLocks noChangeArrowheads="1"/>
            </p:cNvSpPr>
            <p:nvPr/>
          </p:nvSpPr>
          <p:spPr bwMode="auto">
            <a:xfrm>
              <a:off x="1200" y="2208"/>
              <a:ext cx="432" cy="43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A/D</a:t>
              </a:r>
            </a:p>
          </p:txBody>
        </p:sp>
      </p:grpSp>
      <p:grpSp>
        <p:nvGrpSpPr>
          <p:cNvPr id="11" name="Group 143"/>
          <p:cNvGrpSpPr>
            <a:grpSpLocks/>
          </p:cNvGrpSpPr>
          <p:nvPr/>
        </p:nvGrpSpPr>
        <p:grpSpPr bwMode="auto">
          <a:xfrm>
            <a:off x="1981200" y="5448300"/>
            <a:ext cx="685800" cy="685800"/>
            <a:chOff x="1200" y="3432"/>
            <a:chExt cx="432" cy="432"/>
          </a:xfrm>
        </p:grpSpPr>
        <p:sp>
          <p:nvSpPr>
            <p:cNvPr id="19482" name="Rectangle 100"/>
            <p:cNvSpPr>
              <a:spLocks noChangeArrowheads="1"/>
            </p:cNvSpPr>
            <p:nvPr/>
          </p:nvSpPr>
          <p:spPr bwMode="auto">
            <a:xfrm>
              <a:off x="1200" y="3432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83" name="Oval 4"/>
            <p:cNvSpPr>
              <a:spLocks noChangeArrowheads="1"/>
            </p:cNvSpPr>
            <p:nvPr/>
          </p:nvSpPr>
          <p:spPr bwMode="auto">
            <a:xfrm>
              <a:off x="1200" y="3432"/>
              <a:ext cx="432" cy="43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A/D</a:t>
              </a:r>
            </a:p>
          </p:txBody>
        </p:sp>
      </p:grpSp>
      <p:grpSp>
        <p:nvGrpSpPr>
          <p:cNvPr id="12" name="Group 141"/>
          <p:cNvGrpSpPr>
            <a:grpSpLocks/>
          </p:cNvGrpSpPr>
          <p:nvPr/>
        </p:nvGrpSpPr>
        <p:grpSpPr bwMode="auto">
          <a:xfrm>
            <a:off x="6705600" y="3333750"/>
            <a:ext cx="685800" cy="685800"/>
            <a:chOff x="4224" y="2100"/>
            <a:chExt cx="432" cy="432"/>
          </a:xfrm>
        </p:grpSpPr>
        <p:sp>
          <p:nvSpPr>
            <p:cNvPr id="19480" name="Rectangle 108"/>
            <p:cNvSpPr>
              <a:spLocks noChangeArrowheads="1"/>
            </p:cNvSpPr>
            <p:nvPr/>
          </p:nvSpPr>
          <p:spPr bwMode="auto">
            <a:xfrm>
              <a:off x="4224" y="210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81" name="Oval 4"/>
            <p:cNvSpPr>
              <a:spLocks noChangeArrowheads="1"/>
            </p:cNvSpPr>
            <p:nvPr/>
          </p:nvSpPr>
          <p:spPr bwMode="auto">
            <a:xfrm>
              <a:off x="4224" y="2100"/>
              <a:ext cx="432" cy="43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D/A</a:t>
              </a:r>
            </a:p>
          </p:txBody>
        </p:sp>
      </p:grpSp>
      <p:grpSp>
        <p:nvGrpSpPr>
          <p:cNvPr id="13" name="Group 142"/>
          <p:cNvGrpSpPr>
            <a:grpSpLocks/>
          </p:cNvGrpSpPr>
          <p:nvPr/>
        </p:nvGrpSpPr>
        <p:grpSpPr bwMode="auto">
          <a:xfrm>
            <a:off x="6705600" y="4705350"/>
            <a:ext cx="685800" cy="685800"/>
            <a:chOff x="4224" y="2964"/>
            <a:chExt cx="432" cy="432"/>
          </a:xfrm>
        </p:grpSpPr>
        <p:sp>
          <p:nvSpPr>
            <p:cNvPr id="19478" name="Rectangle 104"/>
            <p:cNvSpPr>
              <a:spLocks noChangeArrowheads="1"/>
            </p:cNvSpPr>
            <p:nvPr/>
          </p:nvSpPr>
          <p:spPr bwMode="auto">
            <a:xfrm>
              <a:off x="4224" y="2964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79" name="Oval 4"/>
            <p:cNvSpPr>
              <a:spLocks noChangeArrowheads="1"/>
            </p:cNvSpPr>
            <p:nvPr/>
          </p:nvSpPr>
          <p:spPr bwMode="auto">
            <a:xfrm>
              <a:off x="4224" y="2964"/>
              <a:ext cx="432" cy="43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D/A</a:t>
              </a:r>
            </a:p>
          </p:txBody>
        </p:sp>
      </p:grpSp>
      <p:grpSp>
        <p:nvGrpSpPr>
          <p:cNvPr id="14" name="Group 145"/>
          <p:cNvGrpSpPr>
            <a:grpSpLocks/>
          </p:cNvGrpSpPr>
          <p:nvPr/>
        </p:nvGrpSpPr>
        <p:grpSpPr bwMode="auto">
          <a:xfrm>
            <a:off x="1981200" y="4495800"/>
            <a:ext cx="685800" cy="685800"/>
            <a:chOff x="1200" y="2208"/>
            <a:chExt cx="432" cy="432"/>
          </a:xfrm>
        </p:grpSpPr>
        <p:sp>
          <p:nvSpPr>
            <p:cNvPr id="19476" name="Rectangle 92"/>
            <p:cNvSpPr>
              <a:spLocks noChangeArrowheads="1"/>
            </p:cNvSpPr>
            <p:nvPr/>
          </p:nvSpPr>
          <p:spPr bwMode="auto">
            <a:xfrm>
              <a:off x="1200" y="220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77" name="Oval 4"/>
            <p:cNvSpPr>
              <a:spLocks noChangeArrowheads="1"/>
            </p:cNvSpPr>
            <p:nvPr/>
          </p:nvSpPr>
          <p:spPr bwMode="auto">
            <a:xfrm>
              <a:off x="1200" y="2208"/>
              <a:ext cx="432" cy="43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A/D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Arithmetic Operations</a:t>
            </a:r>
          </a:p>
        </p:txBody>
      </p:sp>
      <p:graphicFrame>
        <p:nvGraphicFramePr>
          <p:cNvPr id="205827" name="Object 3"/>
          <p:cNvGraphicFramePr>
            <a:graphicFrameLocks/>
          </p:cNvGraphicFramePr>
          <p:nvPr/>
        </p:nvGraphicFramePr>
        <p:xfrm>
          <a:off x="1038225" y="3305175"/>
          <a:ext cx="2735263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" name="Visio" r:id="rId4" imgW="1243629" imgH="544786" progId="Visio.Drawing.11">
                  <p:embed/>
                </p:oleObj>
              </mc:Choice>
              <mc:Fallback>
                <p:oleObj name="Visio" r:id="rId4" imgW="1243629" imgH="544786" progId="Visio.Drawing.11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3305175"/>
                        <a:ext cx="2735263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>
                                    <a:alpha val="78998"/>
                                  </a:schemeClr>
                                </a:gs>
                                <a:gs pos="50000">
                                  <a:srgbClr val="FFFFFF">
                                    <a:alpha val="50998"/>
                                  </a:srgbClr>
                                </a:gs>
                                <a:gs pos="100000">
                                  <a:schemeClr val="accent1">
                                    <a:alpha val="78998"/>
                                  </a:schemeClr>
                                </a:gs>
                              </a:gsLst>
                              <a:lin ang="189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1355725" y="1589088"/>
            <a:ext cx="194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0" i="0">
                <a:solidFill>
                  <a:srgbClr val="FF0000"/>
                </a:solidFill>
                <a:latin typeface="Arial" pitchFamily="34" charset="0"/>
              </a:rPr>
              <a:t>Multiplication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5800725" y="1589088"/>
            <a:ext cx="2508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0" i="0">
                <a:solidFill>
                  <a:srgbClr val="FF0000"/>
                </a:solidFill>
                <a:latin typeface="Arial" pitchFamily="34" charset="0"/>
              </a:rPr>
              <a:t>(Scaled) Addition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1460500" y="4957763"/>
            <a:ext cx="1803400" cy="1350962"/>
            <a:chOff x="1041" y="3006"/>
            <a:chExt cx="1136" cy="851"/>
          </a:xfrm>
        </p:grpSpPr>
        <p:sp>
          <p:nvSpPr>
            <p:cNvPr id="26674" name="AutoShape 8"/>
            <p:cNvSpPr>
              <a:spLocks noChangeAspect="1" noChangeArrowheads="1" noTextEdit="1"/>
            </p:cNvSpPr>
            <p:nvPr/>
          </p:nvSpPr>
          <p:spPr bwMode="auto">
            <a:xfrm>
              <a:off x="1041" y="3007"/>
              <a:ext cx="1123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Rectangle 9"/>
            <p:cNvSpPr>
              <a:spLocks noChangeArrowheads="1"/>
            </p:cNvSpPr>
            <p:nvPr/>
          </p:nvSpPr>
          <p:spPr bwMode="auto">
            <a:xfrm>
              <a:off x="1508" y="3606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b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76" name="Rectangle 10"/>
            <p:cNvSpPr>
              <a:spLocks noChangeArrowheads="1"/>
            </p:cNvSpPr>
            <p:nvPr/>
          </p:nvSpPr>
          <p:spPr bwMode="auto">
            <a:xfrm>
              <a:off x="1388" y="3606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a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77" name="Rectangle 11"/>
            <p:cNvSpPr>
              <a:spLocks noChangeArrowheads="1"/>
            </p:cNvSpPr>
            <p:nvPr/>
          </p:nvSpPr>
          <p:spPr bwMode="auto">
            <a:xfrm>
              <a:off x="1990" y="3317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B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78" name="Rectangle 12"/>
            <p:cNvSpPr>
              <a:spLocks noChangeArrowheads="1"/>
            </p:cNvSpPr>
            <p:nvPr/>
          </p:nvSpPr>
          <p:spPr bwMode="auto">
            <a:xfrm>
              <a:off x="1792" y="3317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P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79" name="Rectangle 13"/>
            <p:cNvSpPr>
              <a:spLocks noChangeArrowheads="1"/>
            </p:cNvSpPr>
            <p:nvPr/>
          </p:nvSpPr>
          <p:spPr bwMode="auto">
            <a:xfrm>
              <a:off x="1602" y="3317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A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80" name="Rectangle 14"/>
            <p:cNvSpPr>
              <a:spLocks noChangeArrowheads="1"/>
            </p:cNvSpPr>
            <p:nvPr/>
          </p:nvSpPr>
          <p:spPr bwMode="auto">
            <a:xfrm>
              <a:off x="1395" y="3317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P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81" name="Rectangle 15"/>
            <p:cNvSpPr>
              <a:spLocks noChangeArrowheads="1"/>
            </p:cNvSpPr>
            <p:nvPr/>
          </p:nvSpPr>
          <p:spPr bwMode="auto">
            <a:xfrm>
              <a:off x="1580" y="3028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C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82" name="Rectangle 16"/>
            <p:cNvSpPr>
              <a:spLocks noChangeArrowheads="1"/>
            </p:cNvSpPr>
            <p:nvPr/>
          </p:nvSpPr>
          <p:spPr bwMode="auto">
            <a:xfrm>
              <a:off x="1395" y="3028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P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83" name="Rectangle 17"/>
            <p:cNvSpPr>
              <a:spLocks noChangeArrowheads="1"/>
            </p:cNvSpPr>
            <p:nvPr/>
          </p:nvSpPr>
          <p:spPr bwMode="auto">
            <a:xfrm>
              <a:off x="1105" y="3028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c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84" name="Rectangle 18"/>
            <p:cNvSpPr>
              <a:spLocks noChangeArrowheads="1"/>
            </p:cNvSpPr>
            <p:nvPr/>
          </p:nvSpPr>
          <p:spPr bwMode="auto">
            <a:xfrm>
              <a:off x="1257" y="358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85" name="Rectangle 19"/>
            <p:cNvSpPr>
              <a:spLocks noChangeArrowheads="1"/>
            </p:cNvSpPr>
            <p:nvPr/>
          </p:nvSpPr>
          <p:spPr bwMode="auto">
            <a:xfrm>
              <a:off x="1257" y="3295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86" name="Rectangle 20"/>
            <p:cNvSpPr>
              <a:spLocks noChangeArrowheads="1"/>
            </p:cNvSpPr>
            <p:nvPr/>
          </p:nvSpPr>
          <p:spPr bwMode="auto">
            <a:xfrm>
              <a:off x="1257" y="3006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87" name="Rectangle 21"/>
            <p:cNvSpPr>
              <a:spLocks noChangeArrowheads="1"/>
            </p:cNvSpPr>
            <p:nvPr/>
          </p:nvSpPr>
          <p:spPr bwMode="auto">
            <a:xfrm>
              <a:off x="2113" y="3317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</a:rPr>
                <a:t>)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88" name="Rectangle 22"/>
            <p:cNvSpPr>
              <a:spLocks noChangeArrowheads="1"/>
            </p:cNvSpPr>
            <p:nvPr/>
          </p:nvSpPr>
          <p:spPr bwMode="auto">
            <a:xfrm>
              <a:off x="1914" y="3317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</a:rPr>
                <a:t>(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89" name="Rectangle 23"/>
            <p:cNvSpPr>
              <a:spLocks noChangeArrowheads="1"/>
            </p:cNvSpPr>
            <p:nvPr/>
          </p:nvSpPr>
          <p:spPr bwMode="auto">
            <a:xfrm>
              <a:off x="1716" y="3317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</a:rPr>
                <a:t>)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90" name="Rectangle 24"/>
            <p:cNvSpPr>
              <a:spLocks noChangeArrowheads="1"/>
            </p:cNvSpPr>
            <p:nvPr/>
          </p:nvSpPr>
          <p:spPr bwMode="auto">
            <a:xfrm>
              <a:off x="1517" y="3317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</a:rPr>
                <a:t>(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91" name="Rectangle 25"/>
            <p:cNvSpPr>
              <a:spLocks noChangeArrowheads="1"/>
            </p:cNvSpPr>
            <p:nvPr/>
          </p:nvSpPr>
          <p:spPr bwMode="auto">
            <a:xfrm>
              <a:off x="1722" y="3028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</a:rPr>
                <a:t>)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92" name="Rectangle 26"/>
            <p:cNvSpPr>
              <a:spLocks noChangeArrowheads="1"/>
            </p:cNvSpPr>
            <p:nvPr/>
          </p:nvSpPr>
          <p:spPr bwMode="auto">
            <a:xfrm>
              <a:off x="1517" y="3028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</a:rPr>
                <a:t>(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7"/>
          <p:cNvGrpSpPr>
            <a:grpSpLocks noChangeAspect="1"/>
          </p:cNvGrpSpPr>
          <p:nvPr/>
        </p:nvGrpSpPr>
        <p:grpSpPr bwMode="auto">
          <a:xfrm>
            <a:off x="5186363" y="4957763"/>
            <a:ext cx="3802062" cy="1343025"/>
            <a:chOff x="3267" y="3123"/>
            <a:chExt cx="2395" cy="846"/>
          </a:xfrm>
        </p:grpSpPr>
        <p:sp>
          <p:nvSpPr>
            <p:cNvPr id="26636" name="AutoShape 28"/>
            <p:cNvSpPr>
              <a:spLocks noChangeAspect="1" noChangeArrowheads="1" noTextEdit="1"/>
            </p:cNvSpPr>
            <p:nvPr/>
          </p:nvSpPr>
          <p:spPr bwMode="auto">
            <a:xfrm>
              <a:off x="3267" y="3123"/>
              <a:ext cx="2395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Rectangle 29"/>
            <p:cNvSpPr>
              <a:spLocks noChangeArrowheads="1"/>
            </p:cNvSpPr>
            <p:nvPr/>
          </p:nvSpPr>
          <p:spPr bwMode="auto">
            <a:xfrm>
              <a:off x="5565" y="3431"/>
              <a:ext cx="141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</a:rPr>
                <a:t>)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38" name="Rectangle 30"/>
            <p:cNvSpPr>
              <a:spLocks noChangeArrowheads="1"/>
            </p:cNvSpPr>
            <p:nvPr/>
          </p:nvSpPr>
          <p:spPr bwMode="auto">
            <a:xfrm>
              <a:off x="4332" y="3718"/>
              <a:ext cx="141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</a:rPr>
                <a:t>)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39" name="Rectangle 31"/>
            <p:cNvSpPr>
              <a:spLocks noChangeArrowheads="1"/>
            </p:cNvSpPr>
            <p:nvPr/>
          </p:nvSpPr>
          <p:spPr bwMode="auto">
            <a:xfrm>
              <a:off x="3999" y="3718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</a:rPr>
                <a:t>1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40" name="Rectangle 32"/>
            <p:cNvSpPr>
              <a:spLocks noChangeArrowheads="1"/>
            </p:cNvSpPr>
            <p:nvPr/>
          </p:nvSpPr>
          <p:spPr bwMode="auto">
            <a:xfrm>
              <a:off x="3952" y="3718"/>
              <a:ext cx="141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</a:rPr>
                <a:t>(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41" name="Rectangle 33"/>
            <p:cNvSpPr>
              <a:spLocks noChangeArrowheads="1"/>
            </p:cNvSpPr>
            <p:nvPr/>
          </p:nvSpPr>
          <p:spPr bwMode="auto">
            <a:xfrm>
              <a:off x="5368" y="3431"/>
              <a:ext cx="141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</a:rPr>
                <a:t>(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42" name="Rectangle 34"/>
            <p:cNvSpPr>
              <a:spLocks noChangeArrowheads="1"/>
            </p:cNvSpPr>
            <p:nvPr/>
          </p:nvSpPr>
          <p:spPr bwMode="auto">
            <a:xfrm>
              <a:off x="5116" y="3431"/>
              <a:ext cx="205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</a:rPr>
                <a:t>)]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43" name="Rectangle 35"/>
            <p:cNvSpPr>
              <a:spLocks noChangeArrowheads="1"/>
            </p:cNvSpPr>
            <p:nvPr/>
          </p:nvSpPr>
          <p:spPr bwMode="auto">
            <a:xfrm>
              <a:off x="4931" y="3431"/>
              <a:ext cx="141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</a:rPr>
                <a:t>(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44" name="Rectangle 36"/>
            <p:cNvSpPr>
              <a:spLocks noChangeArrowheads="1"/>
            </p:cNvSpPr>
            <p:nvPr/>
          </p:nvSpPr>
          <p:spPr bwMode="auto">
            <a:xfrm>
              <a:off x="4553" y="3431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</a:rPr>
                <a:t>1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45" name="Rectangle 37"/>
            <p:cNvSpPr>
              <a:spLocks noChangeArrowheads="1"/>
            </p:cNvSpPr>
            <p:nvPr/>
          </p:nvSpPr>
          <p:spPr bwMode="auto">
            <a:xfrm>
              <a:off x="4505" y="3431"/>
              <a:ext cx="141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</a:rPr>
                <a:t>[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46" name="Rectangle 38"/>
            <p:cNvSpPr>
              <a:spLocks noChangeArrowheads="1"/>
            </p:cNvSpPr>
            <p:nvPr/>
          </p:nvSpPr>
          <p:spPr bwMode="auto">
            <a:xfrm>
              <a:off x="4284" y="3431"/>
              <a:ext cx="141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</a:rPr>
                <a:t>)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47" name="Rectangle 39"/>
            <p:cNvSpPr>
              <a:spLocks noChangeArrowheads="1"/>
            </p:cNvSpPr>
            <p:nvPr/>
          </p:nvSpPr>
          <p:spPr bwMode="auto">
            <a:xfrm>
              <a:off x="4086" y="3431"/>
              <a:ext cx="141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</a:rPr>
                <a:t>(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48" name="Rectangle 40"/>
            <p:cNvSpPr>
              <a:spLocks noChangeArrowheads="1"/>
            </p:cNvSpPr>
            <p:nvPr/>
          </p:nvSpPr>
          <p:spPr bwMode="auto">
            <a:xfrm>
              <a:off x="3889" y="3431"/>
              <a:ext cx="141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</a:rPr>
                <a:t>)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49" name="Rectangle 41"/>
            <p:cNvSpPr>
              <a:spLocks noChangeArrowheads="1"/>
            </p:cNvSpPr>
            <p:nvPr/>
          </p:nvSpPr>
          <p:spPr bwMode="auto">
            <a:xfrm>
              <a:off x="3703" y="3431"/>
              <a:ext cx="141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</a:rPr>
                <a:t>(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50" name="Rectangle 42"/>
            <p:cNvSpPr>
              <a:spLocks noChangeArrowheads="1"/>
            </p:cNvSpPr>
            <p:nvPr/>
          </p:nvSpPr>
          <p:spPr bwMode="auto">
            <a:xfrm>
              <a:off x="3907" y="3144"/>
              <a:ext cx="141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</a:rPr>
                <a:t>)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51" name="Rectangle 43"/>
            <p:cNvSpPr>
              <a:spLocks noChangeArrowheads="1"/>
            </p:cNvSpPr>
            <p:nvPr/>
          </p:nvSpPr>
          <p:spPr bwMode="auto">
            <a:xfrm>
              <a:off x="3703" y="3144"/>
              <a:ext cx="141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</a:rPr>
                <a:t>(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52" name="Rectangle 44"/>
            <p:cNvSpPr>
              <a:spLocks noChangeArrowheads="1"/>
            </p:cNvSpPr>
            <p:nvPr/>
          </p:nvSpPr>
          <p:spPr bwMode="auto">
            <a:xfrm>
              <a:off x="4416" y="3718"/>
              <a:ext cx="17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b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53" name="Rectangle 45"/>
            <p:cNvSpPr>
              <a:spLocks noChangeArrowheads="1"/>
            </p:cNvSpPr>
            <p:nvPr/>
          </p:nvSpPr>
          <p:spPr bwMode="auto">
            <a:xfrm>
              <a:off x="4251" y="3718"/>
              <a:ext cx="15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s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54" name="Rectangle 46"/>
            <p:cNvSpPr>
              <a:spLocks noChangeArrowheads="1"/>
            </p:cNvSpPr>
            <p:nvPr/>
          </p:nvSpPr>
          <p:spPr bwMode="auto">
            <a:xfrm>
              <a:off x="3682" y="3718"/>
              <a:ext cx="17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a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55" name="Rectangle 47"/>
            <p:cNvSpPr>
              <a:spLocks noChangeArrowheads="1"/>
            </p:cNvSpPr>
            <p:nvPr/>
          </p:nvSpPr>
          <p:spPr bwMode="auto">
            <a:xfrm>
              <a:off x="3577" y="3718"/>
              <a:ext cx="15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s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56" name="Rectangle 48"/>
            <p:cNvSpPr>
              <a:spLocks noChangeArrowheads="1"/>
            </p:cNvSpPr>
            <p:nvPr/>
          </p:nvSpPr>
          <p:spPr bwMode="auto">
            <a:xfrm>
              <a:off x="5442" y="3431"/>
              <a:ext cx="195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B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57" name="Rectangle 49"/>
            <p:cNvSpPr>
              <a:spLocks noChangeArrowheads="1"/>
            </p:cNvSpPr>
            <p:nvPr/>
          </p:nvSpPr>
          <p:spPr bwMode="auto">
            <a:xfrm>
              <a:off x="5245" y="3431"/>
              <a:ext cx="195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P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58" name="Rectangle 50"/>
            <p:cNvSpPr>
              <a:spLocks noChangeArrowheads="1"/>
            </p:cNvSpPr>
            <p:nvPr/>
          </p:nvSpPr>
          <p:spPr bwMode="auto">
            <a:xfrm>
              <a:off x="5002" y="3431"/>
              <a:ext cx="17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S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59" name="Rectangle 51"/>
            <p:cNvSpPr>
              <a:spLocks noChangeArrowheads="1"/>
            </p:cNvSpPr>
            <p:nvPr/>
          </p:nvSpPr>
          <p:spPr bwMode="auto">
            <a:xfrm>
              <a:off x="4808" y="3431"/>
              <a:ext cx="195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P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60" name="Rectangle 52"/>
            <p:cNvSpPr>
              <a:spLocks noChangeArrowheads="1"/>
            </p:cNvSpPr>
            <p:nvPr/>
          </p:nvSpPr>
          <p:spPr bwMode="auto">
            <a:xfrm>
              <a:off x="4170" y="3431"/>
              <a:ext cx="195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A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61" name="Rectangle 53"/>
            <p:cNvSpPr>
              <a:spLocks noChangeArrowheads="1"/>
            </p:cNvSpPr>
            <p:nvPr/>
          </p:nvSpPr>
          <p:spPr bwMode="auto">
            <a:xfrm>
              <a:off x="3964" y="3431"/>
              <a:ext cx="195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P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62" name="Rectangle 54"/>
            <p:cNvSpPr>
              <a:spLocks noChangeArrowheads="1"/>
            </p:cNvSpPr>
            <p:nvPr/>
          </p:nvSpPr>
          <p:spPr bwMode="auto">
            <a:xfrm>
              <a:off x="3775" y="3431"/>
              <a:ext cx="17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S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63" name="Rectangle 55"/>
            <p:cNvSpPr>
              <a:spLocks noChangeArrowheads="1"/>
            </p:cNvSpPr>
            <p:nvPr/>
          </p:nvSpPr>
          <p:spPr bwMode="auto">
            <a:xfrm>
              <a:off x="3580" y="3431"/>
              <a:ext cx="195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P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64" name="Rectangle 56"/>
            <p:cNvSpPr>
              <a:spLocks noChangeArrowheads="1"/>
            </p:cNvSpPr>
            <p:nvPr/>
          </p:nvSpPr>
          <p:spPr bwMode="auto">
            <a:xfrm>
              <a:off x="3766" y="3144"/>
              <a:ext cx="206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C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65" name="Rectangle 57"/>
            <p:cNvSpPr>
              <a:spLocks noChangeArrowheads="1"/>
            </p:cNvSpPr>
            <p:nvPr/>
          </p:nvSpPr>
          <p:spPr bwMode="auto">
            <a:xfrm>
              <a:off x="3580" y="3144"/>
              <a:ext cx="195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P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66" name="Rectangle 58"/>
            <p:cNvSpPr>
              <a:spLocks noChangeArrowheads="1"/>
            </p:cNvSpPr>
            <p:nvPr/>
          </p:nvSpPr>
          <p:spPr bwMode="auto">
            <a:xfrm>
              <a:off x="3293" y="3144"/>
              <a:ext cx="1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rgbClr val="000000"/>
                  </a:solidFill>
                </a:rPr>
                <a:t>c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67" name="Rectangle 59"/>
            <p:cNvSpPr>
              <a:spLocks noChangeArrowheads="1"/>
            </p:cNvSpPr>
            <p:nvPr/>
          </p:nvSpPr>
          <p:spPr bwMode="auto">
            <a:xfrm>
              <a:off x="4110" y="3696"/>
              <a:ext cx="221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68" name="Rectangle 60"/>
            <p:cNvSpPr>
              <a:spLocks noChangeArrowheads="1"/>
            </p:cNvSpPr>
            <p:nvPr/>
          </p:nvSpPr>
          <p:spPr bwMode="auto">
            <a:xfrm>
              <a:off x="3814" y="3696"/>
              <a:ext cx="221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69" name="Rectangle 61"/>
            <p:cNvSpPr>
              <a:spLocks noChangeArrowheads="1"/>
            </p:cNvSpPr>
            <p:nvPr/>
          </p:nvSpPr>
          <p:spPr bwMode="auto">
            <a:xfrm>
              <a:off x="3425" y="3696"/>
              <a:ext cx="221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70" name="Rectangle 62"/>
            <p:cNvSpPr>
              <a:spLocks noChangeArrowheads="1"/>
            </p:cNvSpPr>
            <p:nvPr/>
          </p:nvSpPr>
          <p:spPr bwMode="auto">
            <a:xfrm>
              <a:off x="4664" y="3409"/>
              <a:ext cx="221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71" name="Rectangle 63"/>
            <p:cNvSpPr>
              <a:spLocks noChangeArrowheads="1"/>
            </p:cNvSpPr>
            <p:nvPr/>
          </p:nvSpPr>
          <p:spPr bwMode="auto">
            <a:xfrm>
              <a:off x="4380" y="3409"/>
              <a:ext cx="221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72" name="Rectangle 64"/>
            <p:cNvSpPr>
              <a:spLocks noChangeArrowheads="1"/>
            </p:cNvSpPr>
            <p:nvPr/>
          </p:nvSpPr>
          <p:spPr bwMode="auto">
            <a:xfrm>
              <a:off x="3425" y="3409"/>
              <a:ext cx="221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  <p:sp>
          <p:nvSpPr>
            <p:cNvPr id="26673" name="Rectangle 65"/>
            <p:cNvSpPr>
              <a:spLocks noChangeArrowheads="1"/>
            </p:cNvSpPr>
            <p:nvPr/>
          </p:nvSpPr>
          <p:spPr bwMode="auto">
            <a:xfrm>
              <a:off x="3425" y="3122"/>
              <a:ext cx="221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600" b="0" i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5878513" y="2301875"/>
            <a:ext cx="2482850" cy="2855913"/>
            <a:chOff x="5878513" y="2301875"/>
            <a:chExt cx="2482850" cy="2855913"/>
          </a:xfrm>
        </p:grpSpPr>
        <p:graphicFrame>
          <p:nvGraphicFramePr>
            <p:cNvPr id="26633" name="Object 4"/>
            <p:cNvGraphicFramePr>
              <a:graphicFrameLocks/>
            </p:cNvGraphicFramePr>
            <p:nvPr/>
          </p:nvGraphicFramePr>
          <p:xfrm>
            <a:off x="5878513" y="2301875"/>
            <a:ext cx="2482850" cy="285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1" name="Visio" r:id="rId6" imgW="1235461" imgH="1328856" progId="Visio.Drawing.11">
                    <p:embed/>
                  </p:oleObj>
                </mc:Choice>
                <mc:Fallback>
                  <p:oleObj name="Visio" r:id="rId6" imgW="1235461" imgH="1328856" progId="Visio.Drawing.11">
                    <p:embed/>
                    <p:pic>
                      <p:nvPicPr>
                        <p:cNvPr id="0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8513" y="2301875"/>
                          <a:ext cx="2482850" cy="285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chemeClr val="accent1">
                                      <a:alpha val="78998"/>
                                    </a:schemeClr>
                                  </a:gs>
                                  <a:gs pos="50000">
                                    <a:srgbClr val="FFFFFF">
                                      <a:alpha val="50998"/>
                                    </a:srgbClr>
                                  </a:gs>
                                  <a:gs pos="100000">
                                    <a:schemeClr val="accent1">
                                      <a:alpha val="78998"/>
                                    </a:schemeClr>
                                  </a:gs>
                                </a:gsLst>
                                <a:lin ang="189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4" name="TextBox 66"/>
            <p:cNvSpPr txBox="1">
              <a:spLocks noChangeArrowheads="1"/>
            </p:cNvSpPr>
            <p:nvPr/>
          </p:nvSpPr>
          <p:spPr bwMode="auto">
            <a:xfrm>
              <a:off x="6858000" y="365313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6635" name="TextBox 67"/>
            <p:cNvSpPr txBox="1">
              <a:spLocks noChangeArrowheads="1"/>
            </p:cNvSpPr>
            <p:nvPr/>
          </p:nvSpPr>
          <p:spPr bwMode="auto">
            <a:xfrm>
              <a:off x="6858000" y="28956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</a:rPr>
                <a:t>1</a:t>
              </a: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2601913" cy="3060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/>
      <p:bldP spid="2058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Synthesizing Logic that Computes on Stochastic Bit Streams</a:t>
            </a:r>
          </a:p>
        </p:txBody>
      </p:sp>
      <p:sp>
        <p:nvSpPr>
          <p:cNvPr id="37891" name="Text Box 22"/>
          <p:cNvSpPr txBox="1">
            <a:spLocks noChangeArrowheads="1"/>
          </p:cNvSpPr>
          <p:nvPr/>
        </p:nvSpPr>
        <p:spPr bwMode="auto">
          <a:xfrm>
            <a:off x="6546850" y="2009775"/>
            <a:ext cx="2338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0" i="0">
                <a:solidFill>
                  <a:srgbClr val="000000"/>
                </a:solidFill>
                <a:cs typeface="Times New Roman" pitchFamily="18" charset="0"/>
              </a:rPr>
              <a:t>1,1,0,1,0,1,1,0,…</a:t>
            </a:r>
          </a:p>
        </p:txBody>
      </p:sp>
      <p:sp>
        <p:nvSpPr>
          <p:cNvPr id="37892" name="Text Box 23"/>
          <p:cNvSpPr txBox="1">
            <a:spLocks noChangeArrowheads="1"/>
          </p:cNvSpPr>
          <p:nvPr/>
        </p:nvSpPr>
        <p:spPr bwMode="auto">
          <a:xfrm>
            <a:off x="6546850" y="2708275"/>
            <a:ext cx="2338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0" i="0">
                <a:solidFill>
                  <a:srgbClr val="000000"/>
                </a:solidFill>
                <a:cs typeface="Times New Roman" pitchFamily="18" charset="0"/>
              </a:rPr>
              <a:t>1,0,0,0,1,1,0,0,…</a:t>
            </a:r>
          </a:p>
        </p:txBody>
      </p:sp>
      <p:grpSp>
        <p:nvGrpSpPr>
          <p:cNvPr id="21509" name="Group 57"/>
          <p:cNvGrpSpPr>
            <a:grpSpLocks/>
          </p:cNvGrpSpPr>
          <p:nvPr/>
        </p:nvGrpSpPr>
        <p:grpSpPr bwMode="auto">
          <a:xfrm>
            <a:off x="2868613" y="1762125"/>
            <a:ext cx="3711575" cy="1728788"/>
            <a:chOff x="1638" y="2269"/>
            <a:chExt cx="2338" cy="1089"/>
          </a:xfrm>
        </p:grpSpPr>
        <p:grpSp>
          <p:nvGrpSpPr>
            <p:cNvPr id="21524" name="Group 2"/>
            <p:cNvGrpSpPr>
              <a:grpSpLocks/>
            </p:cNvGrpSpPr>
            <p:nvPr/>
          </p:nvGrpSpPr>
          <p:grpSpPr bwMode="auto">
            <a:xfrm>
              <a:off x="1960" y="2269"/>
              <a:ext cx="1680" cy="1089"/>
              <a:chOff x="1858" y="2125"/>
              <a:chExt cx="1680" cy="1089"/>
            </a:xfrm>
          </p:grpSpPr>
          <p:sp>
            <p:nvSpPr>
              <p:cNvPr id="21532" name="Rectangle 3"/>
              <p:cNvSpPr>
                <a:spLocks noChangeArrowheads="1"/>
              </p:cNvSpPr>
              <p:nvPr/>
            </p:nvSpPr>
            <p:spPr bwMode="auto">
              <a:xfrm>
                <a:off x="1858" y="2125"/>
                <a:ext cx="1680" cy="1089"/>
              </a:xfrm>
              <a:prstGeom prst="rect">
                <a:avLst/>
              </a:prstGeom>
              <a:gradFill rotWithShape="1">
                <a:gsLst>
                  <a:gs pos="0">
                    <a:srgbClr val="9FCC9F"/>
                  </a:gs>
                  <a:gs pos="100000">
                    <a:srgbClr val="0078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 sz="2400" b="0" i="0">
                  <a:solidFill>
                    <a:srgbClr val="007800"/>
                  </a:solidFill>
                </a:endParaRPr>
              </a:p>
            </p:txBody>
          </p:sp>
          <p:sp>
            <p:nvSpPr>
              <p:cNvPr id="21533" name="Oval 4"/>
              <p:cNvSpPr>
                <a:spLocks noChangeArrowheads="1"/>
              </p:cNvSpPr>
              <p:nvPr/>
            </p:nvSpPr>
            <p:spPr bwMode="auto">
              <a:xfrm>
                <a:off x="1968" y="2296"/>
                <a:ext cx="1440" cy="76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 i="0">
                    <a:solidFill>
                      <a:srgbClr val="000000"/>
                    </a:solidFill>
                    <a:latin typeface="Arial" pitchFamily="34" charset="0"/>
                  </a:rPr>
                  <a:t>combinational</a:t>
                </a:r>
                <a:br>
                  <a:rPr lang="en-US" sz="2400" b="0" i="0">
                    <a:solidFill>
                      <a:srgbClr val="000000"/>
                    </a:solidFill>
                    <a:latin typeface="Arial" pitchFamily="34" charset="0"/>
                  </a:rPr>
                </a:br>
                <a:r>
                  <a:rPr lang="en-US" sz="2400" b="0" i="0">
                    <a:solidFill>
                      <a:srgbClr val="000000"/>
                    </a:solidFill>
                    <a:latin typeface="Arial" pitchFamily="34" charset="0"/>
                  </a:rPr>
                  <a:t>logic</a:t>
                </a:r>
              </a:p>
            </p:txBody>
          </p:sp>
        </p:grpSp>
        <p:grpSp>
          <p:nvGrpSpPr>
            <p:cNvPr id="21525" name="Group 9"/>
            <p:cNvGrpSpPr>
              <a:grpSpLocks/>
            </p:cNvGrpSpPr>
            <p:nvPr/>
          </p:nvGrpSpPr>
          <p:grpSpPr bwMode="auto">
            <a:xfrm>
              <a:off x="3640" y="2594"/>
              <a:ext cx="336" cy="436"/>
              <a:chOff x="3538" y="2450"/>
              <a:chExt cx="336" cy="436"/>
            </a:xfrm>
          </p:grpSpPr>
          <p:sp>
            <p:nvSpPr>
              <p:cNvPr id="21530" name="Line 10"/>
              <p:cNvSpPr>
                <a:spLocks noChangeShapeType="1"/>
              </p:cNvSpPr>
              <p:nvPr/>
            </p:nvSpPr>
            <p:spPr bwMode="auto">
              <a:xfrm>
                <a:off x="3538" y="245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Line 11"/>
              <p:cNvSpPr>
                <a:spLocks noChangeShapeType="1"/>
              </p:cNvSpPr>
              <p:nvPr/>
            </p:nvSpPr>
            <p:spPr bwMode="auto">
              <a:xfrm>
                <a:off x="3538" y="2886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26" name="Line 32"/>
            <p:cNvSpPr>
              <a:spLocks noChangeShapeType="1"/>
            </p:cNvSpPr>
            <p:nvPr/>
          </p:nvSpPr>
          <p:spPr bwMode="auto">
            <a:xfrm>
              <a:off x="1638" y="2405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33"/>
            <p:cNvSpPr>
              <a:spLocks noChangeShapeType="1"/>
            </p:cNvSpPr>
            <p:nvPr/>
          </p:nvSpPr>
          <p:spPr bwMode="auto">
            <a:xfrm>
              <a:off x="1638" y="2677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34"/>
            <p:cNvSpPr>
              <a:spLocks noChangeShapeType="1"/>
            </p:cNvSpPr>
            <p:nvPr/>
          </p:nvSpPr>
          <p:spPr bwMode="auto">
            <a:xfrm>
              <a:off x="1638" y="2949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37"/>
            <p:cNvSpPr>
              <a:spLocks noChangeShapeType="1"/>
            </p:cNvSpPr>
            <p:nvPr/>
          </p:nvSpPr>
          <p:spPr bwMode="auto">
            <a:xfrm>
              <a:off x="1638" y="3199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4" name="Text Box 22"/>
          <p:cNvSpPr txBox="1">
            <a:spLocks noChangeArrowheads="1"/>
          </p:cNvSpPr>
          <p:nvPr/>
        </p:nvSpPr>
        <p:spPr bwMode="auto">
          <a:xfrm>
            <a:off x="504825" y="1700213"/>
            <a:ext cx="2338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0" i="0">
                <a:solidFill>
                  <a:srgbClr val="000000"/>
                </a:solidFill>
                <a:cs typeface="Times New Roman" pitchFamily="18" charset="0"/>
              </a:rPr>
              <a:t>0,1,1,0,1,0,1,0,…</a:t>
            </a:r>
          </a:p>
        </p:txBody>
      </p:sp>
      <p:sp>
        <p:nvSpPr>
          <p:cNvPr id="37895" name="Text Box 22"/>
          <p:cNvSpPr txBox="1">
            <a:spLocks noChangeArrowheads="1"/>
          </p:cNvSpPr>
          <p:nvPr/>
        </p:nvSpPr>
        <p:spPr bwMode="auto">
          <a:xfrm>
            <a:off x="504825" y="2133600"/>
            <a:ext cx="2338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0" i="0">
                <a:solidFill>
                  <a:srgbClr val="000000"/>
                </a:solidFill>
                <a:cs typeface="Times New Roman" pitchFamily="18" charset="0"/>
              </a:rPr>
              <a:t>0,1,1,0,1,0,0,0,…</a:t>
            </a:r>
          </a:p>
        </p:txBody>
      </p:sp>
      <p:sp>
        <p:nvSpPr>
          <p:cNvPr id="37896" name="Text Box 22"/>
          <p:cNvSpPr txBox="1">
            <a:spLocks noChangeArrowheads="1"/>
          </p:cNvSpPr>
          <p:nvPr/>
        </p:nvSpPr>
        <p:spPr bwMode="auto">
          <a:xfrm>
            <a:off x="504825" y="2565400"/>
            <a:ext cx="2338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0" i="0">
                <a:solidFill>
                  <a:srgbClr val="000000"/>
                </a:solidFill>
                <a:cs typeface="Times New Roman" pitchFamily="18" charset="0"/>
              </a:rPr>
              <a:t>1,0,0,0,0,0,1,0,…</a:t>
            </a:r>
          </a:p>
        </p:txBody>
      </p:sp>
      <p:sp>
        <p:nvSpPr>
          <p:cNvPr id="37897" name="Text Box 22"/>
          <p:cNvSpPr txBox="1">
            <a:spLocks noChangeArrowheads="1"/>
          </p:cNvSpPr>
          <p:nvPr/>
        </p:nvSpPr>
        <p:spPr bwMode="auto">
          <a:xfrm>
            <a:off x="504825" y="2960688"/>
            <a:ext cx="2338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0" i="0">
                <a:solidFill>
                  <a:srgbClr val="000000"/>
                </a:solidFill>
                <a:cs typeface="Times New Roman" pitchFamily="18" charset="0"/>
              </a:rPr>
              <a:t>1,0,1,1,0,1,1,1,…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4288" y="3860800"/>
            <a:ext cx="59880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solidFill>
                  <a:srgbClr val="FF0000"/>
                </a:solidFill>
                <a:latin typeface="+mn-lt"/>
              </a:rPr>
              <a:t>Applicable to arbitrary arithmetic functions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223963" y="4473575"/>
            <a:ext cx="6769100" cy="1979613"/>
            <a:chOff x="1223628" y="4473116"/>
            <a:chExt cx="6768752" cy="1980220"/>
          </a:xfrm>
        </p:grpSpPr>
        <p:grpSp>
          <p:nvGrpSpPr>
            <p:cNvPr id="21516" name="Group 28"/>
            <p:cNvGrpSpPr>
              <a:grpSpLocks/>
            </p:cNvGrpSpPr>
            <p:nvPr/>
          </p:nvGrpSpPr>
          <p:grpSpPr bwMode="auto">
            <a:xfrm>
              <a:off x="1295636" y="4689140"/>
              <a:ext cx="6445250" cy="1520825"/>
              <a:chOff x="827088" y="4689475"/>
              <a:chExt cx="6445250" cy="1520825"/>
            </a:xfrm>
          </p:grpSpPr>
          <p:grpSp>
            <p:nvGrpSpPr>
              <p:cNvPr id="21518" name="Group 10"/>
              <p:cNvGrpSpPr>
                <a:grpSpLocks/>
              </p:cNvGrpSpPr>
              <p:nvPr/>
            </p:nvGrpSpPr>
            <p:grpSpPr bwMode="auto">
              <a:xfrm>
                <a:off x="3829050" y="4724400"/>
                <a:ext cx="3443288" cy="1485900"/>
                <a:chOff x="4679950" y="1498600"/>
                <a:chExt cx="3443288" cy="1485900"/>
              </a:xfrm>
            </p:grpSpPr>
            <p:pic>
              <p:nvPicPr>
                <p:cNvPr id="21521" name="Picture 8" descr="lena45_org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79950" y="1520825"/>
                  <a:ext cx="1463675" cy="1463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22" name="Picture 10" descr="lena45_std_err00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59563" y="1498600"/>
                  <a:ext cx="1463675" cy="1462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23" name="Right Arrow 37"/>
                <p:cNvSpPr>
                  <a:spLocks noChangeArrowheads="1"/>
                </p:cNvSpPr>
                <p:nvPr/>
              </p:nvSpPr>
              <p:spPr bwMode="auto">
                <a:xfrm>
                  <a:off x="6192180" y="2132856"/>
                  <a:ext cx="432048" cy="288032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1519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350" y="5572125"/>
                <a:ext cx="16954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826513" y="4689417"/>
                <a:ext cx="2785920" cy="8305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 b="0" dirty="0">
                    <a:solidFill>
                      <a:srgbClr val="006600"/>
                    </a:solidFill>
                    <a:latin typeface="+mn-lt"/>
                  </a:rPr>
                  <a:t>Gamma Correction</a:t>
                </a:r>
                <a:br>
                  <a:rPr lang="en-US" sz="2400" b="0" dirty="0">
                    <a:solidFill>
                      <a:srgbClr val="006600"/>
                    </a:solidFill>
                    <a:latin typeface="+mn-lt"/>
                  </a:rPr>
                </a:br>
                <a:r>
                  <a:rPr lang="en-US" sz="2400" b="0" dirty="0">
                    <a:solidFill>
                      <a:srgbClr val="006600"/>
                    </a:solidFill>
                    <a:latin typeface="+mn-lt"/>
                  </a:rPr>
                  <a:t>Function</a:t>
                </a:r>
              </a:p>
            </p:txBody>
          </p:sp>
        </p:grpSp>
        <p:sp>
          <p:nvSpPr>
            <p:cNvPr id="21517" name="Rectangle 29"/>
            <p:cNvSpPr>
              <a:spLocks noChangeArrowheads="1"/>
            </p:cNvSpPr>
            <p:nvPr/>
          </p:nvSpPr>
          <p:spPr bwMode="auto">
            <a:xfrm>
              <a:off x="1223628" y="4473116"/>
              <a:ext cx="6768752" cy="198022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  <p:bldP spid="37894" grpId="0"/>
      <p:bldP spid="37895" grpId="0"/>
      <p:bldP spid="37896" grpId="0"/>
      <p:bldP spid="37897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Stochastic Logic</a:t>
            </a:r>
          </a:p>
        </p:txBody>
      </p:sp>
      <p:sp>
        <p:nvSpPr>
          <p:cNvPr id="23555" name="Rectangle 31"/>
          <p:cNvSpPr>
            <a:spLocks noChangeArrowheads="1"/>
          </p:cNvSpPr>
          <p:nvPr/>
        </p:nvSpPr>
        <p:spPr bwMode="auto">
          <a:xfrm>
            <a:off x="0" y="1379538"/>
            <a:ext cx="9144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0">
                <a:solidFill>
                  <a:srgbClr val="FF0000"/>
                </a:solidFill>
                <a:latin typeface="Arial" pitchFamily="34" charset="0"/>
              </a:rPr>
              <a:t>Probability </a:t>
            </a: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values </a:t>
            </a:r>
            <a:r>
              <a:rPr lang="en-US" sz="2400" b="0" u="sng">
                <a:solidFill>
                  <a:srgbClr val="FF0000"/>
                </a:solidFill>
                <a:latin typeface="Arial" pitchFamily="34" charset="0"/>
              </a:rPr>
              <a:t>are</a:t>
            </a: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 the input and output signals.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743200" y="2514600"/>
            <a:ext cx="2667000" cy="3124200"/>
            <a:chOff x="2743200" y="2514600"/>
            <a:chExt cx="2667000" cy="3124200"/>
          </a:xfrm>
        </p:grpSpPr>
        <p:sp>
          <p:nvSpPr>
            <p:cNvPr id="23566" name="Rectangle 3"/>
            <p:cNvSpPr>
              <a:spLocks noChangeArrowheads="1"/>
            </p:cNvSpPr>
            <p:nvPr/>
          </p:nvSpPr>
          <p:spPr bwMode="auto">
            <a:xfrm>
              <a:off x="2743200" y="2514600"/>
              <a:ext cx="2667000" cy="3124200"/>
            </a:xfrm>
            <a:prstGeom prst="rect">
              <a:avLst/>
            </a:prstGeom>
            <a:gradFill rotWithShape="1">
              <a:gsLst>
                <a:gs pos="0">
                  <a:srgbClr val="9FCC9F"/>
                </a:gs>
                <a:gs pos="100000">
                  <a:srgbClr val="007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2400" b="0" i="0">
                <a:solidFill>
                  <a:srgbClr val="007800"/>
                </a:solidFill>
              </a:endParaRPr>
            </a:p>
          </p:txBody>
        </p:sp>
        <p:sp>
          <p:nvSpPr>
            <p:cNvPr id="23567" name="Oval 4"/>
            <p:cNvSpPr>
              <a:spLocks noChangeArrowheads="1"/>
            </p:cNvSpPr>
            <p:nvPr/>
          </p:nvSpPr>
          <p:spPr bwMode="auto">
            <a:xfrm>
              <a:off x="2917825" y="3451225"/>
              <a:ext cx="2286000" cy="1219200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combinational</a:t>
              </a:r>
              <a:b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circuit</a:t>
              </a: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373188" y="3849688"/>
            <a:ext cx="1285875" cy="523875"/>
            <a:chOff x="1373934" y="3850341"/>
            <a:chExt cx="1285129" cy="523220"/>
          </a:xfrm>
        </p:grpSpPr>
        <p:sp>
          <p:nvSpPr>
            <p:cNvPr id="23564" name="Text Box 26"/>
            <p:cNvSpPr txBox="1">
              <a:spLocks noChangeArrowheads="1"/>
            </p:cNvSpPr>
            <p:nvPr/>
          </p:nvSpPr>
          <p:spPr bwMode="auto">
            <a:xfrm>
              <a:off x="1373934" y="3850341"/>
              <a:ext cx="6335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800" b="0" i="0">
                  <a:solidFill>
                    <a:srgbClr val="FF0000"/>
                  </a:solidFill>
                </a:rPr>
                <a:t>0.7</a:t>
              </a:r>
            </a:p>
          </p:txBody>
        </p:sp>
        <p:cxnSp>
          <p:nvCxnSpPr>
            <p:cNvPr id="23565" name="Straight Arrow Connector 116"/>
            <p:cNvCxnSpPr>
              <a:cxnSpLocks noChangeShapeType="1"/>
            </p:cNvCxnSpPr>
            <p:nvPr/>
          </p:nvCxnSpPr>
          <p:spPr bwMode="auto">
            <a:xfrm>
              <a:off x="2049463" y="4125912"/>
              <a:ext cx="6096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5462588" y="3841229"/>
            <a:ext cx="1700212" cy="523875"/>
            <a:chOff x="5462588" y="2743200"/>
            <a:chExt cx="1700212" cy="523220"/>
          </a:xfrm>
        </p:grpSpPr>
        <p:sp>
          <p:nvSpPr>
            <p:cNvPr id="23562" name="Text Box 18"/>
            <p:cNvSpPr txBox="1">
              <a:spLocks noChangeArrowheads="1"/>
            </p:cNvSpPr>
            <p:nvPr/>
          </p:nvSpPr>
          <p:spPr bwMode="auto">
            <a:xfrm>
              <a:off x="6170221" y="2743200"/>
              <a:ext cx="9925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800" b="0" i="0">
                  <a:solidFill>
                    <a:srgbClr val="FF0000"/>
                  </a:solidFill>
                </a:rPr>
                <a:t>0.616</a:t>
              </a:r>
            </a:p>
          </p:txBody>
        </p:sp>
        <p:cxnSp>
          <p:nvCxnSpPr>
            <p:cNvPr id="23563" name="Straight Arrow Connector 133"/>
            <p:cNvCxnSpPr>
              <a:cxnSpLocks noChangeShapeType="1"/>
            </p:cNvCxnSpPr>
            <p:nvPr/>
          </p:nvCxnSpPr>
          <p:spPr bwMode="auto">
            <a:xfrm>
              <a:off x="5462588" y="3009900"/>
              <a:ext cx="6096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743200" y="2514600"/>
            <a:ext cx="2667000" cy="3124200"/>
          </a:xfrm>
          <a:prstGeom prst="rect">
            <a:avLst/>
          </a:prstGeom>
          <a:gradFill rotWithShape="1">
            <a:gsLst>
              <a:gs pos="0">
                <a:srgbClr val="9FCC9F"/>
              </a:gs>
              <a:gs pos="100000">
                <a:srgbClr val="007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4400" b="0" i="0">
              <a:solidFill>
                <a:srgbClr val="007800"/>
              </a:solidFill>
            </a:endParaRPr>
          </a:p>
        </p:txBody>
      </p:sp>
      <p:sp>
        <p:nvSpPr>
          <p:cNvPr id="24579" name="Oval 4"/>
          <p:cNvSpPr>
            <a:spLocks noChangeArrowheads="1"/>
          </p:cNvSpPr>
          <p:nvPr/>
        </p:nvSpPr>
        <p:spPr bwMode="auto">
          <a:xfrm>
            <a:off x="2917825" y="3451225"/>
            <a:ext cx="2286000" cy="1219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combinational</a:t>
            </a:r>
            <a:br>
              <a:rPr lang="en-US" sz="2400" b="0" i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circuit</a:t>
            </a:r>
          </a:p>
        </p:txBody>
      </p:sp>
      <p:sp>
        <p:nvSpPr>
          <p:cNvPr id="24581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Stochastic Logic</a:t>
            </a:r>
          </a:p>
        </p:txBody>
      </p:sp>
      <p:sp>
        <p:nvSpPr>
          <p:cNvPr id="24582" name="Rectangle 31"/>
          <p:cNvSpPr>
            <a:spLocks noChangeArrowheads="1"/>
          </p:cNvSpPr>
          <p:nvPr/>
        </p:nvSpPr>
        <p:spPr bwMode="auto">
          <a:xfrm>
            <a:off x="0" y="1379538"/>
            <a:ext cx="9144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0">
                <a:solidFill>
                  <a:srgbClr val="FF0000"/>
                </a:solidFill>
                <a:latin typeface="Arial" pitchFamily="34" charset="0"/>
              </a:rPr>
              <a:t>Probability </a:t>
            </a: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values </a:t>
            </a:r>
            <a:r>
              <a:rPr lang="en-US" sz="2400" b="0" u="sng">
                <a:solidFill>
                  <a:srgbClr val="FF0000"/>
                </a:solidFill>
                <a:latin typeface="Arial" pitchFamily="34" charset="0"/>
              </a:rPr>
              <a:t>are</a:t>
            </a: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 the input and output signals.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27188" y="3886200"/>
            <a:ext cx="1031875" cy="411163"/>
            <a:chOff x="1627188" y="3886200"/>
            <a:chExt cx="1031875" cy="411163"/>
          </a:xfrm>
        </p:grpSpPr>
        <p:grpSp>
          <p:nvGrpSpPr>
            <p:cNvPr id="2" name="Group 50"/>
            <p:cNvGrpSpPr>
              <a:grpSpLocks noChangeAspect="1"/>
            </p:cNvGrpSpPr>
            <p:nvPr/>
          </p:nvGrpSpPr>
          <p:grpSpPr bwMode="auto">
            <a:xfrm>
              <a:off x="1627188" y="3886200"/>
              <a:ext cx="201612" cy="411163"/>
              <a:chOff x="1728" y="1890"/>
              <a:chExt cx="127" cy="259"/>
            </a:xfrm>
          </p:grpSpPr>
          <p:sp>
            <p:nvSpPr>
              <p:cNvPr id="24615" name="AutoShape 49"/>
              <p:cNvSpPr>
                <a:spLocks noChangeAspect="1" noChangeArrowheads="1" noTextEdit="1"/>
              </p:cNvSpPr>
              <p:nvPr/>
            </p:nvSpPr>
            <p:spPr bwMode="auto">
              <a:xfrm>
                <a:off x="1728" y="1920"/>
                <a:ext cx="127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6" name="Rectangle 51"/>
              <p:cNvSpPr>
                <a:spLocks noChangeArrowheads="1"/>
              </p:cNvSpPr>
              <p:nvPr/>
            </p:nvSpPr>
            <p:spPr bwMode="auto">
              <a:xfrm>
                <a:off x="1754" y="1890"/>
                <a:ext cx="6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 b="0">
                    <a:solidFill>
                      <a:srgbClr val="000000"/>
                    </a:solidFill>
                  </a:rPr>
                  <a:t>t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4583" name="Straight Arrow Connector 116"/>
            <p:cNvCxnSpPr>
              <a:cxnSpLocks noChangeShapeType="1"/>
            </p:cNvCxnSpPr>
            <p:nvPr/>
          </p:nvCxnSpPr>
          <p:spPr bwMode="auto">
            <a:xfrm>
              <a:off x="2049463" y="4125913"/>
              <a:ext cx="609600" cy="158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9" name="Rectangle 31"/>
          <p:cNvSpPr>
            <a:spLocks noChangeArrowheads="1"/>
          </p:cNvSpPr>
          <p:nvPr/>
        </p:nvSpPr>
        <p:spPr bwMode="auto">
          <a:xfrm>
            <a:off x="0" y="5875338"/>
            <a:ext cx="9144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Functions of a  </a:t>
            </a:r>
            <a:r>
              <a:rPr lang="en-US" sz="2400" b="0">
                <a:solidFill>
                  <a:srgbClr val="FF0000"/>
                </a:solidFill>
                <a:latin typeface="Arial" pitchFamily="34" charset="0"/>
              </a:rPr>
              <a:t>probability value  </a:t>
            </a:r>
            <a:r>
              <a:rPr lang="en-US" sz="2800" b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62588" y="3825044"/>
            <a:ext cx="3071812" cy="476250"/>
            <a:chOff x="5462588" y="3825044"/>
            <a:chExt cx="3071812" cy="476250"/>
          </a:xfrm>
        </p:grpSpPr>
        <p:grpSp>
          <p:nvGrpSpPr>
            <p:cNvPr id="4" name="Group 99"/>
            <p:cNvGrpSpPr>
              <a:grpSpLocks/>
            </p:cNvGrpSpPr>
            <p:nvPr/>
          </p:nvGrpSpPr>
          <p:grpSpPr bwMode="auto">
            <a:xfrm>
              <a:off x="6202363" y="3825044"/>
              <a:ext cx="2332037" cy="476250"/>
              <a:chOff x="3907" y="2738"/>
              <a:chExt cx="1469" cy="300"/>
            </a:xfrm>
          </p:grpSpPr>
          <p:sp>
            <p:nvSpPr>
              <p:cNvPr id="24589" name="AutoShape 100"/>
              <p:cNvSpPr>
                <a:spLocks noChangeAspect="1" noChangeArrowheads="1" noTextEdit="1"/>
              </p:cNvSpPr>
              <p:nvPr/>
            </p:nvSpPr>
            <p:spPr bwMode="auto">
              <a:xfrm>
                <a:off x="3907" y="2738"/>
                <a:ext cx="1469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0" name="Rectangle 101"/>
              <p:cNvSpPr>
                <a:spLocks noChangeArrowheads="1"/>
              </p:cNvSpPr>
              <p:nvPr/>
            </p:nvSpPr>
            <p:spPr bwMode="auto">
              <a:xfrm>
                <a:off x="5237" y="2779"/>
                <a:ext cx="10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 b="0" i="0">
                    <a:solidFill>
                      <a:srgbClr val="000000"/>
                    </a:solidFill>
                  </a:rPr>
                  <a:t>3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1" name="Rectangle 102"/>
              <p:cNvSpPr>
                <a:spLocks noChangeArrowheads="1"/>
              </p:cNvSpPr>
              <p:nvPr/>
            </p:nvSpPr>
            <p:spPr bwMode="auto">
              <a:xfrm>
                <a:off x="5183" y="2779"/>
                <a:ext cx="54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 b="0" i="0">
                    <a:solidFill>
                      <a:srgbClr val="000000"/>
                    </a:solidFill>
                  </a:rPr>
                  <a:t>.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2" name="Rectangle 103"/>
              <p:cNvSpPr>
                <a:spLocks noChangeArrowheads="1"/>
              </p:cNvSpPr>
              <p:nvPr/>
            </p:nvSpPr>
            <p:spPr bwMode="auto">
              <a:xfrm>
                <a:off x="5076" y="2779"/>
                <a:ext cx="10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 b="0" i="0">
                    <a:solidFill>
                      <a:srgbClr val="000000"/>
                    </a:solidFill>
                  </a:rPr>
                  <a:t>0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3" name="Rectangle 104"/>
              <p:cNvSpPr>
                <a:spLocks noChangeArrowheads="1"/>
              </p:cNvSpPr>
              <p:nvPr/>
            </p:nvSpPr>
            <p:spPr bwMode="auto">
              <a:xfrm>
                <a:off x="4618" y="2779"/>
                <a:ext cx="10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 b="0" i="0">
                    <a:solidFill>
                      <a:srgbClr val="000000"/>
                    </a:solidFill>
                  </a:rPr>
                  <a:t>8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4" name="Rectangle 105"/>
              <p:cNvSpPr>
                <a:spLocks noChangeArrowheads="1"/>
              </p:cNvSpPr>
              <p:nvPr/>
            </p:nvSpPr>
            <p:spPr bwMode="auto">
              <a:xfrm>
                <a:off x="4564" y="2779"/>
                <a:ext cx="54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 b="0" i="0">
                    <a:solidFill>
                      <a:srgbClr val="000000"/>
                    </a:solidFill>
                  </a:rPr>
                  <a:t>.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5" name="Rectangle 106"/>
              <p:cNvSpPr>
                <a:spLocks noChangeArrowheads="1"/>
              </p:cNvSpPr>
              <p:nvPr/>
            </p:nvSpPr>
            <p:spPr bwMode="auto">
              <a:xfrm>
                <a:off x="4457" y="2779"/>
                <a:ext cx="10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 b="0" i="0">
                    <a:solidFill>
                      <a:srgbClr val="000000"/>
                    </a:solidFill>
                  </a:rPr>
                  <a:t>0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6" name="Rectangle 107"/>
              <p:cNvSpPr>
                <a:spLocks noChangeArrowheads="1"/>
              </p:cNvSpPr>
              <p:nvPr/>
            </p:nvSpPr>
            <p:spPr bwMode="auto">
              <a:xfrm>
                <a:off x="4097" y="2779"/>
                <a:ext cx="10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 b="0" i="0">
                    <a:solidFill>
                      <a:srgbClr val="000000"/>
                    </a:solidFill>
                  </a:rPr>
                  <a:t>8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7" name="Rectangle 108"/>
              <p:cNvSpPr>
                <a:spLocks noChangeArrowheads="1"/>
              </p:cNvSpPr>
              <p:nvPr/>
            </p:nvSpPr>
            <p:spPr bwMode="auto">
              <a:xfrm>
                <a:off x="4044" y="2779"/>
                <a:ext cx="54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 b="0" i="0">
                    <a:solidFill>
                      <a:srgbClr val="000000"/>
                    </a:solidFill>
                  </a:rPr>
                  <a:t>.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8" name="Rectangle 109"/>
              <p:cNvSpPr>
                <a:spLocks noChangeArrowheads="1"/>
              </p:cNvSpPr>
              <p:nvPr/>
            </p:nvSpPr>
            <p:spPr bwMode="auto">
              <a:xfrm>
                <a:off x="3936" y="2779"/>
                <a:ext cx="10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 b="0" i="0">
                    <a:solidFill>
                      <a:srgbClr val="000000"/>
                    </a:solidFill>
                  </a:rPr>
                  <a:t>0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9" name="Rectangle 110"/>
              <p:cNvSpPr>
                <a:spLocks noChangeArrowheads="1"/>
              </p:cNvSpPr>
              <p:nvPr/>
            </p:nvSpPr>
            <p:spPr bwMode="auto">
              <a:xfrm>
                <a:off x="4801" y="2762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 i="0">
                    <a:solidFill>
                      <a:srgbClr val="000000"/>
                    </a:solidFill>
                  </a:rPr>
                  <a:t>2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0" name="Rectangle 111"/>
              <p:cNvSpPr>
                <a:spLocks noChangeArrowheads="1"/>
              </p:cNvSpPr>
              <p:nvPr/>
            </p:nvSpPr>
            <p:spPr bwMode="auto">
              <a:xfrm>
                <a:off x="4921" y="2754"/>
                <a:ext cx="119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 b="0" i="0" dirty="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1" name="Rectangle 112"/>
              <p:cNvSpPr>
                <a:spLocks noChangeArrowheads="1"/>
              </p:cNvSpPr>
              <p:nvPr/>
            </p:nvSpPr>
            <p:spPr bwMode="auto">
              <a:xfrm>
                <a:off x="4306" y="2754"/>
                <a:ext cx="119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 b="0" i="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2" name="Rectangle 113"/>
              <p:cNvSpPr>
                <a:spLocks noChangeArrowheads="1"/>
              </p:cNvSpPr>
              <p:nvPr/>
            </p:nvSpPr>
            <p:spPr bwMode="auto">
              <a:xfrm>
                <a:off x="4719" y="2779"/>
                <a:ext cx="6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 b="0">
                    <a:solidFill>
                      <a:srgbClr val="000000"/>
                    </a:solidFill>
                  </a:rPr>
                  <a:t>t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03" name="Rectangle 114"/>
              <p:cNvSpPr>
                <a:spLocks noChangeArrowheads="1"/>
              </p:cNvSpPr>
              <p:nvPr/>
            </p:nvSpPr>
            <p:spPr bwMode="auto">
              <a:xfrm>
                <a:off x="4198" y="2779"/>
                <a:ext cx="6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 b="0">
                    <a:solidFill>
                      <a:srgbClr val="000000"/>
                    </a:solidFill>
                  </a:rPr>
                  <a:t>t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43" name="Straight Arrow Connector 133"/>
            <p:cNvCxnSpPr>
              <a:cxnSpLocks noChangeShapeType="1"/>
            </p:cNvCxnSpPr>
            <p:nvPr/>
          </p:nvCxnSpPr>
          <p:spPr bwMode="auto">
            <a:xfrm>
              <a:off x="5462588" y="4108263"/>
              <a:ext cx="609600" cy="159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4264025" y="4926013"/>
            <a:ext cx="4375150" cy="862012"/>
            <a:chOff x="4264760" y="4926795"/>
            <a:chExt cx="4373880" cy="860910"/>
          </a:xfrm>
        </p:grpSpPr>
        <p:pic>
          <p:nvPicPr>
            <p:cNvPr id="2767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4760" y="4926795"/>
              <a:ext cx="4373880" cy="47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125" y="5387655"/>
              <a:ext cx="146018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Mathematical Model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619500" y="1905000"/>
            <a:ext cx="2667000" cy="2438400"/>
            <a:chOff x="1858" y="1898"/>
            <a:chExt cx="1680" cy="1536"/>
          </a:xfrm>
        </p:grpSpPr>
        <p:sp>
          <p:nvSpPr>
            <p:cNvPr id="27673" name="Rectangle 3"/>
            <p:cNvSpPr>
              <a:spLocks noChangeArrowheads="1"/>
            </p:cNvSpPr>
            <p:nvPr/>
          </p:nvSpPr>
          <p:spPr bwMode="auto">
            <a:xfrm>
              <a:off x="1858" y="1898"/>
              <a:ext cx="1680" cy="1536"/>
            </a:xfrm>
            <a:prstGeom prst="rect">
              <a:avLst/>
            </a:prstGeom>
            <a:gradFill rotWithShape="1">
              <a:gsLst>
                <a:gs pos="0">
                  <a:srgbClr val="9FCC9F"/>
                </a:gs>
                <a:gs pos="100000">
                  <a:srgbClr val="007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2400" b="0" i="0">
                <a:solidFill>
                  <a:srgbClr val="007800"/>
                </a:solidFill>
              </a:endParaRPr>
            </a:p>
          </p:txBody>
        </p:sp>
        <p:sp>
          <p:nvSpPr>
            <p:cNvPr id="27674" name="Oval 4"/>
            <p:cNvSpPr>
              <a:spLocks noChangeArrowheads="1"/>
            </p:cNvSpPr>
            <p:nvPr/>
          </p:nvSpPr>
          <p:spPr bwMode="auto">
            <a:xfrm>
              <a:off x="1968" y="2296"/>
              <a:ext cx="1440" cy="76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combinational</a:t>
              </a:r>
              <a:b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logic</a:t>
              </a: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465388" y="2203450"/>
            <a:ext cx="1160462" cy="1862138"/>
            <a:chOff x="1553" y="1388"/>
            <a:chExt cx="731" cy="1173"/>
          </a:xfrm>
        </p:grpSpPr>
        <p:sp>
          <p:nvSpPr>
            <p:cNvPr id="27666" name="Line 7"/>
            <p:cNvSpPr>
              <a:spLocks noChangeShapeType="1"/>
            </p:cNvSpPr>
            <p:nvPr/>
          </p:nvSpPr>
          <p:spPr bwMode="auto">
            <a:xfrm>
              <a:off x="1944" y="157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8"/>
            <p:cNvSpPr>
              <a:spLocks noChangeShapeType="1"/>
            </p:cNvSpPr>
            <p:nvPr/>
          </p:nvSpPr>
          <p:spPr bwMode="auto">
            <a:xfrm>
              <a:off x="1948" y="187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9"/>
            <p:cNvSpPr>
              <a:spLocks noChangeShapeType="1"/>
            </p:cNvSpPr>
            <p:nvPr/>
          </p:nvSpPr>
          <p:spPr bwMode="auto">
            <a:xfrm>
              <a:off x="1944" y="241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669" name="Object 2"/>
            <p:cNvGraphicFramePr>
              <a:graphicFrameLocks noChangeAspect="1"/>
            </p:cNvGraphicFramePr>
            <p:nvPr/>
          </p:nvGraphicFramePr>
          <p:xfrm>
            <a:off x="2070" y="1994"/>
            <a:ext cx="104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94" name="Visio" r:id="rId6" imgW="67361" imgH="199034" progId="Visio.Drawing.11">
                    <p:embed/>
                  </p:oleObj>
                </mc:Choice>
                <mc:Fallback>
                  <p:oleObj name="Visio" r:id="rId6" imgW="67361" imgH="199034" progId="Visio.Drawing.11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0" y="1994"/>
                          <a:ext cx="104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70" name="Text Box 11"/>
            <p:cNvSpPr txBox="1">
              <a:spLocks noChangeArrowheads="1"/>
            </p:cNvSpPr>
            <p:nvPr/>
          </p:nvSpPr>
          <p:spPr bwMode="auto">
            <a:xfrm>
              <a:off x="1584" y="1720"/>
              <a:ext cx="36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600" b="0"/>
                <a:t>X</a:t>
              </a:r>
              <a:r>
                <a:rPr lang="en-US" sz="2600" b="0" i="0" baseline="-25000"/>
                <a:t>2</a:t>
              </a:r>
            </a:p>
          </p:txBody>
        </p:sp>
        <p:sp>
          <p:nvSpPr>
            <p:cNvPr id="27671" name="Text Box 12"/>
            <p:cNvSpPr txBox="1">
              <a:spLocks noChangeArrowheads="1"/>
            </p:cNvSpPr>
            <p:nvPr/>
          </p:nvSpPr>
          <p:spPr bwMode="auto">
            <a:xfrm>
              <a:off x="1566" y="1388"/>
              <a:ext cx="40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600" b="0"/>
                <a:t>X</a:t>
              </a:r>
              <a:r>
                <a:rPr lang="en-US" sz="2600" b="0" i="0" baseline="-25000"/>
                <a:t>1</a:t>
              </a:r>
            </a:p>
          </p:txBody>
        </p:sp>
        <p:sp>
          <p:nvSpPr>
            <p:cNvPr id="27672" name="Text Box 13"/>
            <p:cNvSpPr txBox="1">
              <a:spLocks noChangeArrowheads="1"/>
            </p:cNvSpPr>
            <p:nvPr/>
          </p:nvSpPr>
          <p:spPr bwMode="auto">
            <a:xfrm>
              <a:off x="1553" y="2253"/>
              <a:ext cx="46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600" b="0"/>
                <a:t>X</a:t>
              </a:r>
              <a:r>
                <a:rPr lang="en-US" sz="2600" b="0" baseline="-25000"/>
                <a:t>n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09550" y="2352675"/>
            <a:ext cx="2178050" cy="1652588"/>
            <a:chOff x="132" y="1478"/>
            <a:chExt cx="1372" cy="1041"/>
          </a:xfrm>
        </p:grpSpPr>
        <p:sp>
          <p:nvSpPr>
            <p:cNvPr id="27664" name="AutoShape 15"/>
            <p:cNvSpPr>
              <a:spLocks/>
            </p:cNvSpPr>
            <p:nvPr/>
          </p:nvSpPr>
          <p:spPr bwMode="auto">
            <a:xfrm>
              <a:off x="1311" y="1478"/>
              <a:ext cx="193" cy="1041"/>
            </a:xfrm>
            <a:prstGeom prst="leftBrace">
              <a:avLst>
                <a:gd name="adj1" fmla="val 44948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65" name="Text Box 16"/>
            <p:cNvSpPr txBox="1">
              <a:spLocks noChangeArrowheads="1"/>
            </p:cNvSpPr>
            <p:nvPr/>
          </p:nvSpPr>
          <p:spPr bwMode="auto">
            <a:xfrm>
              <a:off x="132" y="1530"/>
              <a:ext cx="119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400" b="0" u="sng">
                  <a:solidFill>
                    <a:srgbClr val="FF0000"/>
                  </a:solidFill>
                  <a:latin typeface="Arial" pitchFamily="34" charset="0"/>
                </a:rPr>
                <a:t>Independent</a:t>
              </a:r>
            </a:p>
            <a:p>
              <a:pPr algn="ctr"/>
              <a:r>
                <a:rPr lang="en-US" sz="2400" b="0">
                  <a:solidFill>
                    <a:schemeClr val="tx2"/>
                  </a:solidFill>
                  <a:latin typeface="Arial" pitchFamily="34" charset="0"/>
                </a:rPr>
                <a:t>Random</a:t>
              </a:r>
            </a:p>
            <a:p>
              <a:pPr algn="ctr"/>
              <a:r>
                <a:rPr lang="en-US" sz="2400" b="0">
                  <a:solidFill>
                    <a:schemeClr val="tx2"/>
                  </a:solidFill>
                  <a:latin typeface="Arial" pitchFamily="34" charset="0"/>
                </a:rPr>
                <a:t>Boolean</a:t>
              </a:r>
            </a:p>
            <a:p>
              <a:pPr algn="ctr"/>
              <a:r>
                <a:rPr lang="en-US" sz="2400" b="0">
                  <a:solidFill>
                    <a:schemeClr val="tx2"/>
                  </a:solidFill>
                  <a:latin typeface="Arial" pitchFamily="34" charset="0"/>
                </a:rPr>
                <a:t>Variables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286500" y="2940050"/>
            <a:ext cx="936625" cy="488950"/>
            <a:chOff x="3960" y="1852"/>
            <a:chExt cx="590" cy="308"/>
          </a:xfrm>
        </p:grpSpPr>
        <p:sp>
          <p:nvSpPr>
            <p:cNvPr id="27662" name="Line 18"/>
            <p:cNvSpPr>
              <a:spLocks noChangeShapeType="1"/>
            </p:cNvSpPr>
            <p:nvPr/>
          </p:nvSpPr>
          <p:spPr bwMode="auto">
            <a:xfrm>
              <a:off x="3960" y="201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Text Box 19"/>
            <p:cNvSpPr txBox="1">
              <a:spLocks noChangeArrowheads="1"/>
            </p:cNvSpPr>
            <p:nvPr/>
          </p:nvSpPr>
          <p:spPr bwMode="auto">
            <a:xfrm>
              <a:off x="4308" y="1852"/>
              <a:ext cx="24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600" b="0"/>
                <a:t>Y</a:t>
              </a:r>
            </a:p>
          </p:txBody>
        </p:sp>
      </p:grpSp>
      <p:sp>
        <p:nvSpPr>
          <p:cNvPr id="253972" name="Rectangle 20"/>
          <p:cNvSpPr>
            <a:spLocks noChangeArrowheads="1"/>
          </p:cNvSpPr>
          <p:nvPr/>
        </p:nvSpPr>
        <p:spPr bwMode="auto">
          <a:xfrm>
            <a:off x="7239000" y="2603500"/>
            <a:ext cx="165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0">
                <a:solidFill>
                  <a:schemeClr val="tx2"/>
                </a:solidFill>
                <a:latin typeface="Arial" pitchFamily="34" charset="0"/>
              </a:rPr>
              <a:t>Random</a:t>
            </a:r>
          </a:p>
          <a:p>
            <a:pPr algn="ctr" eaLnBrk="0" hangingPunct="0"/>
            <a:r>
              <a:rPr lang="en-US" sz="2400" b="0">
                <a:solidFill>
                  <a:schemeClr val="tx2"/>
                </a:solidFill>
                <a:latin typeface="Arial" pitchFamily="34" charset="0"/>
              </a:rPr>
              <a:t>Boolean</a:t>
            </a:r>
          </a:p>
          <a:p>
            <a:pPr algn="ctr" eaLnBrk="0" hangingPunct="0"/>
            <a:r>
              <a:rPr lang="en-US" sz="2400" b="0">
                <a:solidFill>
                  <a:schemeClr val="tx2"/>
                </a:solidFill>
                <a:latin typeface="Arial" pitchFamily="34" charset="0"/>
              </a:rPr>
              <a:t>Variable</a:t>
            </a:r>
          </a:p>
        </p:txBody>
      </p: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1000125" y="4965700"/>
            <a:ext cx="2260600" cy="893763"/>
            <a:chOff x="1000335" y="4965200"/>
            <a:chExt cx="2260283" cy="894248"/>
          </a:xfrm>
        </p:grpSpPr>
        <p:pic>
          <p:nvPicPr>
            <p:cNvPr id="27660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335" y="4965200"/>
              <a:ext cx="2260283" cy="406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1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575" y="5426060"/>
              <a:ext cx="1566863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6684963" y="4926013"/>
            <a:ext cx="306387" cy="461962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7107238" y="5349875"/>
            <a:ext cx="492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800" i="0">
                <a:solidFill>
                  <a:schemeClr val="tx2"/>
                </a:solidFill>
                <a:cs typeface="Times New Roman" pitchFamily="18" charset="0"/>
              </a:rPr>
              <a:t>?</a:t>
            </a:r>
            <a:endParaRPr lang="en-US" sz="2400" i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72" grpId="0"/>
      <p:bldP spid="71" grpId="0" animBg="1"/>
      <p:bldP spid="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Bernstein Polynomial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852488" y="1833563"/>
            <a:ext cx="55610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600" smtClean="0">
                <a:solidFill>
                  <a:srgbClr val="000000"/>
                </a:solidFill>
              </a:rPr>
              <a:t> Bernstein </a:t>
            </a:r>
            <a:r>
              <a:rPr lang="en-US" sz="2600" smtClean="0">
                <a:solidFill>
                  <a:srgbClr val="FF0000"/>
                </a:solidFill>
              </a:rPr>
              <a:t>basis</a:t>
            </a:r>
            <a:r>
              <a:rPr lang="en-US" sz="2600" smtClean="0">
                <a:solidFill>
                  <a:srgbClr val="000000"/>
                </a:solidFill>
              </a:rPr>
              <a:t> polynomial of degree n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876300" y="3754438"/>
            <a:ext cx="47990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600" smtClean="0">
                <a:solidFill>
                  <a:srgbClr val="000000"/>
                </a:solidFill>
              </a:rPr>
              <a:t> Bernstein </a:t>
            </a:r>
            <a:r>
              <a:rPr lang="en-US" sz="2600" smtClean="0">
                <a:solidFill>
                  <a:srgbClr val="FF0000"/>
                </a:solidFill>
              </a:rPr>
              <a:t>polynomial</a:t>
            </a:r>
            <a:r>
              <a:rPr lang="en-US" sz="2600" smtClean="0">
                <a:solidFill>
                  <a:srgbClr val="000000"/>
                </a:solidFill>
              </a:rPr>
              <a:t> of degree n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162425" y="5318125"/>
            <a:ext cx="3568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600" smtClean="0">
                <a:solidFill>
                  <a:srgbClr val="000000"/>
                </a:solidFill>
              </a:rPr>
              <a:t>is a Bernstein </a:t>
            </a:r>
            <a:r>
              <a:rPr lang="en-US" sz="2600" smtClean="0">
                <a:solidFill>
                  <a:srgbClr val="FF0000"/>
                </a:solidFill>
              </a:rPr>
              <a:t>coefficient</a:t>
            </a:r>
          </a:p>
        </p:txBody>
      </p: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2428875"/>
            <a:ext cx="5394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7200"/>
            <a:ext cx="284003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5411788"/>
            <a:ext cx="466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D446BD-193C-4890-A455-9169681CC95F}" type="slidenum">
              <a:rPr lang="en-US" b="0" i="0">
                <a:solidFill>
                  <a:srgbClr val="000000"/>
                </a:solidFill>
                <a:latin typeface="Arial" charset="0"/>
              </a:rPr>
              <a:pPr eaLnBrk="1" hangingPunct="1"/>
              <a:t>18</a:t>
            </a:fld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977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  <p:bldP spid="133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Bernstein Polynomial</a:t>
            </a:r>
          </a:p>
        </p:txBody>
      </p:sp>
      <p:sp>
        <p:nvSpPr>
          <p:cNvPr id="54275" name="Text Box 15"/>
          <p:cNvSpPr txBox="1">
            <a:spLocks noChangeArrowheads="1"/>
          </p:cNvSpPr>
          <p:nvPr/>
        </p:nvSpPr>
        <p:spPr bwMode="auto">
          <a:xfrm>
            <a:off x="0" y="2347913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600" smtClean="0">
                <a:solidFill>
                  <a:srgbClr val="000000"/>
                </a:solidFill>
              </a:rPr>
              <a:t>Obtain Bernstein </a:t>
            </a:r>
            <a:r>
              <a:rPr lang="en-US" sz="2600" smtClean="0">
                <a:solidFill>
                  <a:srgbClr val="FF0000"/>
                </a:solidFill>
              </a:rPr>
              <a:t>coefficients</a:t>
            </a:r>
            <a:r>
              <a:rPr lang="en-US" sz="2600" smtClean="0">
                <a:solidFill>
                  <a:srgbClr val="000000"/>
                </a:solidFill>
              </a:rPr>
              <a:t> from power-form coefficients</a:t>
            </a:r>
            <a:r>
              <a:rPr lang="en-US" sz="2600" i="0" smtClean="0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54276" name="Group 12"/>
          <p:cNvGrpSpPr>
            <a:grpSpLocks/>
          </p:cNvGrpSpPr>
          <p:nvPr/>
        </p:nvGrpSpPr>
        <p:grpSpPr bwMode="auto">
          <a:xfrm>
            <a:off x="838200" y="3124200"/>
            <a:ext cx="6477000" cy="1012825"/>
            <a:chOff x="838200" y="3124200"/>
            <a:chExt cx="6477000" cy="1013460"/>
          </a:xfrm>
        </p:grpSpPr>
        <p:sp>
          <p:nvSpPr>
            <p:cNvPr id="54279" name="Text Box 17"/>
            <p:cNvSpPr txBox="1">
              <a:spLocks noChangeArrowheads="1"/>
            </p:cNvSpPr>
            <p:nvPr/>
          </p:nvSpPr>
          <p:spPr bwMode="auto">
            <a:xfrm>
              <a:off x="838200" y="3352800"/>
              <a:ext cx="990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600" b="0" i="0" smtClean="0">
                  <a:solidFill>
                    <a:srgbClr val="000000"/>
                  </a:solidFill>
                </a:rPr>
                <a:t>Given</a:t>
              </a:r>
            </a:p>
          </p:txBody>
        </p:sp>
        <p:sp>
          <p:nvSpPr>
            <p:cNvPr id="54280" name="Text Box 19"/>
            <p:cNvSpPr txBox="1">
              <a:spLocks noChangeArrowheads="1"/>
            </p:cNvSpPr>
            <p:nvPr/>
          </p:nvSpPr>
          <p:spPr bwMode="auto">
            <a:xfrm>
              <a:off x="5876925" y="3375026"/>
              <a:ext cx="143827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600" b="0" i="0" smtClean="0">
                  <a:solidFill>
                    <a:srgbClr val="000000"/>
                  </a:solidFill>
                </a:rPr>
                <a:t>, we have</a:t>
              </a:r>
            </a:p>
          </p:txBody>
        </p:sp>
        <p:pic>
          <p:nvPicPr>
            <p:cNvPr id="54281" name="Picture 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124200"/>
              <a:ext cx="4200525" cy="1013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27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3954463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16B10E-40E3-429A-AB92-72BA0160EE14}" type="slidenum">
              <a:rPr lang="en-US" b="0" i="0">
                <a:solidFill>
                  <a:srgbClr val="000000"/>
                </a:solidFill>
                <a:latin typeface="Arial" charset="0"/>
              </a:rPr>
              <a:pPr eaLnBrk="1" hangingPunct="1"/>
              <a:t>19</a:t>
            </a:fld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01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Positional Encodings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1462088"/>
            <a:ext cx="148748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357563"/>
            <a:ext cx="2212975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02025" y="1966913"/>
            <a:ext cx="4706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0" i="0">
                <a:solidFill>
                  <a:srgbClr val="000000"/>
                </a:solidFill>
                <a:latin typeface="Arial" pitchFamily="34" charset="0"/>
              </a:rPr>
              <a:t>757</a:t>
            </a:r>
            <a:r>
              <a:rPr lang="en-US" sz="2800" b="0" i="0" baseline="-25000">
                <a:solidFill>
                  <a:srgbClr val="000000"/>
                </a:solidFill>
                <a:latin typeface="Arial" pitchFamily="34" charset="0"/>
              </a:rPr>
              <a:t>10 </a:t>
            </a:r>
            <a:r>
              <a:rPr lang="en-US" sz="2800" b="0" i="0">
                <a:solidFill>
                  <a:srgbClr val="000000"/>
                </a:solidFill>
                <a:latin typeface="Arial" pitchFamily="34" charset="0"/>
              </a:rPr>
              <a:t>= 7</a:t>
            </a:r>
            <a:r>
              <a:rPr lang="en-US" sz="2800" b="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·10</a:t>
            </a:r>
            <a:r>
              <a:rPr lang="en-US" sz="2800" b="0" i="0" baseline="30000">
                <a:solidFill>
                  <a:srgbClr val="000000"/>
                </a:solidFill>
                <a:latin typeface="Arial" pitchFamily="34" charset="0"/>
              </a:rPr>
              <a:t>2 </a:t>
            </a:r>
            <a:r>
              <a:rPr lang="en-US" sz="2800" b="0" i="0">
                <a:solidFill>
                  <a:srgbClr val="000000"/>
                </a:solidFill>
                <a:latin typeface="Arial" pitchFamily="34" charset="0"/>
              </a:rPr>
              <a:t>+ 5</a:t>
            </a:r>
            <a:r>
              <a:rPr lang="en-US" sz="2800" b="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·10</a:t>
            </a:r>
            <a:r>
              <a:rPr lang="en-US" sz="2800" b="0" i="0" baseline="30000">
                <a:solidFill>
                  <a:srgbClr val="000000"/>
                </a:solidFill>
                <a:latin typeface="Arial" pitchFamily="34" charset="0"/>
              </a:rPr>
              <a:t>1 </a:t>
            </a:r>
            <a:r>
              <a:rPr lang="en-US" sz="2800" b="0" i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800" b="0" i="0" baseline="3000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800" b="0" i="0">
                <a:solidFill>
                  <a:srgbClr val="000000"/>
                </a:solidFill>
                <a:latin typeface="Arial" pitchFamily="34" charset="0"/>
              </a:rPr>
              <a:t>7</a:t>
            </a:r>
            <a:r>
              <a:rPr lang="en-US" sz="2800" b="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·10</a:t>
            </a:r>
            <a:r>
              <a:rPr lang="en-US" sz="2800" b="0" i="0" baseline="300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2800" b="0" i="0" baseline="-25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3863" y="5230813"/>
            <a:ext cx="84582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b="0" i="0" kern="0" dirty="0">
                <a:solidFill>
                  <a:srgbClr val="000000"/>
                </a:solidFill>
                <a:latin typeface="Arial"/>
              </a:rPr>
              <a:t>A positional representation scheme is compact: </a:t>
            </a:r>
            <a:br>
              <a:rPr lang="en-US" sz="2600" b="0" i="0" kern="0" dirty="0">
                <a:solidFill>
                  <a:srgbClr val="000000"/>
                </a:solidFill>
                <a:latin typeface="Arial"/>
              </a:rPr>
            </a:br>
            <a:r>
              <a:rPr lang="en-US" sz="3600" b="0" i="0" kern="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4400" b="0" kern="0" baseline="30000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sz="2600" i="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600" b="0" i="0" kern="0" dirty="0">
                <a:solidFill>
                  <a:srgbClr val="000000"/>
                </a:solidFill>
                <a:latin typeface="Arial"/>
              </a:rPr>
              <a:t>distinct numbers can be represented with </a:t>
            </a:r>
            <a:r>
              <a:rPr lang="en-US" sz="3200" b="0" kern="0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sz="2600" b="0" i="0" kern="0" dirty="0">
                <a:solidFill>
                  <a:srgbClr val="000000"/>
                </a:solidFill>
                <a:latin typeface="Arial"/>
              </a:rPr>
              <a:t> bits.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b="0" i="0" kern="0" dirty="0">
                <a:solidFill>
                  <a:srgbClr val="000000"/>
                </a:solidFill>
                <a:latin typeface="Arial"/>
              </a:rPr>
              <a:t>Operating on this representation is complex.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600" b="0" i="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075" y="2074863"/>
            <a:ext cx="1095375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0" i="0" dirty="0">
                <a:solidFill>
                  <a:schemeClr val="tx2"/>
                </a:solidFill>
                <a:latin typeface="+mj-lt"/>
              </a:rPr>
              <a:t>Human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8" y="3898900"/>
            <a:ext cx="1425575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0" i="0" dirty="0">
                <a:solidFill>
                  <a:schemeClr val="tx2"/>
                </a:solidFill>
                <a:latin typeface="+mj-lt"/>
              </a:rPr>
              <a:t>Computer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27425" y="3789363"/>
            <a:ext cx="5311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0" i="0">
                <a:solidFill>
                  <a:srgbClr val="000000"/>
                </a:solidFill>
                <a:latin typeface="Arial" pitchFamily="34" charset="0"/>
              </a:rPr>
              <a:t>1010111</a:t>
            </a:r>
            <a:r>
              <a:rPr lang="en-US" sz="2800" b="0" i="0" baseline="-25000">
                <a:solidFill>
                  <a:srgbClr val="000000"/>
                </a:solidFill>
                <a:latin typeface="Arial" pitchFamily="34" charset="0"/>
              </a:rPr>
              <a:t>2 </a:t>
            </a:r>
            <a:r>
              <a:rPr lang="en-US" sz="2800" b="0" i="0">
                <a:solidFill>
                  <a:srgbClr val="000000"/>
                </a:solidFill>
                <a:latin typeface="Arial" pitchFamily="34" charset="0"/>
              </a:rPr>
              <a:t>= 2</a:t>
            </a:r>
            <a:r>
              <a:rPr lang="en-US" sz="2800" b="0" i="0" baseline="30000">
                <a:solidFill>
                  <a:srgbClr val="000000"/>
                </a:solidFill>
                <a:latin typeface="Arial" pitchFamily="34" charset="0"/>
              </a:rPr>
              <a:t>6 </a:t>
            </a:r>
            <a:r>
              <a:rPr lang="en-US" sz="2800" b="0" i="0">
                <a:solidFill>
                  <a:srgbClr val="000000"/>
                </a:solidFill>
                <a:latin typeface="Arial" pitchFamily="34" charset="0"/>
              </a:rPr>
              <a:t>+ 2</a:t>
            </a:r>
            <a:r>
              <a:rPr lang="en-US" sz="2800" b="0" i="0" baseline="30000">
                <a:solidFill>
                  <a:srgbClr val="000000"/>
                </a:solidFill>
                <a:latin typeface="Arial" pitchFamily="34" charset="0"/>
              </a:rPr>
              <a:t>4</a:t>
            </a:r>
            <a:r>
              <a:rPr lang="en-US" sz="2800" b="0" i="0">
                <a:solidFill>
                  <a:srgbClr val="000000"/>
                </a:solidFill>
                <a:latin typeface="Arial" pitchFamily="34" charset="0"/>
              </a:rPr>
              <a:t> + 2</a:t>
            </a:r>
            <a:r>
              <a:rPr lang="en-US" sz="2800" b="0" i="0" baseline="3000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2800" b="0" i="0">
                <a:solidFill>
                  <a:srgbClr val="000000"/>
                </a:solidFill>
                <a:latin typeface="Arial" pitchFamily="34" charset="0"/>
              </a:rPr>
              <a:t> + 2</a:t>
            </a:r>
            <a:r>
              <a:rPr lang="en-US" sz="2800" b="0" i="0" baseline="3000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en-US" sz="2800" b="0" i="0">
                <a:solidFill>
                  <a:srgbClr val="000000"/>
                </a:solidFill>
                <a:latin typeface="Arial" pitchFamily="34" charset="0"/>
              </a:rPr>
              <a:t> + 2</a:t>
            </a:r>
            <a:r>
              <a:rPr lang="en-US" sz="2800" b="0" i="0" baseline="300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2800" b="0" i="0" baseline="-25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/>
      <p:bldP spid="11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/>
          <a:stretch>
            <a:fillRect/>
          </a:stretch>
        </p:blipFill>
        <p:spPr bwMode="auto">
          <a:xfrm>
            <a:off x="1066800" y="3505200"/>
            <a:ext cx="74009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Bernstein Polynomial</a:t>
            </a:r>
          </a:p>
        </p:txBody>
      </p:sp>
      <p:sp>
        <p:nvSpPr>
          <p:cNvPr id="55300" name="Text Box 12"/>
          <p:cNvSpPr txBox="1">
            <a:spLocks noChangeArrowheads="1"/>
          </p:cNvSpPr>
          <p:nvPr/>
        </p:nvSpPr>
        <p:spPr bwMode="auto">
          <a:xfrm>
            <a:off x="0" y="1720850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600" smtClean="0">
                <a:solidFill>
                  <a:srgbClr val="000000"/>
                </a:solidFill>
              </a:rPr>
              <a:t>  </a:t>
            </a:r>
            <a:r>
              <a:rPr lang="en-US" sz="2600" smtClean="0">
                <a:solidFill>
                  <a:srgbClr val="FF0000"/>
                </a:solidFill>
              </a:rPr>
              <a:t>Elevate</a:t>
            </a:r>
            <a:r>
              <a:rPr lang="en-US" sz="2600" smtClean="0">
                <a:solidFill>
                  <a:srgbClr val="000000"/>
                </a:solidFill>
              </a:rPr>
              <a:t> the degree of the Bernstein polynomial</a:t>
            </a:r>
            <a:r>
              <a:rPr lang="en-US" sz="2600" i="0" smtClean="0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55301" name="Group 10"/>
          <p:cNvGrpSpPr>
            <a:grpSpLocks/>
          </p:cNvGrpSpPr>
          <p:nvPr/>
        </p:nvGrpSpPr>
        <p:grpSpPr bwMode="auto">
          <a:xfrm>
            <a:off x="619125" y="2362200"/>
            <a:ext cx="7991475" cy="960438"/>
            <a:chOff x="457200" y="2667000"/>
            <a:chExt cx="7991475" cy="960120"/>
          </a:xfrm>
        </p:grpSpPr>
        <p:pic>
          <p:nvPicPr>
            <p:cNvPr id="55303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667000"/>
              <a:ext cx="5667375" cy="96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4" name="Text Box 14"/>
            <p:cNvSpPr txBox="1">
              <a:spLocks noChangeArrowheads="1"/>
            </p:cNvSpPr>
            <p:nvPr/>
          </p:nvSpPr>
          <p:spPr bwMode="auto">
            <a:xfrm>
              <a:off x="457200" y="2895600"/>
              <a:ext cx="990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600" b="0" i="0" smtClean="0">
                  <a:solidFill>
                    <a:srgbClr val="000000"/>
                  </a:solidFill>
                </a:rPr>
                <a:t>Given</a:t>
              </a:r>
            </a:p>
          </p:txBody>
        </p:sp>
        <p:sp>
          <p:nvSpPr>
            <p:cNvPr id="55305" name="Text Box 16"/>
            <p:cNvSpPr txBox="1">
              <a:spLocks noChangeArrowheads="1"/>
            </p:cNvSpPr>
            <p:nvPr/>
          </p:nvSpPr>
          <p:spPr bwMode="auto">
            <a:xfrm>
              <a:off x="7010400" y="2863850"/>
              <a:ext cx="143827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600" b="0" i="0" smtClean="0">
                  <a:solidFill>
                    <a:srgbClr val="000000"/>
                  </a:solidFill>
                </a:rPr>
                <a:t>, we have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78BA5E-D7B1-48B9-99FE-B987B9B98540}" type="slidenum">
              <a:rPr lang="en-US" b="0" i="0">
                <a:solidFill>
                  <a:srgbClr val="000000"/>
                </a:solidFill>
                <a:latin typeface="Arial" charset="0"/>
              </a:rPr>
              <a:pPr eaLnBrk="1" hangingPunct="1"/>
              <a:t>20</a:t>
            </a:fld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5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4133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Example: Converting a Polynomial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209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0" smtClean="0">
                <a:solidFill>
                  <a:srgbClr val="FF0000"/>
                </a:solidFill>
                <a:latin typeface="Arial" charset="0"/>
              </a:rPr>
              <a:t>Power-Form Polynomial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381000" y="3200400"/>
            <a:ext cx="209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0" smtClean="0">
                <a:solidFill>
                  <a:srgbClr val="FF0000"/>
                </a:solidFill>
                <a:latin typeface="Arial" charset="0"/>
              </a:rPr>
              <a:t>Bernstein Polynomial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581400" y="5181600"/>
            <a:ext cx="3414713" cy="1552575"/>
            <a:chOff x="2256" y="3264"/>
            <a:chExt cx="2151" cy="978"/>
          </a:xfrm>
        </p:grpSpPr>
        <p:sp>
          <p:nvSpPr>
            <p:cNvPr id="57356" name="Text Box 9"/>
            <p:cNvSpPr txBox="1">
              <a:spLocks noChangeArrowheads="1"/>
            </p:cNvSpPr>
            <p:nvPr/>
          </p:nvSpPr>
          <p:spPr bwMode="auto">
            <a:xfrm>
              <a:off x="2256" y="3955"/>
              <a:ext cx="2151" cy="2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200" b="0" i="0" smtClean="0">
                  <a:solidFill>
                    <a:srgbClr val="006600"/>
                  </a:solidFill>
                  <a:latin typeface="Arial" charset="0"/>
                </a:rPr>
                <a:t>coefficients in unit interval</a:t>
              </a:r>
            </a:p>
          </p:txBody>
        </p:sp>
        <p:sp>
          <p:nvSpPr>
            <p:cNvPr id="57357" name="Line 10"/>
            <p:cNvSpPr>
              <a:spLocks noChangeShapeType="1"/>
            </p:cNvSpPr>
            <p:nvPr/>
          </p:nvSpPr>
          <p:spPr bwMode="auto">
            <a:xfrm flipH="1" flipV="1">
              <a:off x="2448" y="3408"/>
              <a:ext cx="57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7358" name="Line 11"/>
            <p:cNvSpPr>
              <a:spLocks noChangeShapeType="1"/>
            </p:cNvSpPr>
            <p:nvPr/>
          </p:nvSpPr>
          <p:spPr bwMode="auto">
            <a:xfrm flipV="1">
              <a:off x="3504" y="3264"/>
              <a:ext cx="528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7359" name="Line 12"/>
            <p:cNvSpPr>
              <a:spLocks noChangeShapeType="1"/>
            </p:cNvSpPr>
            <p:nvPr/>
          </p:nvSpPr>
          <p:spPr bwMode="auto">
            <a:xfrm flipH="1" flipV="1">
              <a:off x="3264" y="345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447800"/>
            <a:ext cx="22606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905000"/>
            <a:ext cx="27003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3200400"/>
            <a:ext cx="44672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3886200"/>
            <a:ext cx="54276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34B98D-B33D-4041-A6B7-51807B523CD0}" type="slidenum">
              <a:rPr lang="en-US" b="0" i="0">
                <a:solidFill>
                  <a:srgbClr val="000000"/>
                </a:solidFill>
                <a:latin typeface="Arial" charset="0"/>
              </a:rPr>
              <a:pPr eaLnBrk="1" hangingPunct="1"/>
              <a:t>21</a:t>
            </a:fld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642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Synthesizing Circuit to Implement Polynomial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209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0">
                <a:solidFill>
                  <a:srgbClr val="FF0000"/>
                </a:solidFill>
                <a:latin typeface="Arial" pitchFamily="34" charset="0"/>
              </a:rPr>
              <a:t>Power-Form Polynomial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844675"/>
            <a:ext cx="26860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2708275"/>
            <a:ext cx="6219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959225" y="3903663"/>
            <a:ext cx="393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0" i="0">
                <a:latin typeface="Arial" pitchFamily="34" charset="0"/>
              </a:rPr>
              <a:t> </a:t>
            </a:r>
            <a:r>
              <a:rPr lang="en-US" sz="2400" b="0" i="0">
                <a:solidFill>
                  <a:srgbClr val="FF0000"/>
                </a:solidFill>
                <a:latin typeface="Arial" pitchFamily="34" charset="0"/>
              </a:rPr>
              <a:t>Bernstein </a:t>
            </a:r>
            <a:r>
              <a:rPr lang="en-US" sz="2400" b="0" i="0" u="sng">
                <a:solidFill>
                  <a:srgbClr val="FF0000"/>
                </a:solidFill>
                <a:latin typeface="Arial" pitchFamily="34" charset="0"/>
              </a:rPr>
              <a:t>basis</a:t>
            </a:r>
            <a:r>
              <a:rPr lang="en-US" sz="2400" b="0" i="0">
                <a:solidFill>
                  <a:srgbClr val="FF0000"/>
                </a:solidFill>
                <a:latin typeface="Arial" pitchFamily="34" charset="0"/>
              </a:rPr>
              <a:t> polynomial</a:t>
            </a:r>
            <a:endParaRPr lang="en-US" sz="2400" b="0">
              <a:cs typeface="Times New Roman" pitchFamily="18" charset="0"/>
            </a:endParaRPr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80"/>
          <a:stretch>
            <a:fillRect/>
          </a:stretch>
        </p:blipFill>
        <p:spPr bwMode="auto">
          <a:xfrm>
            <a:off x="4500563" y="4408488"/>
            <a:ext cx="28432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3455988" y="3392488"/>
            <a:ext cx="1116012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6084888" y="3392488"/>
            <a:ext cx="118745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7956550" y="3392488"/>
            <a:ext cx="43180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rot="10800000">
            <a:off x="4319588" y="3500438"/>
            <a:ext cx="792162" cy="3603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6317456" y="3663157"/>
            <a:ext cx="396875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flipV="1">
            <a:off x="7308850" y="3500438"/>
            <a:ext cx="755650" cy="3968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559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60769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rot="10800000">
            <a:off x="3492500" y="3465513"/>
            <a:ext cx="5148263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3743325" y="3752850"/>
            <a:ext cx="4757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0" i="0">
                <a:solidFill>
                  <a:srgbClr val="339933"/>
                </a:solidFill>
                <a:latin typeface="Arial" pitchFamily="34" charset="0"/>
              </a:rPr>
              <a:t> </a:t>
            </a:r>
            <a:r>
              <a:rPr lang="en-US" sz="2400" b="0" i="0">
                <a:solidFill>
                  <a:srgbClr val="FF0000"/>
                </a:solidFill>
                <a:latin typeface="Arial" pitchFamily="34" charset="0"/>
              </a:rPr>
              <a:t>Bernstein polynomial</a:t>
            </a:r>
            <a:r>
              <a:rPr lang="en-US" sz="2400" b="0" i="0">
                <a:solidFill>
                  <a:srgbClr val="339933"/>
                </a:solidFill>
                <a:latin typeface="Arial" pitchFamily="34" charset="0"/>
              </a:rPr>
              <a:t> </a:t>
            </a:r>
            <a:r>
              <a:rPr lang="en-US" sz="2400" b="0" i="0">
                <a:latin typeface="Arial" pitchFamily="34" charset="0"/>
              </a:rPr>
              <a:t>of degree </a:t>
            </a:r>
            <a:r>
              <a:rPr lang="en-US" sz="2400" b="0" i="0">
                <a:cs typeface="Times New Roman" pitchFamily="18" charset="0"/>
              </a:rPr>
              <a:t>2</a:t>
            </a:r>
            <a:endParaRPr lang="en-US" sz="2400" b="0">
              <a:cs typeface="Times New Roman" pitchFamily="18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3384550" y="2708275"/>
            <a:ext cx="431800" cy="720725"/>
          </a:xfrm>
          <a:prstGeom prst="ellips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5076825" y="2673350"/>
            <a:ext cx="1042988" cy="827088"/>
          </a:xfrm>
          <a:prstGeom prst="ellips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416800" y="2673350"/>
            <a:ext cx="287338" cy="827088"/>
          </a:xfrm>
          <a:prstGeom prst="ellips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 rot="10800000" flipV="1">
            <a:off x="4032250" y="2168525"/>
            <a:ext cx="1692275" cy="539750"/>
          </a:xfrm>
          <a:prstGeom prst="straightConnector1">
            <a:avLst/>
          </a:prstGeom>
          <a:noFill/>
          <a:ln w="28575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rot="10800000" flipV="1">
            <a:off x="5795963" y="2205038"/>
            <a:ext cx="461962" cy="395287"/>
          </a:xfrm>
          <a:prstGeom prst="straightConnector1">
            <a:avLst/>
          </a:prstGeom>
          <a:noFill/>
          <a:ln w="28575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Rectangle 49"/>
          <p:cNvSpPr/>
          <p:nvPr/>
        </p:nvSpPr>
        <p:spPr>
          <a:xfrm>
            <a:off x="5219700" y="1736725"/>
            <a:ext cx="29527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i="0" dirty="0">
                <a:solidFill>
                  <a:srgbClr val="006600"/>
                </a:solidFill>
                <a:latin typeface="+mn-lt"/>
              </a:rPr>
              <a:t>Bernstein coefficient</a:t>
            </a:r>
          </a:p>
        </p:txBody>
      </p:sp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>
            <a:off x="6840538" y="2205038"/>
            <a:ext cx="539750" cy="395287"/>
          </a:xfrm>
          <a:prstGeom prst="straightConnector1">
            <a:avLst/>
          </a:prstGeom>
          <a:noFill/>
          <a:ln w="28575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58"/>
          <p:cNvSpPr/>
          <p:nvPr/>
        </p:nvSpPr>
        <p:spPr>
          <a:xfrm>
            <a:off x="1042988" y="4400550"/>
            <a:ext cx="7407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</a:rPr>
              <a:t>Step </a:t>
            </a:r>
            <a:r>
              <a:rPr lang="en-US" sz="2400" b="0" i="0" dirty="0">
                <a:latin typeface="+mn-lt"/>
              </a:rPr>
              <a:t>1: Convert the polynomial into a </a:t>
            </a:r>
            <a:r>
              <a:rPr lang="en-US" sz="2400" b="0" u="sng" dirty="0">
                <a:solidFill>
                  <a:schemeClr val="tx2"/>
                </a:solidFill>
                <a:latin typeface="+mn-lt"/>
              </a:rPr>
              <a:t>Bernstein</a:t>
            </a:r>
            <a:r>
              <a:rPr lang="en-US" sz="2400" b="0" i="0" dirty="0">
                <a:latin typeface="+mn-lt"/>
              </a:rPr>
              <a:t> form.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21" grpId="0"/>
      <p:bldP spid="21" grpId="1"/>
      <p:bldP spid="40" grpId="0"/>
      <p:bldP spid="41" grpId="0" animBg="1"/>
      <p:bldP spid="42" grpId="0" animBg="1"/>
      <p:bldP spid="43" grpId="0" animBg="1"/>
      <p:bldP spid="50" grpId="0"/>
      <p:bldP spid="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60769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Synthesizing Circuit to Implement Polynomial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209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0">
                <a:solidFill>
                  <a:srgbClr val="FF0000"/>
                </a:solidFill>
                <a:latin typeface="Arial" pitchFamily="34" charset="0"/>
              </a:rPr>
              <a:t>Power-Form Polynomial</a:t>
            </a: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844675"/>
            <a:ext cx="26860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042988" y="4905375"/>
            <a:ext cx="77422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</a:rPr>
              <a:t>Step</a:t>
            </a:r>
            <a:r>
              <a:rPr lang="en-US" sz="2400" b="0" i="0" dirty="0">
                <a:latin typeface="+mn-lt"/>
              </a:rPr>
              <a:t> 2: </a:t>
            </a:r>
            <a:r>
              <a:rPr lang="en-US" sz="2400" b="0" dirty="0">
                <a:solidFill>
                  <a:schemeClr val="tx2"/>
                </a:solidFill>
                <a:latin typeface="+mn-lt"/>
              </a:rPr>
              <a:t>Elevate</a:t>
            </a:r>
            <a:r>
              <a:rPr lang="en-US" sz="2400" b="0" i="0" dirty="0">
                <a:latin typeface="+mn-lt"/>
              </a:rPr>
              <a:t> the Bernstein polynomial until </a:t>
            </a:r>
            <a:br>
              <a:rPr lang="en-US" sz="2400" b="0" i="0" dirty="0">
                <a:latin typeface="+mn-lt"/>
              </a:rPr>
            </a:br>
            <a:r>
              <a:rPr lang="en-US" sz="2400" b="0" i="0" dirty="0">
                <a:latin typeface="+mn-lt"/>
              </a:rPr>
              <a:t>	  </a:t>
            </a:r>
            <a:r>
              <a:rPr lang="en-US" sz="2400" b="0" u="sng" dirty="0">
                <a:solidFill>
                  <a:schemeClr val="tx2"/>
                </a:solidFill>
                <a:latin typeface="+mn-lt"/>
              </a:rPr>
              <a:t>all</a:t>
            </a:r>
            <a:r>
              <a:rPr lang="en-US" sz="2400" b="0" i="0" dirty="0">
                <a:latin typeface="+mn-lt"/>
              </a:rPr>
              <a:t> coefficients are </a:t>
            </a:r>
            <a:r>
              <a:rPr lang="en-US" sz="2400" b="0" dirty="0">
                <a:solidFill>
                  <a:schemeClr val="tx2"/>
                </a:solidFill>
                <a:latin typeface="+mn-lt"/>
              </a:rPr>
              <a:t>in the unit interval</a:t>
            </a:r>
            <a:r>
              <a:rPr lang="en-US" sz="2400" b="0" i="0" dirty="0">
                <a:latin typeface="+mn-lt"/>
              </a:rPr>
              <a:t>.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5111750" y="2600325"/>
            <a:ext cx="1008063" cy="1008063"/>
          </a:xfrm>
          <a:prstGeom prst="ellips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210300" y="2349500"/>
            <a:ext cx="1674813" cy="460375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solidFill>
                  <a:srgbClr val="006600"/>
                </a:solidFill>
                <a:latin typeface="+mn-lt"/>
              </a:rPr>
              <a:t>less than 0</a:t>
            </a:r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65513"/>
            <a:ext cx="6829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29000"/>
            <a:ext cx="6238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076825" y="1965325"/>
            <a:ext cx="3816350" cy="43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0" i="0">
                <a:solidFill>
                  <a:srgbClr val="006600"/>
                </a:solidFill>
                <a:latin typeface="Arial" pitchFamily="34" charset="0"/>
              </a:rPr>
              <a:t>coefficients all in unit interval</a:t>
            </a:r>
          </a:p>
        </p:txBody>
      </p: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rot="10800000" flipV="1">
            <a:off x="3203575" y="2492375"/>
            <a:ext cx="2413000" cy="936625"/>
          </a:xfrm>
          <a:prstGeom prst="straightConnector1">
            <a:avLst/>
          </a:prstGeom>
          <a:noFill/>
          <a:ln w="28575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 rot="10800000" flipV="1">
            <a:off x="4608513" y="2492375"/>
            <a:ext cx="1835150" cy="1008063"/>
          </a:xfrm>
          <a:prstGeom prst="straightConnector1">
            <a:avLst/>
          </a:prstGeom>
          <a:noFill/>
          <a:ln w="28575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 rot="10800000" flipV="1">
            <a:off x="6192838" y="2492375"/>
            <a:ext cx="1116012" cy="973138"/>
          </a:xfrm>
          <a:prstGeom prst="straightConnector1">
            <a:avLst/>
          </a:prstGeom>
          <a:noFill/>
          <a:ln w="28575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Arrow Connector 56"/>
          <p:cNvCxnSpPr>
            <a:cxnSpLocks noChangeShapeType="1"/>
          </p:cNvCxnSpPr>
          <p:nvPr/>
        </p:nvCxnSpPr>
        <p:spPr bwMode="auto">
          <a:xfrm rot="5400000">
            <a:off x="7290594" y="2797969"/>
            <a:ext cx="1008063" cy="396875"/>
          </a:xfrm>
          <a:prstGeom prst="straightConnector1">
            <a:avLst/>
          </a:prstGeom>
          <a:noFill/>
          <a:ln w="28575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1079500" y="5768975"/>
            <a:ext cx="8029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0">
                <a:latin typeface="Arial" pitchFamily="34" charset="0"/>
              </a:rPr>
              <a:t>Step</a:t>
            </a:r>
            <a:r>
              <a:rPr lang="en-US" sz="2400" b="0" i="0">
                <a:latin typeface="Arial" pitchFamily="34" charset="0"/>
              </a:rPr>
              <a:t> 3: Implement this with “</a:t>
            </a:r>
            <a:r>
              <a:rPr lang="en-US" sz="2400" b="0" u="sng">
                <a:solidFill>
                  <a:schemeClr val="tx2"/>
                </a:solidFill>
                <a:latin typeface="Arial" pitchFamily="34" charset="0"/>
              </a:rPr>
              <a:t>generalized multiplexing</a:t>
            </a:r>
            <a:r>
              <a:rPr lang="en-US" sz="2400" b="0" i="0">
                <a:latin typeface="Arial" pitchFamily="34" charset="0"/>
              </a:rPr>
              <a:t>.”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042988" y="4400550"/>
            <a:ext cx="7407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</a:rPr>
              <a:t>Step </a:t>
            </a:r>
            <a:r>
              <a:rPr lang="en-US" sz="2400" b="0" i="0" dirty="0">
                <a:latin typeface="+mn-lt"/>
              </a:rPr>
              <a:t>1: Convert the polynomial into a </a:t>
            </a:r>
            <a:r>
              <a:rPr lang="en-US" sz="2400" b="0" u="sng" dirty="0">
                <a:solidFill>
                  <a:schemeClr val="tx2"/>
                </a:solidFill>
                <a:latin typeface="+mn-lt"/>
              </a:rPr>
              <a:t>Bernstein</a:t>
            </a:r>
            <a:r>
              <a:rPr lang="en-US" sz="2400" b="0" i="0" dirty="0">
                <a:latin typeface="+mn-lt"/>
              </a:rPr>
              <a:t> form.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 animBg="1"/>
      <p:bldP spid="32" grpId="1" animBg="1"/>
      <p:bldP spid="33" grpId="0"/>
      <p:bldP spid="33" grpId="1"/>
      <p:bldP spid="36" grpId="0" animBg="1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Synthesizing Circuit to Implement Polynomial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209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0">
                <a:solidFill>
                  <a:srgbClr val="FF0000"/>
                </a:solidFill>
                <a:latin typeface="Arial" pitchFamily="34" charset="0"/>
              </a:rPr>
              <a:t>Power-Form Polynomial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844675"/>
            <a:ext cx="26860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2519363"/>
            <a:ext cx="62865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9"/>
          <p:cNvSpPr txBox="1">
            <a:spLocks noChangeArrowheads="1"/>
          </p:cNvSpPr>
          <p:nvPr/>
        </p:nvSpPr>
        <p:spPr bwMode="auto">
          <a:xfrm>
            <a:off x="5111750" y="1952625"/>
            <a:ext cx="273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006600"/>
                </a:solidFill>
              </a:rPr>
              <a:t>(Evaluate on </a:t>
            </a:r>
            <a:r>
              <a:rPr lang="en-US" sz="2400" b="0">
                <a:solidFill>
                  <a:schemeClr val="tx2"/>
                </a:solidFill>
              </a:rPr>
              <a:t>t</a:t>
            </a:r>
            <a:r>
              <a:rPr lang="en-US" sz="2400" b="0" i="0">
                <a:solidFill>
                  <a:schemeClr val="tx2"/>
                </a:solidFill>
              </a:rPr>
              <a:t> = 1/2</a:t>
            </a:r>
            <a:r>
              <a:rPr lang="en-US" sz="2400" b="0" i="0">
                <a:solidFill>
                  <a:srgbClr val="006600"/>
                </a:solidFill>
              </a:rPr>
              <a:t>)</a:t>
            </a:r>
          </a:p>
        </p:txBody>
      </p:sp>
      <p:graphicFrame>
        <p:nvGraphicFramePr>
          <p:cNvPr id="62487" name="Object 23"/>
          <p:cNvGraphicFramePr>
            <a:graphicFrameLocks noChangeAspect="1"/>
          </p:cNvGraphicFramePr>
          <p:nvPr/>
        </p:nvGraphicFramePr>
        <p:xfrm>
          <a:off x="2506663" y="3284538"/>
          <a:ext cx="5378450" cy="324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name="Visio" r:id="rId6" imgW="5378800" imgH="3242442" progId="Visio.Drawing.11">
                  <p:embed/>
                </p:oleObj>
              </mc:Choice>
              <mc:Fallback>
                <p:oleObj name="Visio" r:id="rId6" imgW="5378800" imgH="3242442" progId="Visio.Drawing.11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3284538"/>
                        <a:ext cx="5378450" cy="324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eft Brace 25"/>
          <p:cNvSpPr>
            <a:spLocks/>
          </p:cNvSpPr>
          <p:nvPr/>
        </p:nvSpPr>
        <p:spPr bwMode="auto">
          <a:xfrm>
            <a:off x="2195513" y="3357563"/>
            <a:ext cx="180975" cy="1008062"/>
          </a:xfrm>
          <a:prstGeom prst="leftBrace">
            <a:avLst>
              <a:gd name="adj1" fmla="val 36051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25463" y="3500438"/>
            <a:ext cx="1639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0"/>
              <a:t>P</a:t>
            </a:r>
            <a:r>
              <a:rPr lang="en-US" sz="2400" b="0" i="0"/>
              <a:t>(</a:t>
            </a:r>
            <a:r>
              <a:rPr lang="en-US" sz="2400" b="0"/>
              <a:t>X</a:t>
            </a:r>
            <a:r>
              <a:rPr lang="en-US" sz="2400" b="0" baseline="-25000"/>
              <a:t>i</a:t>
            </a:r>
            <a:r>
              <a:rPr lang="en-US" sz="2400" b="0" i="0"/>
              <a:t>=1) = </a:t>
            </a:r>
            <a:r>
              <a:rPr lang="en-US" sz="2400" b="0"/>
              <a:t>t </a:t>
            </a:r>
            <a:r>
              <a:rPr lang="en-US" sz="2400" b="0" i="0"/>
              <a:t/>
            </a:r>
            <a:br>
              <a:rPr lang="en-US" sz="2400" b="0" i="0"/>
            </a:br>
            <a:r>
              <a:rPr lang="en-US" sz="2400" b="0" i="0"/>
              <a:t>(= 1/2)</a:t>
            </a:r>
            <a:endParaRPr lang="en-US" sz="2400"/>
          </a:p>
        </p:txBody>
      </p:sp>
      <p:sp>
        <p:nvSpPr>
          <p:cNvPr id="36" name="Left Brace 35"/>
          <p:cNvSpPr>
            <a:spLocks/>
          </p:cNvSpPr>
          <p:nvPr/>
        </p:nvSpPr>
        <p:spPr bwMode="auto">
          <a:xfrm>
            <a:off x="2195513" y="4905375"/>
            <a:ext cx="215900" cy="1260475"/>
          </a:xfrm>
          <a:prstGeom prst="leftBrace">
            <a:avLst>
              <a:gd name="adj1" fmla="val 36273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04813" y="5272088"/>
            <a:ext cx="1827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0"/>
              <a:t>P</a:t>
            </a:r>
            <a:r>
              <a:rPr lang="en-US" sz="2400" b="0" i="0"/>
              <a:t>(</a:t>
            </a:r>
            <a:r>
              <a:rPr lang="en-US" sz="2400" b="0"/>
              <a:t>Z</a:t>
            </a:r>
            <a:r>
              <a:rPr lang="en-US" sz="2400" b="0" baseline="-25000"/>
              <a:t>i</a:t>
            </a:r>
            <a:r>
              <a:rPr lang="en-US" sz="2400" b="0" i="0"/>
              <a:t>=1) = </a:t>
            </a:r>
            <a:r>
              <a:rPr lang="en-US" sz="2400" b="0"/>
              <a:t>b</a:t>
            </a:r>
            <a:r>
              <a:rPr lang="en-US" sz="2400" b="0" baseline="-25000"/>
              <a:t>i</a:t>
            </a:r>
            <a:r>
              <a:rPr lang="en-US" sz="2400" b="0" i="0" baseline="-25000"/>
              <a:t>,3</a:t>
            </a:r>
            <a:endParaRPr lang="en-US" sz="2400" i="0" baseline="-2500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611188" y="5768975"/>
            <a:ext cx="209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0" i="0">
                <a:solidFill>
                  <a:srgbClr val="FF0000"/>
                </a:solidFill>
                <a:latin typeface="Arial" pitchFamily="34" charset="0"/>
              </a:rPr>
              <a:t>(</a:t>
            </a:r>
            <a:r>
              <a:rPr lang="en-US" sz="2000" b="0">
                <a:solidFill>
                  <a:srgbClr val="FF0000"/>
                </a:solidFill>
                <a:latin typeface="Arial" pitchFamily="34" charset="0"/>
              </a:rPr>
              <a:t>Bernstein</a:t>
            </a:r>
          </a:p>
          <a:p>
            <a:r>
              <a:rPr lang="en-US" sz="2000" b="0">
                <a:solidFill>
                  <a:srgbClr val="FF0000"/>
                </a:solidFill>
                <a:latin typeface="Arial" pitchFamily="34" charset="0"/>
              </a:rPr>
              <a:t>Coefficient</a:t>
            </a:r>
            <a:r>
              <a:rPr lang="en-US" sz="2000" b="0" i="0">
                <a:solidFill>
                  <a:srgbClr val="FF0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771775" y="3321050"/>
            <a:ext cx="215900" cy="1044575"/>
          </a:xfrm>
          <a:prstGeom prst="rect">
            <a:avLst/>
          </a:prstGeom>
          <a:noFill/>
          <a:ln w="25400" algn="ctr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435600" y="4616450"/>
            <a:ext cx="215900" cy="288925"/>
          </a:xfrm>
          <a:prstGeom prst="rect">
            <a:avLst/>
          </a:prstGeom>
          <a:noFill/>
          <a:ln w="25400" algn="ctr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808288" y="5229225"/>
            <a:ext cx="215900" cy="287338"/>
          </a:xfrm>
          <a:prstGeom prst="rect">
            <a:avLst/>
          </a:prstGeom>
          <a:noFill/>
          <a:ln w="25400" algn="ctr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759450" y="5408613"/>
            <a:ext cx="217488" cy="288925"/>
          </a:xfrm>
          <a:prstGeom prst="rect">
            <a:avLst/>
          </a:prstGeom>
          <a:noFill/>
          <a:ln w="25400" algn="ctr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Right Arrow 44"/>
          <p:cNvSpPr>
            <a:spLocks noChangeArrowheads="1"/>
          </p:cNvSpPr>
          <p:nvPr/>
        </p:nvSpPr>
        <p:spPr bwMode="auto">
          <a:xfrm>
            <a:off x="1800225" y="5229225"/>
            <a:ext cx="684213" cy="252413"/>
          </a:xfrm>
          <a:prstGeom prst="rightArrow">
            <a:avLst>
              <a:gd name="adj1" fmla="val 50000"/>
              <a:gd name="adj2" fmla="val 4993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951163" y="3321050"/>
            <a:ext cx="215900" cy="1044575"/>
          </a:xfrm>
          <a:prstGeom prst="rect">
            <a:avLst/>
          </a:prstGeom>
          <a:noFill/>
          <a:ln w="25400" algn="ctr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616575" y="4616450"/>
            <a:ext cx="179388" cy="288925"/>
          </a:xfrm>
          <a:prstGeom prst="rect">
            <a:avLst/>
          </a:prstGeom>
          <a:noFill/>
          <a:ln w="25400" algn="ctr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987675" y="5589588"/>
            <a:ext cx="215900" cy="287337"/>
          </a:xfrm>
          <a:prstGeom prst="rect">
            <a:avLst/>
          </a:prstGeom>
          <a:noFill/>
          <a:ln w="25400" algn="ctr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940425" y="5408613"/>
            <a:ext cx="179388" cy="288925"/>
          </a:xfrm>
          <a:prstGeom prst="rect">
            <a:avLst/>
          </a:prstGeom>
          <a:noFill/>
          <a:ln w="25400" algn="ctr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ight Arrow 49"/>
          <p:cNvSpPr>
            <a:spLocks noChangeArrowheads="1"/>
          </p:cNvSpPr>
          <p:nvPr/>
        </p:nvSpPr>
        <p:spPr bwMode="auto">
          <a:xfrm>
            <a:off x="1800225" y="5589588"/>
            <a:ext cx="684213" cy="252412"/>
          </a:xfrm>
          <a:prstGeom prst="rightArrow">
            <a:avLst>
              <a:gd name="adj1" fmla="val 50000"/>
              <a:gd name="adj2" fmla="val 49935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834188" y="3194050"/>
            <a:ext cx="1924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rgbClr val="FF33CC"/>
                </a:solidFill>
                <a:latin typeface="+mn-lt"/>
                <a:cs typeface="Times New Roman" pitchFamily="18" charset="0"/>
              </a:rPr>
              <a:t>g</a:t>
            </a:r>
            <a:r>
              <a:rPr lang="en-US" sz="2800" b="0" i="0" dirty="0">
                <a:solidFill>
                  <a:srgbClr val="FF33CC"/>
                </a:solidFill>
                <a:cs typeface="Times New Roman" pitchFamily="18" charset="0"/>
              </a:rPr>
              <a:t>(1/2) = 1/4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/>
      <p:bldP spid="36" grpId="0" animBg="1"/>
      <p:bldP spid="39" grpId="0"/>
      <p:bldP spid="40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Generalized Multiplexing</a:t>
            </a:r>
          </a:p>
        </p:txBody>
      </p:sp>
      <p:graphicFrame>
        <p:nvGraphicFramePr>
          <p:cNvPr id="3277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828602"/>
              </p:ext>
            </p:extLst>
          </p:nvPr>
        </p:nvGraphicFramePr>
        <p:xfrm>
          <a:off x="3144838" y="1812925"/>
          <a:ext cx="4343400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Visio" r:id="rId4" imgW="4038686" imgH="2724068" progId="Visio.Drawing.11">
                  <p:embed/>
                </p:oleObj>
              </mc:Choice>
              <mc:Fallback>
                <p:oleObj name="Visio" r:id="rId4" imgW="4038686" imgH="2724068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1812925"/>
                        <a:ext cx="4343400" cy="309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121275"/>
            <a:ext cx="3276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10"/>
          <p:cNvSpPr txBox="1">
            <a:spLocks noChangeArrowheads="1"/>
          </p:cNvSpPr>
          <p:nvPr/>
        </p:nvSpPr>
        <p:spPr bwMode="auto">
          <a:xfrm>
            <a:off x="3816350" y="5921375"/>
            <a:ext cx="170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FF0000"/>
                </a:solidFill>
                <a:cs typeface="Times New Roman" pitchFamily="18" charset="0"/>
              </a:rPr>
              <a:t>(0 ≤ </a:t>
            </a:r>
            <a:r>
              <a:rPr lang="en-US" sz="2400" b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2400" b="0" baseline="-25000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sz="2400" b="0" i="0" baseline="-25000">
                <a:solidFill>
                  <a:srgbClr val="FF0000"/>
                </a:solidFill>
                <a:cs typeface="Times New Roman" pitchFamily="18" charset="0"/>
              </a:rPr>
              <a:t>,</a:t>
            </a:r>
            <a:r>
              <a:rPr lang="en-US" sz="2400" b="0" baseline="-2500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sz="2400" b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0" i="0">
                <a:solidFill>
                  <a:srgbClr val="FF0000"/>
                </a:solidFill>
                <a:cs typeface="Times New Roman" pitchFamily="18" charset="0"/>
              </a:rPr>
              <a:t>≤ 1)</a:t>
            </a:r>
          </a:p>
        </p:txBody>
      </p:sp>
      <p:sp>
        <p:nvSpPr>
          <p:cNvPr id="10" name="Left Brace 9"/>
          <p:cNvSpPr>
            <a:spLocks/>
          </p:cNvSpPr>
          <p:nvPr/>
        </p:nvSpPr>
        <p:spPr bwMode="auto">
          <a:xfrm>
            <a:off x="2843213" y="1916113"/>
            <a:ext cx="180975" cy="1008062"/>
          </a:xfrm>
          <a:prstGeom prst="leftBrace">
            <a:avLst>
              <a:gd name="adj1" fmla="val 36051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46188" y="2139950"/>
            <a:ext cx="1562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0"/>
              <a:t>P</a:t>
            </a:r>
            <a:r>
              <a:rPr lang="en-US" sz="2400" b="0" i="0"/>
              <a:t>(</a:t>
            </a:r>
            <a:r>
              <a:rPr lang="en-US" sz="2400" b="0"/>
              <a:t>X</a:t>
            </a:r>
            <a:r>
              <a:rPr lang="en-US" sz="2400" b="0" baseline="-25000"/>
              <a:t>i</a:t>
            </a:r>
            <a:r>
              <a:rPr lang="en-US" sz="2400" b="0" i="0"/>
              <a:t>=1) = </a:t>
            </a:r>
            <a:r>
              <a:rPr lang="en-US" sz="2400" b="0"/>
              <a:t>t</a:t>
            </a:r>
            <a:endParaRPr lang="en-US" sz="2400"/>
          </a:p>
        </p:txBody>
      </p:sp>
      <p:sp>
        <p:nvSpPr>
          <p:cNvPr id="13" name="Left Brace 12"/>
          <p:cNvSpPr>
            <a:spLocks/>
          </p:cNvSpPr>
          <p:nvPr/>
        </p:nvSpPr>
        <p:spPr bwMode="auto">
          <a:xfrm>
            <a:off x="4535488" y="3213100"/>
            <a:ext cx="252412" cy="1547813"/>
          </a:xfrm>
          <a:prstGeom prst="leftBrace">
            <a:avLst>
              <a:gd name="adj1" fmla="val 36168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555875" y="3752850"/>
            <a:ext cx="182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0"/>
              <a:t>P</a:t>
            </a:r>
            <a:r>
              <a:rPr lang="en-US" sz="2400" b="0" i="0"/>
              <a:t>(</a:t>
            </a:r>
            <a:r>
              <a:rPr lang="en-US" sz="2400" b="0"/>
              <a:t>Z</a:t>
            </a:r>
            <a:r>
              <a:rPr lang="en-US" sz="2400" b="0" baseline="-25000"/>
              <a:t>i</a:t>
            </a:r>
            <a:r>
              <a:rPr lang="en-US" sz="2400" b="0" i="0"/>
              <a:t>=1) = </a:t>
            </a:r>
            <a:r>
              <a:rPr lang="en-US" sz="2400" b="0"/>
              <a:t>b</a:t>
            </a:r>
            <a:r>
              <a:rPr lang="en-US" sz="2400" b="0" baseline="-25000"/>
              <a:t>i</a:t>
            </a:r>
            <a:r>
              <a:rPr lang="en-US" sz="2400" b="0" i="0" baseline="-25000"/>
              <a:t>,</a:t>
            </a:r>
            <a:r>
              <a:rPr lang="en-US" sz="2400" b="0" baseline="-25000"/>
              <a:t>n</a:t>
            </a:r>
            <a:endParaRPr lang="en-US" sz="2400" baseline="-2500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946150" y="2565400"/>
            <a:ext cx="1897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0" u="sng">
                <a:solidFill>
                  <a:srgbClr val="FF0000"/>
                </a:solidFill>
                <a:latin typeface="Arial" pitchFamily="34" charset="0"/>
              </a:rPr>
              <a:t>Independent</a:t>
            </a: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926306"/>
            <a:ext cx="5394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Mathematical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200" smtClean="0"/>
              <a:t> is the set of polynomials that can be implemented by logical computation on stochastic bit streams.</a:t>
            </a:r>
          </a:p>
          <a:p>
            <a:pPr>
              <a:spcAft>
                <a:spcPts val="600"/>
              </a:spcAft>
            </a:pP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smtClean="0"/>
              <a:t> is the set of polynomials that can be represented as Bernstein polynomial </a:t>
            </a:r>
            <a:r>
              <a:rPr lang="en-US" sz="2200" i="1" smtClean="0">
                <a:solidFill>
                  <a:srgbClr val="006600"/>
                </a:solidFill>
              </a:rPr>
              <a:t>with coefficients in the unit interval</a:t>
            </a:r>
            <a:r>
              <a:rPr lang="en-US" sz="2200" smtClean="0"/>
              <a:t>.</a:t>
            </a:r>
          </a:p>
          <a:p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200" smtClean="0"/>
              <a:t> is the set of polynomials 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smtClean="0"/>
              <a:t> such that</a:t>
            </a:r>
          </a:p>
          <a:p>
            <a:pPr lvl="1">
              <a:buFontTx/>
              <a:buNone/>
            </a:pPr>
            <a:r>
              <a:rPr lang="en-US" sz="2200" i="1" smtClean="0">
                <a:solidFill>
                  <a:srgbClr val="006600"/>
                </a:solidFill>
                <a:cs typeface="Times New Roman" pitchFamily="18" charset="0"/>
              </a:rPr>
              <a:t>Either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  g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 ≡ 0 </a:t>
            </a:r>
            <a:r>
              <a:rPr lang="en-US" sz="2000" smtClean="0">
                <a:cs typeface="Times New Roman" pitchFamily="18" charset="0"/>
              </a:rPr>
              <a:t>or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≡ 1</a:t>
            </a:r>
            <a:endParaRPr lang="en-US" sz="2000" smtClean="0"/>
          </a:p>
          <a:p>
            <a:pPr lvl="1">
              <a:buFontTx/>
              <a:buNone/>
            </a:pPr>
            <a:r>
              <a:rPr lang="en-US" sz="2200" i="1" smtClean="0">
                <a:solidFill>
                  <a:srgbClr val="006600"/>
                </a:solidFill>
                <a:cs typeface="Times New Roman" pitchFamily="18" charset="0"/>
              </a:rPr>
              <a:t>Or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	      0 &lt; 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 &lt; 1</a:t>
            </a:r>
            <a:r>
              <a:rPr lang="en-US" sz="2000" smtClean="0"/>
              <a:t>, for all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0 &lt; 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&lt; 1</a:t>
            </a:r>
            <a:r>
              <a:rPr lang="en-US" sz="2000" smtClean="0">
                <a:cs typeface="Times New Roman" pitchFamily="18" charset="0"/>
              </a:rPr>
              <a:t>,</a:t>
            </a:r>
            <a:r>
              <a:rPr lang="en-US" sz="2000" smtClean="0"/>
              <a:t> and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0 ≤ 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(0), 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(1) ≤ 1</a:t>
            </a:r>
          </a:p>
          <a:p>
            <a:endParaRPr lang="en-US" sz="2400" smtClean="0"/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84213" y="4868863"/>
            <a:ext cx="8321675" cy="1770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i="0" dirty="0">
                <a:solidFill>
                  <a:srgbClr val="000000"/>
                </a:solidFill>
                <a:latin typeface="Arial"/>
              </a:rPr>
              <a:t>Practical Implication: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b="0" i="0" u="sng" dirty="0">
                <a:solidFill>
                  <a:srgbClr val="000000"/>
                </a:solidFill>
                <a:latin typeface="Arial"/>
              </a:rPr>
              <a:t>A necessary and sufficient condition</a:t>
            </a:r>
            <a:r>
              <a:rPr lang="en-US" sz="2000" b="0" i="0" dirty="0">
                <a:solidFill>
                  <a:srgbClr val="000000"/>
                </a:solidFill>
                <a:latin typeface="Arial"/>
              </a:rPr>
              <a:t> on whether polynomials can be</a:t>
            </a:r>
            <a:br>
              <a:rPr lang="en-US" sz="2000" b="0" i="0" dirty="0">
                <a:solidFill>
                  <a:srgbClr val="000000"/>
                </a:solidFill>
                <a:latin typeface="Arial"/>
              </a:rPr>
            </a:br>
            <a:r>
              <a:rPr lang="en-US" sz="2000" b="0" i="0" dirty="0">
                <a:solidFill>
                  <a:srgbClr val="000000"/>
                </a:solidFill>
                <a:latin typeface="Arial"/>
              </a:rPr>
              <a:t>implemented by logical computation on stochastic bit streams.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b="0" i="0" u="sng" dirty="0">
                <a:solidFill>
                  <a:srgbClr val="000000"/>
                </a:solidFill>
                <a:latin typeface="Arial"/>
              </a:rPr>
              <a:t>A guarantee</a:t>
            </a:r>
            <a:r>
              <a:rPr lang="en-US" sz="2000" b="0" i="0" dirty="0">
                <a:solidFill>
                  <a:srgbClr val="000000"/>
                </a:solidFill>
                <a:latin typeface="Arial"/>
              </a:rPr>
              <a:t> that degree elevation will produce Bernstein</a:t>
            </a:r>
            <a:br>
              <a:rPr lang="en-US" sz="2000" b="0" i="0" dirty="0">
                <a:solidFill>
                  <a:srgbClr val="000000"/>
                </a:solidFill>
                <a:latin typeface="Arial"/>
              </a:rPr>
            </a:br>
            <a:r>
              <a:rPr lang="en-US" sz="2000" b="0" i="0" dirty="0">
                <a:solidFill>
                  <a:srgbClr val="000000"/>
                </a:solidFill>
                <a:latin typeface="Arial"/>
              </a:rPr>
              <a:t>polynomials with coefficients in the unit interval.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19138" y="4329113"/>
            <a:ext cx="3421062" cy="468312"/>
            <a:chOff x="575556" y="4401108"/>
            <a:chExt cx="3420380" cy="468052"/>
          </a:xfrm>
        </p:grpSpPr>
        <p:grpSp>
          <p:nvGrpSpPr>
            <p:cNvPr id="48135" name="Group 11"/>
            <p:cNvGrpSpPr>
              <a:grpSpLocks/>
            </p:cNvGrpSpPr>
            <p:nvPr/>
          </p:nvGrpSpPr>
          <p:grpSpPr bwMode="auto">
            <a:xfrm>
              <a:off x="683568" y="4407495"/>
              <a:ext cx="3100747" cy="461665"/>
              <a:chOff x="683568" y="4365104"/>
              <a:chExt cx="3100747" cy="46166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83484" y="4365063"/>
                <a:ext cx="1503062" cy="4617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0" dirty="0">
                    <a:solidFill>
                      <a:srgbClr val="FF0000"/>
                    </a:solidFill>
                    <a:latin typeface="Arial"/>
                  </a:rPr>
                  <a:t>Theorem:</a:t>
                </a:r>
              </a:p>
            </p:txBody>
          </p:sp>
          <p:pic>
            <p:nvPicPr>
              <p:cNvPr id="48138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1740" y="4437112"/>
                <a:ext cx="1552575" cy="35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8136" name="Rectangle 12"/>
            <p:cNvSpPr>
              <a:spLocks noChangeArrowheads="1"/>
            </p:cNvSpPr>
            <p:nvPr/>
          </p:nvSpPr>
          <p:spPr bwMode="auto">
            <a:xfrm>
              <a:off x="575556" y="4401108"/>
              <a:ext cx="3420380" cy="46805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55650" y="4857750"/>
            <a:ext cx="60467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 i="0" smtClean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en-US" sz="2000" b="0" smtClean="0">
                <a:solidFill>
                  <a:srgbClr val="FF0000"/>
                </a:solidFill>
                <a:latin typeface="Arial" charset="0"/>
              </a:rPr>
              <a:t>Uniform Approximation and Bernstein Polynomials </a:t>
            </a:r>
            <a:br>
              <a:rPr lang="en-US" sz="2000" b="0" smtClean="0">
                <a:solidFill>
                  <a:srgbClr val="FF0000"/>
                </a:solidFill>
                <a:latin typeface="Arial" charset="0"/>
              </a:rPr>
            </a:br>
            <a:r>
              <a:rPr lang="en-US" sz="2000" b="0" smtClean="0">
                <a:solidFill>
                  <a:srgbClr val="FF0000"/>
                </a:solidFill>
                <a:latin typeface="Arial" charset="0"/>
              </a:rPr>
              <a:t>with Coefficients in the Unit Interval</a:t>
            </a:r>
            <a:r>
              <a:rPr lang="en-US" sz="2000" b="0" i="0" smtClean="0">
                <a:solidFill>
                  <a:srgbClr val="FF0000"/>
                </a:solidFill>
                <a:latin typeface="Arial" charset="0"/>
              </a:rPr>
              <a:t>”</a:t>
            </a:r>
          </a:p>
          <a:p>
            <a:pPr eaLnBrk="1" hangingPunct="1"/>
            <a:r>
              <a:rPr lang="en-US" sz="2000" b="0" i="0" smtClean="0">
                <a:solidFill>
                  <a:srgbClr val="006600"/>
                </a:solidFill>
                <a:latin typeface="Arial" charset="0"/>
              </a:rPr>
              <a:t>W. Qian, M. Riedel, and I. Rosenberg</a:t>
            </a:r>
            <a:endParaRPr lang="en-US" sz="2000" b="0" i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2000" b="0" i="0" smtClean="0">
                <a:solidFill>
                  <a:srgbClr val="000000"/>
                </a:solidFill>
                <a:latin typeface="Arial" charset="0"/>
              </a:rPr>
              <a:t>European Journal of Combinatorics, 2011</a:t>
            </a:r>
          </a:p>
          <a:p>
            <a:pPr eaLnBrk="1" hangingPunct="1"/>
            <a:endParaRPr lang="en-US" sz="2000" b="0" i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8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1143000" y="2667000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2800" b="0" i="0">
              <a:latin typeface="Arial" pitchFamily="34" charset="0"/>
            </a:endParaRP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0000"/>
                </a:solidFill>
              </a:rPr>
              <a:t>Non-Polynomial Functions</a:t>
            </a:r>
            <a:endParaRPr lang="en-US" sz="4800" smtClean="0"/>
          </a:p>
        </p:txBody>
      </p:sp>
      <p:sp>
        <p:nvSpPr>
          <p:cNvPr id="16393" name="Text Box 6"/>
          <p:cNvSpPr txBox="1">
            <a:spLocks noChangeArrowheads="1"/>
          </p:cNvSpPr>
          <p:nvPr/>
        </p:nvSpPr>
        <p:spPr bwMode="auto">
          <a:xfrm>
            <a:off x="719138" y="1700213"/>
            <a:ext cx="76692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0">
                <a:solidFill>
                  <a:srgbClr val="006600"/>
                </a:solidFill>
                <a:latin typeface="Arial" pitchFamily="34" charset="0"/>
              </a:rPr>
              <a:t>Find a Bernstein polynomial </a:t>
            </a:r>
            <a:r>
              <a:rPr lang="en-US" sz="2400" b="0" u="sng">
                <a:solidFill>
                  <a:srgbClr val="006600"/>
                </a:solidFill>
                <a:latin typeface="Arial" pitchFamily="34" charset="0"/>
              </a:rPr>
              <a:t>with coefficients in the unit interval</a:t>
            </a:r>
            <a:r>
              <a:rPr lang="en-US" sz="2400" b="0">
                <a:solidFill>
                  <a:srgbClr val="006600"/>
                </a:solidFill>
                <a:latin typeface="Arial" pitchFamily="34" charset="0"/>
              </a:rPr>
              <a:t> that approximates the non-polynomial </a:t>
            </a:r>
            <a:r>
              <a:rPr lang="en-US" sz="2400" b="0">
                <a:solidFill>
                  <a:srgbClr val="006600"/>
                </a:solidFill>
                <a:cs typeface="Times New Roman" pitchFamily="18" charset="0"/>
              </a:rPr>
              <a:t>g</a:t>
            </a:r>
            <a:r>
              <a:rPr lang="en-US" sz="2400" b="0" i="0">
                <a:solidFill>
                  <a:srgbClr val="006600"/>
                </a:solidFill>
                <a:cs typeface="Times New Roman" pitchFamily="18" charset="0"/>
              </a:rPr>
              <a:t>(</a:t>
            </a:r>
            <a:r>
              <a:rPr lang="en-US" sz="2400" b="0">
                <a:solidFill>
                  <a:srgbClr val="006600"/>
                </a:solidFill>
                <a:cs typeface="Times New Roman" pitchFamily="18" charset="0"/>
              </a:rPr>
              <a:t>t</a:t>
            </a:r>
            <a:r>
              <a:rPr lang="en-US" sz="2400" b="0" i="0">
                <a:solidFill>
                  <a:srgbClr val="006600"/>
                </a:solidFill>
                <a:cs typeface="Times New Roman" pitchFamily="18" charset="0"/>
              </a:rPr>
              <a:t>)</a:t>
            </a:r>
            <a:r>
              <a:rPr lang="en-US" sz="2400" b="0">
                <a:solidFill>
                  <a:srgbClr val="006600"/>
                </a:solidFill>
                <a:latin typeface="Arial" pitchFamily="34" charset="0"/>
              </a:rPr>
              <a:t>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42988" y="2716213"/>
            <a:ext cx="6381750" cy="466725"/>
            <a:chOff x="1331640" y="3212976"/>
            <a:chExt cx="6381875" cy="468052"/>
          </a:xfrm>
        </p:grpSpPr>
        <p:sp>
          <p:nvSpPr>
            <p:cNvPr id="11" name="TextBox 10"/>
            <p:cNvSpPr txBox="1"/>
            <p:nvPr/>
          </p:nvSpPr>
          <p:spPr>
            <a:xfrm>
              <a:off x="1331640" y="3212976"/>
              <a:ext cx="6381875" cy="4616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0" i="0" dirty="0">
                  <a:latin typeface="+mn-lt"/>
                </a:rPr>
                <a:t>Find real values                            </a:t>
              </a:r>
              <a:r>
                <a:rPr lang="en-US" sz="2400" b="0" i="0" u="sng" dirty="0">
                  <a:solidFill>
                    <a:schemeClr val="tx2"/>
                  </a:solidFill>
                  <a:latin typeface="+mn-lt"/>
                </a:rPr>
                <a:t>to minimize</a:t>
              </a:r>
              <a:r>
                <a:rPr lang="en-US" sz="2400" b="0" i="0" dirty="0">
                  <a:latin typeface="+mn-lt"/>
                </a:rPr>
                <a:t> </a:t>
              </a:r>
            </a:p>
          </p:txBody>
        </p:sp>
        <p:pic>
          <p:nvPicPr>
            <p:cNvPr id="3380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3328603"/>
              <a:ext cx="219075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66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90888"/>
            <a:ext cx="3609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135063" y="4371975"/>
            <a:ext cx="5705475" cy="461963"/>
            <a:chOff x="1511660" y="5265204"/>
            <a:chExt cx="5705264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1511660" y="5265204"/>
              <a:ext cx="1501719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0" i="0" u="sng" dirty="0">
                  <a:solidFill>
                    <a:srgbClr val="0070C0"/>
                  </a:solidFill>
                  <a:latin typeface="+mn-lt"/>
                </a:rPr>
                <a:t>subject to</a:t>
              </a:r>
            </a:p>
          </p:txBody>
        </p:sp>
        <p:pic>
          <p:nvPicPr>
            <p:cNvPr id="3380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5335302"/>
              <a:ext cx="42291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439863" y="5127625"/>
            <a:ext cx="6450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0">
                <a:solidFill>
                  <a:srgbClr val="006600"/>
                </a:solidFill>
                <a:latin typeface="Arial" pitchFamily="34" charset="0"/>
              </a:rPr>
              <a:t>Solved by </a:t>
            </a:r>
            <a:r>
              <a:rPr lang="en-US" sz="2400" b="0" u="sng">
                <a:solidFill>
                  <a:srgbClr val="006600"/>
                </a:solidFill>
                <a:latin typeface="Arial" pitchFamily="34" charset="0"/>
              </a:rPr>
              <a:t>quadratic programming</a:t>
            </a:r>
            <a:endParaRPr lang="en-US" sz="2400" b="0" i="0">
              <a:solidFill>
                <a:srgbClr val="0066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FF0000"/>
                </a:solidFill>
              </a:rPr>
              <a:t>Example: Gamma Correction Function</a:t>
            </a:r>
            <a:endParaRPr lang="en-US" smtClean="0"/>
          </a:p>
        </p:txBody>
      </p:sp>
      <p:sp>
        <p:nvSpPr>
          <p:cNvPr id="10" name="TextBox 9"/>
          <p:cNvSpPr txBox="1"/>
          <p:nvPr/>
        </p:nvSpPr>
        <p:spPr>
          <a:xfrm>
            <a:off x="1116013" y="3533775"/>
            <a:ext cx="67325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i="0" dirty="0">
                <a:latin typeface="+mn-lt"/>
              </a:rPr>
              <a:t>Coefficients of Degree-6 Bernstein polynomial approximation:</a:t>
            </a:r>
          </a:p>
        </p:txBody>
      </p:sp>
      <p:sp>
        <p:nvSpPr>
          <p:cNvPr id="41988" name="TextBox 11"/>
          <p:cNvSpPr txBox="1">
            <a:spLocks noChangeArrowheads="1"/>
          </p:cNvSpPr>
          <p:nvPr/>
        </p:nvSpPr>
        <p:spPr bwMode="auto">
          <a:xfrm>
            <a:off x="1352550" y="4435475"/>
            <a:ext cx="7058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>
                <a:cs typeface="Times New Roman" pitchFamily="18" charset="0"/>
              </a:rPr>
              <a:t>b</a:t>
            </a:r>
            <a:r>
              <a:rPr lang="en-US" sz="2400" b="0" i="0" baseline="-25000">
                <a:cs typeface="Times New Roman" pitchFamily="18" charset="0"/>
              </a:rPr>
              <a:t>0,6</a:t>
            </a:r>
            <a:r>
              <a:rPr lang="en-US" sz="2400" b="0" i="0">
                <a:cs typeface="Times New Roman" pitchFamily="18" charset="0"/>
              </a:rPr>
              <a:t> = 0.0955, </a:t>
            </a:r>
            <a:r>
              <a:rPr lang="en-US" sz="2400" b="0">
                <a:cs typeface="Times New Roman" pitchFamily="18" charset="0"/>
              </a:rPr>
              <a:t>b</a:t>
            </a:r>
            <a:r>
              <a:rPr lang="en-US" sz="2400" b="0" i="0" baseline="-25000">
                <a:cs typeface="Times New Roman" pitchFamily="18" charset="0"/>
              </a:rPr>
              <a:t>1,6</a:t>
            </a:r>
            <a:r>
              <a:rPr lang="en-US" sz="2400" b="0" i="0">
                <a:cs typeface="Times New Roman" pitchFamily="18" charset="0"/>
              </a:rPr>
              <a:t> = 0.7207, </a:t>
            </a:r>
            <a:r>
              <a:rPr lang="en-US" sz="2400" b="0">
                <a:cs typeface="Times New Roman" pitchFamily="18" charset="0"/>
              </a:rPr>
              <a:t>b</a:t>
            </a:r>
            <a:r>
              <a:rPr lang="en-US" sz="2400" b="0" i="0" baseline="-25000">
                <a:cs typeface="Times New Roman" pitchFamily="18" charset="0"/>
              </a:rPr>
              <a:t>2,6</a:t>
            </a:r>
            <a:r>
              <a:rPr lang="en-US" sz="2400" b="0" i="0">
                <a:cs typeface="Times New Roman" pitchFamily="18" charset="0"/>
              </a:rPr>
              <a:t> = 0.3476, </a:t>
            </a:r>
            <a:r>
              <a:rPr lang="en-US" sz="2400" b="0">
                <a:cs typeface="Times New Roman" pitchFamily="18" charset="0"/>
              </a:rPr>
              <a:t>b</a:t>
            </a:r>
            <a:r>
              <a:rPr lang="en-US" sz="2400" b="0" i="0" baseline="-25000">
                <a:cs typeface="Times New Roman" pitchFamily="18" charset="0"/>
              </a:rPr>
              <a:t>3,6</a:t>
            </a:r>
            <a:r>
              <a:rPr lang="en-US" sz="2400" b="0" i="0">
                <a:cs typeface="Times New Roman" pitchFamily="18" charset="0"/>
              </a:rPr>
              <a:t> = 0.9988,</a:t>
            </a:r>
          </a:p>
          <a:p>
            <a:pPr eaLnBrk="1" hangingPunct="1"/>
            <a:r>
              <a:rPr lang="en-US" sz="2400" b="0">
                <a:cs typeface="Times New Roman" pitchFamily="18" charset="0"/>
              </a:rPr>
              <a:t>b</a:t>
            </a:r>
            <a:r>
              <a:rPr lang="en-US" sz="2400" b="0" i="0" baseline="-25000">
                <a:cs typeface="Times New Roman" pitchFamily="18" charset="0"/>
              </a:rPr>
              <a:t>4,6</a:t>
            </a:r>
            <a:r>
              <a:rPr lang="en-US" sz="2400" b="0" i="0">
                <a:cs typeface="Times New Roman" pitchFamily="18" charset="0"/>
              </a:rPr>
              <a:t> = 0.7017, </a:t>
            </a:r>
            <a:r>
              <a:rPr lang="en-US" sz="2400" b="0">
                <a:cs typeface="Times New Roman" pitchFamily="18" charset="0"/>
              </a:rPr>
              <a:t>b</a:t>
            </a:r>
            <a:r>
              <a:rPr lang="en-US" sz="2400" b="0" i="0" baseline="-25000">
                <a:cs typeface="Times New Roman" pitchFamily="18" charset="0"/>
              </a:rPr>
              <a:t>5,6</a:t>
            </a:r>
            <a:r>
              <a:rPr lang="en-US" sz="2400" b="0" i="0">
                <a:cs typeface="Times New Roman" pitchFamily="18" charset="0"/>
              </a:rPr>
              <a:t> = 0.9695, </a:t>
            </a:r>
            <a:r>
              <a:rPr lang="en-US" sz="2400" b="0">
                <a:cs typeface="Times New Roman" pitchFamily="18" charset="0"/>
              </a:rPr>
              <a:t>b</a:t>
            </a:r>
            <a:r>
              <a:rPr lang="en-US" sz="2400" b="0" i="0" baseline="-25000">
                <a:cs typeface="Times New Roman" pitchFamily="18" charset="0"/>
              </a:rPr>
              <a:t>6,6</a:t>
            </a:r>
            <a:r>
              <a:rPr lang="en-US" sz="2400" b="0" i="0">
                <a:cs typeface="Times New Roman" pitchFamily="18" charset="0"/>
              </a:rPr>
              <a:t> = 0.9939</a:t>
            </a:r>
          </a:p>
        </p:txBody>
      </p:sp>
      <p:grpSp>
        <p:nvGrpSpPr>
          <p:cNvPr id="34821" name="Group 10"/>
          <p:cNvGrpSpPr>
            <a:grpSpLocks/>
          </p:cNvGrpSpPr>
          <p:nvPr/>
        </p:nvGrpSpPr>
        <p:grpSpPr bwMode="auto">
          <a:xfrm>
            <a:off x="4103688" y="1498600"/>
            <a:ext cx="3443287" cy="1485900"/>
            <a:chOff x="4679950" y="1498600"/>
            <a:chExt cx="3443288" cy="1485900"/>
          </a:xfrm>
        </p:grpSpPr>
        <p:pic>
          <p:nvPicPr>
            <p:cNvPr id="34823" name="Picture 8" descr="lena45_or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950" y="1520825"/>
              <a:ext cx="1463675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4" name="Picture 10" descr="lena45_std_err0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563" y="1498600"/>
              <a:ext cx="1463675" cy="146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5" name="Right Arrow 6"/>
            <p:cNvSpPr>
              <a:spLocks noChangeArrowheads="1"/>
            </p:cNvSpPr>
            <p:nvPr/>
          </p:nvSpPr>
          <p:spPr bwMode="auto">
            <a:xfrm>
              <a:off x="6192180" y="2132856"/>
              <a:ext cx="432048" cy="28803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989138"/>
            <a:ext cx="16954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9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Fault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Stochastic Encoding</a:t>
            </a:r>
          </a:p>
          <a:p>
            <a:pPr lvl="1"/>
            <a:r>
              <a:rPr lang="en-US" sz="2400" smtClean="0"/>
              <a:t>A bit flip does not substantially change the probability:</a:t>
            </a:r>
          </a:p>
          <a:p>
            <a:pPr lvl="1">
              <a:buFontTx/>
              <a:buNone/>
            </a:pPr>
            <a:r>
              <a:rPr lang="en-US" sz="2400" smtClean="0"/>
              <a:t> 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1010</a:t>
            </a:r>
            <a:r>
              <a:rPr 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11001 → 1010</a:t>
            </a:r>
            <a:r>
              <a:rPr 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11001 </a:t>
            </a:r>
          </a:p>
          <a:p>
            <a:endParaRPr lang="en-US" sz="2800" smtClean="0"/>
          </a:p>
          <a:p>
            <a:pPr lvl="2"/>
            <a:endParaRPr lang="en-US" sz="2000" smtClean="0"/>
          </a:p>
          <a:p>
            <a:r>
              <a:rPr lang="en-US" sz="2800" smtClean="0"/>
              <a:t>Binary Radix Encoding</a:t>
            </a:r>
          </a:p>
          <a:p>
            <a:pPr lvl="1"/>
            <a:r>
              <a:rPr lang="en-US" sz="2400" smtClean="0"/>
              <a:t>A bit flip in the most significant bit causes a huge change in the value:</a:t>
            </a:r>
          </a:p>
          <a:p>
            <a:pPr lvl="1">
              <a:buFontTx/>
              <a:buNone/>
            </a:pPr>
            <a:r>
              <a:rPr lang="en-US" sz="2400" smtClean="0"/>
              <a:t> 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010)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→ (</a:t>
            </a:r>
            <a:r>
              <a:rPr 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010)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aseline="-2500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95400" y="2997200"/>
            <a:ext cx="3384550" cy="712788"/>
            <a:chOff x="1295637" y="2996952"/>
            <a:chExt cx="3384376" cy="713693"/>
          </a:xfrm>
        </p:grpSpPr>
        <p:sp>
          <p:nvSpPr>
            <p:cNvPr id="36874" name="Right Brace 15"/>
            <p:cNvSpPr>
              <a:spLocks/>
            </p:cNvSpPr>
            <p:nvPr/>
          </p:nvSpPr>
          <p:spPr bwMode="auto">
            <a:xfrm rot="5400000" flipV="1">
              <a:off x="3833919" y="2438890"/>
              <a:ext cx="288031" cy="1404156"/>
            </a:xfrm>
            <a:prstGeom prst="rightBrace">
              <a:avLst>
                <a:gd name="adj1" fmla="val 38210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Right Brace 15"/>
            <p:cNvSpPr>
              <a:spLocks/>
            </p:cNvSpPr>
            <p:nvPr/>
          </p:nvSpPr>
          <p:spPr bwMode="auto">
            <a:xfrm rot="5400000" flipV="1">
              <a:off x="1853699" y="2438890"/>
              <a:ext cx="288031" cy="1404156"/>
            </a:xfrm>
            <a:prstGeom prst="rightBrace">
              <a:avLst>
                <a:gd name="adj1" fmla="val 38210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TextBox 14"/>
            <p:cNvSpPr txBox="1">
              <a:spLocks noChangeArrowheads="1"/>
            </p:cNvSpPr>
            <p:nvPr/>
          </p:nvSpPr>
          <p:spPr bwMode="auto">
            <a:xfrm>
              <a:off x="1691680" y="3248980"/>
              <a:ext cx="5693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cs typeface="Times New Roman" pitchFamily="18" charset="0"/>
                </a:rPr>
                <a:t>0.6</a:t>
              </a:r>
            </a:p>
          </p:txBody>
        </p:sp>
        <p:sp>
          <p:nvSpPr>
            <p:cNvPr id="36877" name="TextBox 15"/>
            <p:cNvSpPr txBox="1">
              <a:spLocks noChangeArrowheads="1"/>
            </p:cNvSpPr>
            <p:nvPr/>
          </p:nvSpPr>
          <p:spPr bwMode="auto">
            <a:xfrm>
              <a:off x="3714581" y="3248980"/>
              <a:ext cx="5693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cs typeface="Times New Roman" pitchFamily="18" charset="0"/>
                </a:rPr>
                <a:t>0.5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295400" y="5661025"/>
            <a:ext cx="2124075" cy="720725"/>
            <a:chOff x="1295637" y="5661248"/>
            <a:chExt cx="2124234" cy="720080"/>
          </a:xfrm>
        </p:grpSpPr>
        <p:sp>
          <p:nvSpPr>
            <p:cNvPr id="36870" name="Right Brace 15"/>
            <p:cNvSpPr>
              <a:spLocks/>
            </p:cNvSpPr>
            <p:nvPr/>
          </p:nvSpPr>
          <p:spPr bwMode="auto">
            <a:xfrm rot="5400000" flipV="1">
              <a:off x="1529663" y="5427222"/>
              <a:ext cx="288031" cy="756083"/>
            </a:xfrm>
            <a:prstGeom prst="rightBrace">
              <a:avLst>
                <a:gd name="adj1" fmla="val 38208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1" name="TextBox 5"/>
            <p:cNvSpPr txBox="1">
              <a:spLocks noChangeArrowheads="1"/>
            </p:cNvSpPr>
            <p:nvPr/>
          </p:nvSpPr>
          <p:spPr bwMode="auto">
            <a:xfrm>
              <a:off x="1415261" y="5919663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cs typeface="Times New Roman" pitchFamily="18" charset="0"/>
                </a:rPr>
                <a:t>10</a:t>
              </a:r>
            </a:p>
          </p:txBody>
        </p:sp>
        <p:sp>
          <p:nvSpPr>
            <p:cNvPr id="36872" name="TextBox 6"/>
            <p:cNvSpPr txBox="1">
              <a:spLocks noChangeArrowheads="1"/>
            </p:cNvSpPr>
            <p:nvPr/>
          </p:nvSpPr>
          <p:spPr bwMode="auto">
            <a:xfrm>
              <a:off x="2879812" y="591966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cs typeface="Times New Roman" pitchFamily="18" charset="0"/>
                </a:rPr>
                <a:t>2</a:t>
              </a:r>
            </a:p>
          </p:txBody>
        </p:sp>
        <p:sp>
          <p:nvSpPr>
            <p:cNvPr id="36873" name="Right Brace 15"/>
            <p:cNvSpPr>
              <a:spLocks/>
            </p:cNvSpPr>
            <p:nvPr/>
          </p:nvSpPr>
          <p:spPr bwMode="auto">
            <a:xfrm rot="5400000" flipV="1">
              <a:off x="2897814" y="5427223"/>
              <a:ext cx="288031" cy="756083"/>
            </a:xfrm>
            <a:prstGeom prst="rightBrace">
              <a:avLst>
                <a:gd name="adj1" fmla="val 38208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655763" y="377825"/>
            <a:ext cx="4367212" cy="1143000"/>
          </a:xfrm>
        </p:spPr>
        <p:txBody>
          <a:bodyPr/>
          <a:lstStyle/>
          <a:p>
            <a:r>
              <a:rPr lang="en-US" smtClean="0"/>
              <a:t>Multiplication</a:t>
            </a:r>
          </a:p>
        </p:txBody>
      </p:sp>
      <p:graphicFrame>
        <p:nvGraphicFramePr>
          <p:cNvPr id="182274" name="Object 2"/>
          <p:cNvGraphicFramePr>
            <a:graphicFrameLocks noChangeAspect="1"/>
          </p:cNvGraphicFramePr>
          <p:nvPr/>
        </p:nvGraphicFramePr>
        <p:xfrm>
          <a:off x="71438" y="1557338"/>
          <a:ext cx="5251450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Visio" r:id="rId4" imgW="3106763" imgH="3771459" progId="Visio.Drawing.11">
                  <p:embed/>
                </p:oleObj>
              </mc:Choice>
              <mc:Fallback>
                <p:oleObj name="Visio" r:id="rId4" imgW="3106763" imgH="3771459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557338"/>
                        <a:ext cx="5251450" cy="521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54650" y="2832100"/>
            <a:ext cx="35734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</a:rPr>
              <a:t>HA: Half adder, 2 basic gates (AND and XOR)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</a:rPr>
              <a:t>FA: Full adder, 5 basic gates (AND, OR, and XOR)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24525" y="4262438"/>
            <a:ext cx="2528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FF0000"/>
                </a:solidFill>
                <a:latin typeface="Arial" pitchFamily="34" charset="0"/>
              </a:rPr>
              <a:t>In total 30 gates!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78513" y="544513"/>
            <a:ext cx="20113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400" b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3600" b="0" i="0">
                <a:solidFill>
                  <a:srgbClr val="000000"/>
                </a:solidFill>
                <a:latin typeface="Arial" pitchFamily="34" charset="0"/>
              </a:rPr>
              <a:t> x </a:t>
            </a:r>
            <a:r>
              <a:rPr lang="en-US" sz="4400" b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 sz="3600" b="0" i="0">
                <a:solidFill>
                  <a:srgbClr val="000000"/>
                </a:solidFill>
                <a:latin typeface="Arial" pitchFamily="34" charset="0"/>
              </a:rPr>
              <a:t> = </a:t>
            </a:r>
            <a:r>
              <a:rPr lang="en-US" sz="4400" b="0">
                <a:solidFill>
                  <a:srgbClr val="000000"/>
                </a:solidFill>
                <a:cs typeface="Times New Roman" pitchFamily="18" charset="0"/>
              </a:rPr>
              <a:t>c</a:t>
            </a:r>
            <a:endParaRPr lang="en-US" sz="4000" b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Fault Tolerance</a:t>
            </a:r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30675"/>
            <a:ext cx="58674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828800"/>
            <a:ext cx="65039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990600"/>
            <a:ext cx="7010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0" i="0" smtClean="0">
                <a:solidFill>
                  <a:srgbClr val="000000"/>
                </a:solidFill>
                <a:cs typeface="Times New Roman" pitchFamily="18" charset="0"/>
              </a:rPr>
              <a:t>Implementing arithmetic function </a:t>
            </a:r>
            <a:r>
              <a:rPr lang="en-US" sz="2200" b="0" smtClean="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en-US" sz="2200" b="0" i="0" smtClean="0">
                <a:solidFill>
                  <a:srgbClr val="000000"/>
                </a:solidFill>
                <a:cs typeface="Times New Roman" pitchFamily="18" charset="0"/>
              </a:rPr>
              <a:t>=</a:t>
            </a:r>
            <a:r>
              <a:rPr lang="en-US" sz="2200" b="0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200" b="0" i="0" baseline="-25000" smtClean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2200" b="0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200" b="0" i="0" baseline="-2500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200" b="0" smtClean="0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 sz="2200" b="0" i="0" smtClean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en-US" sz="2200" b="0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200" b="0" i="0" baseline="-2500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sz="2200" b="0" i="0" smtClean="0">
                <a:solidFill>
                  <a:srgbClr val="000000"/>
                </a:solidFill>
                <a:cs typeface="Times New Roman" pitchFamily="18" charset="0"/>
              </a:rPr>
              <a:t>(1−</a:t>
            </a:r>
            <a:r>
              <a:rPr lang="en-US" sz="2200" b="0" smtClean="0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 sz="2200" b="0" i="0" smtClean="0">
                <a:solidFill>
                  <a:srgbClr val="000000"/>
                </a:solidFill>
                <a:cs typeface="Times New Roman" pitchFamily="18" charset="0"/>
              </a:rPr>
              <a:t>) for </a:t>
            </a:r>
            <a:r>
              <a:rPr lang="en-US" sz="2200" b="0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200" b="0" i="0" baseline="-25000" smtClean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2200" b="0" i="0" smtClean="0">
                <a:solidFill>
                  <a:srgbClr val="000000"/>
                </a:solidFill>
                <a:cs typeface="Times New Roman" pitchFamily="18" charset="0"/>
              </a:rPr>
              <a:t>=4/8, </a:t>
            </a:r>
            <a:r>
              <a:rPr lang="en-US" sz="2200" b="0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200" b="0" i="0" baseline="-2500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200" b="0" i="0" smtClean="0">
                <a:solidFill>
                  <a:srgbClr val="000000"/>
                </a:solidFill>
                <a:cs typeface="Times New Roman" pitchFamily="18" charset="0"/>
              </a:rPr>
              <a:t>=6/8, </a:t>
            </a:r>
            <a:r>
              <a:rPr lang="en-US" sz="2200" b="0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200" b="0" i="0" baseline="-2500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sz="2200" b="0" i="0" smtClean="0">
                <a:solidFill>
                  <a:srgbClr val="000000"/>
                </a:solidFill>
                <a:cs typeface="Times New Roman" pitchFamily="18" charset="0"/>
              </a:rPr>
              <a:t>=7/8 and </a:t>
            </a:r>
            <a:r>
              <a:rPr lang="en-US" sz="2200" b="0" smtClean="0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 sz="2200" b="0" i="0" smtClean="0">
                <a:solidFill>
                  <a:srgbClr val="000000"/>
                </a:solidFill>
                <a:cs typeface="Times New Roman" pitchFamily="18" charset="0"/>
              </a:rPr>
              <a:t>=2/8. </a:t>
            </a:r>
            <a:r>
              <a:rPr lang="en-US" sz="2200" b="0" i="0" smtClean="0">
                <a:solidFill>
                  <a:srgbClr val="FF0000"/>
                </a:solidFill>
                <a:cs typeface="Times New Roman" pitchFamily="18" charset="0"/>
              </a:rPr>
              <a:t>10%</a:t>
            </a:r>
            <a:r>
              <a:rPr lang="en-US" sz="2200" b="0" i="0" smtClean="0">
                <a:solidFill>
                  <a:srgbClr val="000000"/>
                </a:solidFill>
                <a:cs typeface="Times New Roman" pitchFamily="18" charset="0"/>
              </a:rPr>
              <a:t> noise injection.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1813" y="3581400"/>
            <a:ext cx="17764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solidFill>
                  <a:srgbClr val="FF0000"/>
                </a:solidFill>
                <a:latin typeface="Arial"/>
              </a:rPr>
              <a:t>Small error!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4325" y="5715000"/>
            <a:ext cx="17938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solidFill>
                  <a:srgbClr val="FF0000"/>
                </a:solidFill>
                <a:latin typeface="Arial"/>
              </a:rPr>
              <a:t>Large error!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186613" y="2514600"/>
            <a:ext cx="533400" cy="6858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400800" y="4953000"/>
            <a:ext cx="533400" cy="685800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1CB30B-AC16-407F-A83C-5C633C8911CF}" type="slidenum">
              <a:rPr lang="en-US" b="0" i="0">
                <a:solidFill>
                  <a:srgbClr val="000000"/>
                </a:solidFill>
                <a:latin typeface="Arial" charset="0"/>
              </a:rPr>
              <a:pPr eaLnBrk="1" hangingPunct="1"/>
              <a:t>30</a:t>
            </a:fld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475" y="1771650"/>
            <a:ext cx="19367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0" dirty="0">
                <a:solidFill>
                  <a:srgbClr val="006600"/>
                </a:solidFill>
                <a:latin typeface="Arial"/>
              </a:rPr>
              <a:t>Stochastic</a:t>
            </a:r>
            <a:br>
              <a:rPr lang="en-US" sz="2000" b="0" dirty="0">
                <a:solidFill>
                  <a:srgbClr val="006600"/>
                </a:solidFill>
                <a:latin typeface="Arial"/>
              </a:rPr>
            </a:br>
            <a:r>
              <a:rPr lang="en-US" sz="2000" b="0" dirty="0">
                <a:solidFill>
                  <a:srgbClr val="006600"/>
                </a:solidFill>
                <a:latin typeface="Arial"/>
              </a:rPr>
              <a:t>Implementation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94475" y="4240213"/>
            <a:ext cx="19367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0" dirty="0">
                <a:solidFill>
                  <a:srgbClr val="006600"/>
                </a:solidFill>
                <a:latin typeface="Arial"/>
              </a:rPr>
              <a:t>Deterministic</a:t>
            </a:r>
            <a:br>
              <a:rPr lang="en-US" sz="2000" b="0" dirty="0">
                <a:solidFill>
                  <a:srgbClr val="006600"/>
                </a:solidFill>
                <a:latin typeface="Arial"/>
              </a:rPr>
            </a:br>
            <a:r>
              <a:rPr lang="en-US" sz="2000" b="0" dirty="0">
                <a:solidFill>
                  <a:srgbClr val="006600"/>
                </a:solidFill>
                <a:latin typeface="Arial"/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89069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8" grpId="0" animBg="1"/>
      <p:bldP spid="9" grpId="0" animBg="1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304800" y="228600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0" i="0">
                <a:solidFill>
                  <a:srgbClr val="FF0000"/>
                </a:solidFill>
                <a:latin typeface="Arial" pitchFamily="34" charset="0"/>
              </a:rPr>
              <a:t>Deterministic</a:t>
            </a:r>
            <a:r>
              <a:rPr lang="en-US" sz="2800" b="0" i="0">
                <a:solidFill>
                  <a:srgbClr val="000000"/>
                </a:solidFill>
                <a:latin typeface="Arial" pitchFamily="34" charset="0"/>
              </a:rPr>
              <a:t> v.s. </a:t>
            </a:r>
            <a:r>
              <a:rPr lang="en-US" sz="2800" b="0" i="0">
                <a:solidFill>
                  <a:srgbClr val="FF0000"/>
                </a:solidFill>
                <a:latin typeface="Arial" pitchFamily="34" charset="0"/>
              </a:rPr>
              <a:t>Stochastic</a:t>
            </a:r>
            <a:r>
              <a:rPr lang="en-US" sz="2800" b="0" i="0">
                <a:solidFill>
                  <a:srgbClr val="000000"/>
                </a:solidFill>
                <a:latin typeface="Arial" pitchFamily="34" charset="0"/>
              </a:rPr>
              <a:t> Implementation of </a:t>
            </a:r>
            <a:r>
              <a:rPr lang="en-US" sz="2800" b="0" i="0">
                <a:solidFill>
                  <a:srgbClr val="006600"/>
                </a:solidFill>
                <a:latin typeface="Arial" pitchFamily="34" charset="0"/>
              </a:rPr>
              <a:t>Gamma correction function </a:t>
            </a:r>
            <a:r>
              <a:rPr lang="en-US" sz="2800" b="0" i="0">
                <a:solidFill>
                  <a:srgbClr val="000000"/>
                </a:solidFill>
                <a:latin typeface="Arial" pitchFamily="34" charset="0"/>
              </a:rPr>
              <a:t>with </a:t>
            </a:r>
            <a:r>
              <a:rPr lang="en-US" sz="2800" b="0" i="0">
                <a:solidFill>
                  <a:srgbClr val="FF0000"/>
                </a:solidFill>
                <a:latin typeface="Arial" pitchFamily="34" charset="0"/>
              </a:rPr>
              <a:t>10%</a:t>
            </a:r>
            <a:r>
              <a:rPr lang="en-US" sz="2800" b="0" i="0">
                <a:solidFill>
                  <a:srgbClr val="000000"/>
                </a:solidFill>
                <a:latin typeface="Arial" pitchFamily="34" charset="0"/>
              </a:rPr>
              <a:t> noise injection.</a:t>
            </a:r>
          </a:p>
        </p:txBody>
      </p:sp>
      <p:grpSp>
        <p:nvGrpSpPr>
          <p:cNvPr id="37891" name="Group 10"/>
          <p:cNvGrpSpPr>
            <a:grpSpLocks/>
          </p:cNvGrpSpPr>
          <p:nvPr/>
        </p:nvGrpSpPr>
        <p:grpSpPr bwMode="auto">
          <a:xfrm>
            <a:off x="128588" y="1676400"/>
            <a:ext cx="6958012" cy="4572000"/>
            <a:chOff x="1066800" y="2971800"/>
            <a:chExt cx="5333562" cy="3505200"/>
          </a:xfrm>
        </p:grpSpPr>
        <p:pic>
          <p:nvPicPr>
            <p:cNvPr id="37894" name="Picture 2" descr="ReSC-gamma-correc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03"/>
            <a:stretch>
              <a:fillRect/>
            </a:stretch>
          </p:blipFill>
          <p:spPr bwMode="auto">
            <a:xfrm>
              <a:off x="1066800" y="2971800"/>
              <a:ext cx="5333562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5" name="TextBox 5"/>
            <p:cNvSpPr txBox="1">
              <a:spLocks noChangeArrowheads="1"/>
            </p:cNvSpPr>
            <p:nvPr/>
          </p:nvSpPr>
          <p:spPr bwMode="auto">
            <a:xfrm>
              <a:off x="2285900" y="4343562"/>
              <a:ext cx="3201447" cy="353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FF0000"/>
                  </a:solidFill>
                  <a:latin typeface="Arial" pitchFamily="34" charset="0"/>
                </a:rPr>
                <a:t>Conventional Implementation</a:t>
              </a:r>
              <a:endParaRPr lang="en-US" sz="3600" b="0" i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37896" name="TextBox 6"/>
            <p:cNvSpPr txBox="1">
              <a:spLocks noChangeArrowheads="1"/>
            </p:cNvSpPr>
            <p:nvPr/>
          </p:nvSpPr>
          <p:spPr bwMode="auto">
            <a:xfrm>
              <a:off x="2514507" y="6096367"/>
              <a:ext cx="2910206" cy="353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FF0000"/>
                  </a:solidFill>
                  <a:latin typeface="Arial" pitchFamily="34" charset="0"/>
                </a:rPr>
                <a:t>Stochastic Implementation</a:t>
              </a:r>
              <a:endParaRPr lang="en-US" sz="3600" b="0" i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37897" name="TextBox 7"/>
            <p:cNvSpPr txBox="1">
              <a:spLocks noChangeArrowheads="1"/>
            </p:cNvSpPr>
            <p:nvPr/>
          </p:nvSpPr>
          <p:spPr bwMode="auto">
            <a:xfrm>
              <a:off x="1066800" y="2971800"/>
              <a:ext cx="483191" cy="353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FF0000"/>
                  </a:solidFill>
                  <a:latin typeface="Arial" pitchFamily="34" charset="0"/>
                </a:rPr>
                <a:t>1%</a:t>
              </a:r>
              <a:endParaRPr lang="en-US" sz="3600" b="0" i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37898" name="TextBox 8"/>
            <p:cNvSpPr txBox="1">
              <a:spLocks noChangeArrowheads="1"/>
            </p:cNvSpPr>
            <p:nvPr/>
          </p:nvSpPr>
          <p:spPr bwMode="auto">
            <a:xfrm>
              <a:off x="2819256" y="2971800"/>
              <a:ext cx="483191" cy="353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FF0000"/>
                  </a:solidFill>
                  <a:latin typeface="Arial" pitchFamily="34" charset="0"/>
                </a:rPr>
                <a:t>2%</a:t>
              </a:r>
              <a:endParaRPr lang="en-US" sz="3600" b="0" i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37899" name="TextBox 9"/>
            <p:cNvSpPr txBox="1">
              <a:spLocks noChangeArrowheads="1"/>
            </p:cNvSpPr>
            <p:nvPr/>
          </p:nvSpPr>
          <p:spPr bwMode="auto">
            <a:xfrm>
              <a:off x="4647906" y="2971800"/>
              <a:ext cx="614681" cy="353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FF0000"/>
                  </a:solidFill>
                  <a:latin typeface="Arial" pitchFamily="34" charset="0"/>
                </a:rPr>
                <a:t>10%</a:t>
              </a:r>
              <a:endParaRPr lang="en-US" sz="3600" b="0" i="0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  <p:sp>
        <p:nvSpPr>
          <p:cNvPr id="37892" name="TextBox 11"/>
          <p:cNvSpPr txBox="1">
            <a:spLocks noChangeArrowheads="1"/>
          </p:cNvSpPr>
          <p:nvPr/>
        </p:nvSpPr>
        <p:spPr bwMode="auto">
          <a:xfrm>
            <a:off x="7086600" y="4678363"/>
            <a:ext cx="2133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rgbClr val="000000"/>
                </a:solidFill>
                <a:latin typeface="Arial" pitchFamily="34" charset="0"/>
              </a:rPr>
              <a:t>Stochastic Implementation: </a:t>
            </a:r>
            <a:r>
              <a:rPr lang="en-US" sz="2000" b="0" i="0">
                <a:solidFill>
                  <a:srgbClr val="FF0000"/>
                </a:solidFill>
                <a:latin typeface="Arial" pitchFamily="34" charset="0"/>
              </a:rPr>
              <a:t>no</a:t>
            </a:r>
            <a:r>
              <a:rPr lang="en-US" sz="2000" b="0" i="0">
                <a:solidFill>
                  <a:srgbClr val="000000"/>
                </a:solidFill>
                <a:latin typeface="Arial" pitchFamily="34" charset="0"/>
              </a:rPr>
              <a:t> pixels with errors &gt; 25%!</a:t>
            </a:r>
          </a:p>
        </p:txBody>
      </p:sp>
      <p:sp>
        <p:nvSpPr>
          <p:cNvPr id="37893" name="TextBox 14"/>
          <p:cNvSpPr txBox="1">
            <a:spLocks noChangeArrowheads="1"/>
          </p:cNvSpPr>
          <p:nvPr/>
        </p:nvSpPr>
        <p:spPr bwMode="auto">
          <a:xfrm>
            <a:off x="7086600" y="2743200"/>
            <a:ext cx="2133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rgbClr val="000000"/>
                </a:solidFill>
                <a:latin typeface="Arial" pitchFamily="34" charset="0"/>
              </a:rPr>
              <a:t>Deterministic implementation:</a:t>
            </a:r>
            <a:br>
              <a:rPr lang="en-US" sz="2000" b="0" i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000" b="0" i="0">
                <a:solidFill>
                  <a:srgbClr val="FF0000"/>
                </a:solidFill>
                <a:latin typeface="Arial" pitchFamily="34" charset="0"/>
              </a:rPr>
              <a:t>37%</a:t>
            </a:r>
            <a:r>
              <a:rPr lang="en-US" sz="2000" b="0" i="0">
                <a:solidFill>
                  <a:srgbClr val="000000"/>
                </a:solidFill>
                <a:latin typeface="Arial" pitchFamily="34" charset="0"/>
              </a:rPr>
              <a:t> pixels with errors &gt; 25%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Hardware Cost Comparison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313" y="1628775"/>
            <a:ext cx="820737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2400" b="0" i="0" dirty="0">
                <a:latin typeface="+mn-lt"/>
              </a:rPr>
              <a:t>Compare </a:t>
            </a:r>
            <a:r>
              <a:rPr lang="en-US" sz="2400" b="0" dirty="0">
                <a:solidFill>
                  <a:schemeClr val="tx2"/>
                </a:solidFill>
                <a:latin typeface="+mn-lt"/>
              </a:rPr>
              <a:t>conventional</a:t>
            </a:r>
            <a:r>
              <a:rPr lang="en-US" sz="2400" b="0" i="0" dirty="0">
                <a:latin typeface="+mn-lt"/>
              </a:rPr>
              <a:t> implementation to </a:t>
            </a:r>
            <a:r>
              <a:rPr lang="en-US" sz="2400" b="0" dirty="0">
                <a:solidFill>
                  <a:schemeClr val="tx2"/>
                </a:solidFill>
                <a:latin typeface="+mn-lt"/>
              </a:rPr>
              <a:t>stochastic</a:t>
            </a:r>
            <a:r>
              <a:rPr lang="en-US" sz="2400" b="0" i="0" dirty="0">
                <a:latin typeface="+mn-lt"/>
              </a:rPr>
              <a:t> implementation of </a:t>
            </a:r>
            <a:r>
              <a:rPr lang="en-US" sz="2400" b="0" i="0" u="sng" dirty="0">
                <a:solidFill>
                  <a:srgbClr val="006600"/>
                </a:solidFill>
                <a:latin typeface="+mn-lt"/>
              </a:rPr>
              <a:t>polynomial</a:t>
            </a:r>
            <a:r>
              <a:rPr lang="en-US" sz="2400" b="0" i="0" dirty="0">
                <a:latin typeface="+mn-lt"/>
              </a:rPr>
              <a:t> functions.</a:t>
            </a: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2400" b="0" i="0" dirty="0">
                <a:latin typeface="+mn-lt"/>
              </a:rPr>
              <a:t>Mapped onto FPGA (counting the number of LUTs)</a:t>
            </a: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2400" b="0" i="0" dirty="0">
                <a:latin typeface="+mn-lt"/>
              </a:rPr>
              <a:t>Conventional implementation: </a:t>
            </a:r>
            <a:r>
              <a:rPr lang="en-US" sz="2400" b="0" i="0" dirty="0">
                <a:cs typeface="Times New Roman" pitchFamily="18" charset="0"/>
              </a:rPr>
              <a:t>10</a:t>
            </a:r>
            <a:r>
              <a:rPr lang="en-US" sz="2400" b="0" i="0" dirty="0">
                <a:latin typeface="+mn-lt"/>
              </a:rPr>
              <a:t>-bit binary radix</a:t>
            </a: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2400" b="0" i="0" dirty="0">
                <a:latin typeface="+mn-lt"/>
              </a:rPr>
              <a:t>Stochastic implementation: bit stream of length </a:t>
            </a:r>
            <a:r>
              <a:rPr lang="en-US" sz="2400" b="0" i="0" dirty="0">
                <a:cs typeface="Times New Roman" pitchFamily="18" charset="0"/>
              </a:rPr>
              <a:t>2</a:t>
            </a:r>
            <a:r>
              <a:rPr lang="en-US" sz="2400" b="0" i="0" baseline="30000" dirty="0">
                <a:cs typeface="Times New Roman" pitchFamily="18" charset="0"/>
              </a:rPr>
              <a:t>10</a:t>
            </a: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789363"/>
            <a:ext cx="52482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6"/>
          <p:cNvSpPr txBox="1">
            <a:spLocks noChangeArrowheads="1"/>
          </p:cNvSpPr>
          <p:nvPr/>
        </p:nvSpPr>
        <p:spPr bwMode="auto">
          <a:xfrm>
            <a:off x="228600" y="13716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0" i="0">
                <a:solidFill>
                  <a:srgbClr val="000000"/>
                </a:solidFill>
                <a:latin typeface="Arial" pitchFamily="34" charset="0"/>
              </a:rPr>
              <a:t>Sixth-order </a:t>
            </a:r>
            <a:r>
              <a:rPr lang="en-US" sz="2000" b="0">
                <a:solidFill>
                  <a:srgbClr val="FF0000"/>
                </a:solidFill>
                <a:latin typeface="Arial" pitchFamily="34" charset="0"/>
              </a:rPr>
              <a:t>Maclaurin polynomial approx</a:t>
            </a:r>
            <a:r>
              <a:rPr lang="en-US" sz="2000" b="0" i="0">
                <a:solidFill>
                  <a:srgbClr val="000000"/>
                </a:solidFill>
                <a:latin typeface="Arial" pitchFamily="34" charset="0"/>
              </a:rPr>
              <a:t>., 10 bits:</a:t>
            </a:r>
          </a:p>
          <a:p>
            <a:pPr algn="ctr"/>
            <a:r>
              <a:rPr lang="en-US" sz="2200" b="0" i="0">
                <a:solidFill>
                  <a:srgbClr val="000000"/>
                </a:solidFill>
              </a:rPr>
              <a:t>sin(</a:t>
            </a:r>
            <a:r>
              <a:rPr lang="en-US" sz="2200" b="0">
                <a:solidFill>
                  <a:srgbClr val="000000"/>
                </a:solidFill>
              </a:rPr>
              <a:t>x</a:t>
            </a:r>
            <a:r>
              <a:rPr lang="en-US" sz="2200" b="0" i="0">
                <a:solidFill>
                  <a:srgbClr val="000000"/>
                </a:solidFill>
              </a:rPr>
              <a:t>), cos(</a:t>
            </a:r>
            <a:r>
              <a:rPr lang="en-US" sz="2200" b="0">
                <a:solidFill>
                  <a:srgbClr val="000000"/>
                </a:solidFill>
              </a:rPr>
              <a:t>x</a:t>
            </a:r>
            <a:r>
              <a:rPr lang="en-US" sz="2200" b="0" i="0">
                <a:solidFill>
                  <a:srgbClr val="000000"/>
                </a:solidFill>
              </a:rPr>
              <a:t>), tan(</a:t>
            </a:r>
            <a:r>
              <a:rPr lang="en-US" sz="2200" b="0">
                <a:solidFill>
                  <a:srgbClr val="000000"/>
                </a:solidFill>
              </a:rPr>
              <a:t>x</a:t>
            </a:r>
            <a:r>
              <a:rPr lang="en-US" sz="2200" b="0" i="0">
                <a:solidFill>
                  <a:srgbClr val="000000"/>
                </a:solidFill>
              </a:rPr>
              <a:t>), arcsin(</a:t>
            </a:r>
            <a:r>
              <a:rPr lang="en-US" sz="2200" b="0">
                <a:solidFill>
                  <a:srgbClr val="000000"/>
                </a:solidFill>
              </a:rPr>
              <a:t>x</a:t>
            </a:r>
            <a:r>
              <a:rPr lang="en-US" sz="2200" b="0" i="0">
                <a:solidFill>
                  <a:srgbClr val="000000"/>
                </a:solidFill>
              </a:rPr>
              <a:t>), arctan(</a:t>
            </a:r>
            <a:r>
              <a:rPr lang="en-US" sz="2200" b="0">
                <a:solidFill>
                  <a:srgbClr val="000000"/>
                </a:solidFill>
              </a:rPr>
              <a:t>x</a:t>
            </a:r>
            <a:r>
              <a:rPr lang="en-US" sz="2200" b="0" i="0">
                <a:solidFill>
                  <a:srgbClr val="000000"/>
                </a:solidFill>
              </a:rPr>
              <a:t>), sinh(</a:t>
            </a:r>
            <a:r>
              <a:rPr lang="en-US" sz="2200" b="0">
                <a:solidFill>
                  <a:srgbClr val="000000"/>
                </a:solidFill>
              </a:rPr>
              <a:t>x</a:t>
            </a:r>
            <a:r>
              <a:rPr lang="en-US" sz="2200" b="0" i="0">
                <a:solidFill>
                  <a:srgbClr val="000000"/>
                </a:solidFill>
              </a:rPr>
              <a:t>),</a:t>
            </a:r>
          </a:p>
          <a:p>
            <a:pPr algn="ctr"/>
            <a:r>
              <a:rPr lang="en-US" sz="2200" b="0" i="0">
                <a:solidFill>
                  <a:srgbClr val="000000"/>
                </a:solidFill>
              </a:rPr>
              <a:t>cosh(</a:t>
            </a:r>
            <a:r>
              <a:rPr lang="en-US" sz="2200" b="0">
                <a:solidFill>
                  <a:srgbClr val="000000"/>
                </a:solidFill>
              </a:rPr>
              <a:t>x</a:t>
            </a:r>
            <a:r>
              <a:rPr lang="en-US" sz="2200" b="0" i="0">
                <a:solidFill>
                  <a:srgbClr val="000000"/>
                </a:solidFill>
              </a:rPr>
              <a:t>), tanh(</a:t>
            </a:r>
            <a:r>
              <a:rPr lang="en-US" sz="2200" b="0">
                <a:solidFill>
                  <a:srgbClr val="000000"/>
                </a:solidFill>
              </a:rPr>
              <a:t>x</a:t>
            </a:r>
            <a:r>
              <a:rPr lang="en-US" sz="2200" b="0" i="0">
                <a:solidFill>
                  <a:srgbClr val="000000"/>
                </a:solidFill>
              </a:rPr>
              <a:t>), arcsinh(</a:t>
            </a:r>
            <a:r>
              <a:rPr lang="en-US" sz="2200" b="0">
                <a:solidFill>
                  <a:srgbClr val="000000"/>
                </a:solidFill>
              </a:rPr>
              <a:t>x</a:t>
            </a:r>
            <a:r>
              <a:rPr lang="en-US" sz="2200" b="0" i="0">
                <a:solidFill>
                  <a:srgbClr val="000000"/>
                </a:solidFill>
              </a:rPr>
              <a:t>), exp(</a:t>
            </a:r>
            <a:r>
              <a:rPr lang="en-US" sz="2200" b="0">
                <a:solidFill>
                  <a:srgbClr val="000000"/>
                </a:solidFill>
              </a:rPr>
              <a:t>x</a:t>
            </a:r>
            <a:r>
              <a:rPr lang="en-US" sz="2200" b="0" i="0">
                <a:solidFill>
                  <a:srgbClr val="000000"/>
                </a:solidFill>
              </a:rPr>
              <a:t>), ln(</a:t>
            </a:r>
            <a:r>
              <a:rPr lang="en-US" sz="2200" b="0">
                <a:solidFill>
                  <a:srgbClr val="000000"/>
                </a:solidFill>
              </a:rPr>
              <a:t>x</a:t>
            </a:r>
            <a:r>
              <a:rPr lang="en-US" sz="2200" b="0" i="0">
                <a:solidFill>
                  <a:srgbClr val="000000"/>
                </a:solidFill>
              </a:rPr>
              <a:t>+1)</a:t>
            </a:r>
          </a:p>
        </p:txBody>
      </p:sp>
      <p:graphicFrame>
        <p:nvGraphicFramePr>
          <p:cNvPr id="38915" name="Object 7"/>
          <p:cNvGraphicFramePr>
            <a:graphicFrameLocks noChangeAspect="1"/>
          </p:cNvGraphicFramePr>
          <p:nvPr/>
        </p:nvGraphicFramePr>
        <p:xfrm>
          <a:off x="1727200" y="2438400"/>
          <a:ext cx="59690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Chart" r:id="rId4" imgW="4267276" imgH="3047869" progId="Excel.Sheet.8">
                  <p:embed/>
                </p:oleObj>
              </mc:Choice>
              <mc:Fallback>
                <p:oleObj name="Chart" r:id="rId4" imgW="4267276" imgH="3047869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438400"/>
                        <a:ext cx="59690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>
                                    <a:alpha val="78998"/>
                                  </a:schemeClr>
                                </a:gs>
                                <a:gs pos="50000">
                                  <a:srgbClr val="FFFFFF">
                                    <a:alpha val="50998"/>
                                  </a:srgbClr>
                                </a:gs>
                                <a:gs pos="100000">
                                  <a:schemeClr val="accent1">
                                    <a:alpha val="78998"/>
                                  </a:schemeClr>
                                </a:gs>
                              </a:gsLst>
                              <a:lin ang="189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+mn-lt"/>
                <a:cs typeface="Times New Roman" pitchFamily="18" charset="0"/>
              </a:rPr>
              <a:t>Comparison of Fault Tolerance for </a:t>
            </a:r>
            <a:r>
              <a:rPr lang="en-US" sz="3200" dirty="0" smtClean="0"/>
              <a:t>Mathematical Functions</a:t>
            </a:r>
            <a:endParaRPr lang="en-US" sz="3200" dirty="0" smtClean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Sequential Constructs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8313" y="1628775"/>
            <a:ext cx="82073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i="0" dirty="0" smtClean="0">
                <a:latin typeface="+mn-lt"/>
              </a:rPr>
              <a:t>What about complex functions such as </a:t>
            </a:r>
            <a:r>
              <a:rPr lang="en-US" sz="2800" b="0" dirty="0" err="1" smtClean="0">
                <a:cs typeface="Times New Roman" pitchFamily="18" charset="0"/>
              </a:rPr>
              <a:t>tanh</a:t>
            </a:r>
            <a:r>
              <a:rPr lang="en-US" sz="2400" b="0" i="0" dirty="0" smtClean="0">
                <a:latin typeface="+mn-lt"/>
              </a:rPr>
              <a:t>, </a:t>
            </a:r>
            <a:r>
              <a:rPr lang="en-US" sz="2800" b="0" dirty="0" err="1">
                <a:cs typeface="Times New Roman" pitchFamily="18" charset="0"/>
              </a:rPr>
              <a:t>exp</a:t>
            </a:r>
            <a:r>
              <a:rPr lang="en-US" sz="2400" b="0" i="0" dirty="0" smtClean="0">
                <a:latin typeface="+mn-lt"/>
              </a:rPr>
              <a:t>, and </a:t>
            </a:r>
            <a:r>
              <a:rPr lang="en-US" sz="2800" b="0" dirty="0">
                <a:cs typeface="Times New Roman" pitchFamily="18" charset="0"/>
              </a:rPr>
              <a:t>abs</a:t>
            </a:r>
            <a:r>
              <a:rPr lang="en-US" sz="2400" b="0" i="0" dirty="0" smtClean="0">
                <a:latin typeface="+mn-lt"/>
              </a:rPr>
              <a:t>? </a:t>
            </a:r>
            <a:endParaRPr lang="en-US" sz="2400" b="0" i="0" baseline="30000" dirty="0"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28429" y="2492164"/>
            <a:ext cx="2999755" cy="352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62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Constructs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8780"/>
            <a:ext cx="689053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9589" y="3614192"/>
            <a:ext cx="7300823" cy="23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3899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Constructs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522" y="1931194"/>
            <a:ext cx="8392478" cy="165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971800" y="3846512"/>
          <a:ext cx="274320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6" name="Equation" r:id="rId5" imgW="952200" imgH="622080" progId="Equation.3">
                  <p:embed/>
                </p:oleObj>
              </mc:Choice>
              <mc:Fallback>
                <p:oleObj name="Equation" r:id="rId5" imgW="9522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846512"/>
                        <a:ext cx="2743200" cy="179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tanh-32-state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2338" y="2057400"/>
            <a:ext cx="671626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46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414223"/>
              </p:ext>
            </p:extLst>
          </p:nvPr>
        </p:nvGraphicFramePr>
        <p:xfrm>
          <a:off x="2038350" y="3726911"/>
          <a:ext cx="555625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0" name="Equation" r:id="rId4" imgW="3492360" imgH="1320480" progId="Equation.3">
                  <p:embed/>
                </p:oleObj>
              </mc:Choice>
              <mc:Fallback>
                <p:oleObj name="Equation" r:id="rId4" imgW="34923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3726911"/>
                        <a:ext cx="555625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Constructs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765" y="1905000"/>
            <a:ext cx="8691635" cy="174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Linear-Gain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1981200"/>
            <a:ext cx="671626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476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Constructs</a:t>
            </a:r>
            <a:endParaRPr 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332295"/>
              </p:ext>
            </p:extLst>
          </p:nvPr>
        </p:nvGraphicFramePr>
        <p:xfrm>
          <a:off x="3429000" y="4038600"/>
          <a:ext cx="203406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8" name="Equation" r:id="rId4" imgW="609480" imgH="228600" progId="Equation.3">
                  <p:embed/>
                </p:oleObj>
              </mc:Choice>
              <mc:Fallback>
                <p:oleObj name="Equation" r:id="rId4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038600"/>
                        <a:ext cx="2034066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060" y="1905000"/>
            <a:ext cx="871634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xpAbs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1965961"/>
            <a:ext cx="5943600" cy="32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96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b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2133600"/>
            <a:ext cx="5943600" cy="32156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Constructs</a:t>
            </a:r>
            <a:endParaRPr lang="en-US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725863" y="4427537"/>
          <a:ext cx="143986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2" name="Equation" r:id="rId5" imgW="431640" imgH="203040" progId="Equation.3">
                  <p:embed/>
                </p:oleObj>
              </mc:Choice>
              <mc:Fallback>
                <p:oleObj name="Equation" r:id="rId5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4427537"/>
                        <a:ext cx="1439862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174874"/>
            <a:ext cx="8677967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41126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844675"/>
            <a:ext cx="260191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2665413" y="2930525"/>
          <a:ext cx="54070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Visio" r:id="rId5" imgW="2449748" imgH="539057" progId="Visio.Drawing.11">
                  <p:embed/>
                </p:oleObj>
              </mc:Choice>
              <mc:Fallback>
                <p:oleObj name="Visio" r:id="rId5" imgW="2449748" imgH="53905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3" y="2930525"/>
                        <a:ext cx="5407025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49938" y="2813050"/>
            <a:ext cx="1954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chemeClr val="tx2"/>
                </a:solidFill>
                <a:cs typeface="Times New Roman" pitchFamily="18" charset="0"/>
              </a:rPr>
              <a:t>1,1,0,0,0,0,1,0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87663" y="2660650"/>
            <a:ext cx="1954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0070C0"/>
                </a:solidFill>
                <a:cs typeface="Times New Roman" pitchFamily="18" charset="0"/>
              </a:rPr>
              <a:t>1,1,0,1,0,1,1,1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87663" y="354330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0070C0"/>
                </a:solidFill>
                <a:cs typeface="Times New Roman" pitchFamily="18" charset="0"/>
              </a:rPr>
              <a:t>1,1,0,0,1,0,1,0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016250" y="1854200"/>
            <a:ext cx="1716088" cy="806450"/>
            <a:chOff x="1896459" y="1854395"/>
            <a:chExt cx="1715415" cy="806505"/>
          </a:xfrm>
        </p:grpSpPr>
        <p:sp>
          <p:nvSpPr>
            <p:cNvPr id="13331" name="TextBox 6"/>
            <p:cNvSpPr txBox="1">
              <a:spLocks noChangeArrowheads="1"/>
            </p:cNvSpPr>
            <p:nvPr/>
          </p:nvSpPr>
          <p:spPr bwMode="auto">
            <a:xfrm>
              <a:off x="2207927" y="1854395"/>
              <a:ext cx="10583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>
                  <a:solidFill>
                    <a:srgbClr val="0070C0"/>
                  </a:solidFill>
                  <a:cs typeface="Times New Roman" pitchFamily="18" charset="0"/>
                </a:rPr>
                <a:t>a</a:t>
              </a:r>
              <a:r>
                <a:rPr lang="en-US" sz="2400" b="0" i="0">
                  <a:solidFill>
                    <a:srgbClr val="0070C0"/>
                  </a:solidFill>
                  <a:cs typeface="Times New Roman" pitchFamily="18" charset="0"/>
                </a:rPr>
                <a:t> = 6/8</a:t>
              </a:r>
            </a:p>
          </p:txBody>
        </p:sp>
        <p:sp>
          <p:nvSpPr>
            <p:cNvPr id="13332" name="Right Brace 15"/>
            <p:cNvSpPr>
              <a:spLocks/>
            </p:cNvSpPr>
            <p:nvPr/>
          </p:nvSpPr>
          <p:spPr bwMode="auto">
            <a:xfrm rot="-5400000">
              <a:off x="2600547" y="1649572"/>
              <a:ext cx="307240" cy="1715415"/>
            </a:xfrm>
            <a:prstGeom prst="rightBrace">
              <a:avLst>
                <a:gd name="adj1" fmla="val 38204"/>
                <a:gd name="adj2" fmla="val 50000"/>
              </a:avLst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041650" y="4005263"/>
            <a:ext cx="1728788" cy="768350"/>
            <a:chOff x="1922054" y="4005075"/>
            <a:chExt cx="1728225" cy="768905"/>
          </a:xfrm>
        </p:grpSpPr>
        <p:sp>
          <p:nvSpPr>
            <p:cNvPr id="13329" name="TextBox 10"/>
            <p:cNvSpPr txBox="1">
              <a:spLocks noChangeArrowheads="1"/>
            </p:cNvSpPr>
            <p:nvPr/>
          </p:nvSpPr>
          <p:spPr bwMode="auto">
            <a:xfrm>
              <a:off x="2284737" y="4312315"/>
              <a:ext cx="10583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>
                  <a:solidFill>
                    <a:srgbClr val="0070C0"/>
                  </a:solidFill>
                  <a:cs typeface="Times New Roman" pitchFamily="18" charset="0"/>
                </a:rPr>
                <a:t>b</a:t>
              </a:r>
              <a:r>
                <a:rPr lang="en-US" sz="2400" b="0" i="0">
                  <a:solidFill>
                    <a:srgbClr val="0070C0"/>
                  </a:solidFill>
                  <a:cs typeface="Times New Roman" pitchFamily="18" charset="0"/>
                </a:rPr>
                <a:t> = 4/8</a:t>
              </a:r>
            </a:p>
          </p:txBody>
        </p:sp>
        <p:sp>
          <p:nvSpPr>
            <p:cNvPr id="13330" name="Right Brace 16"/>
            <p:cNvSpPr>
              <a:spLocks/>
            </p:cNvSpPr>
            <p:nvPr/>
          </p:nvSpPr>
          <p:spPr bwMode="auto">
            <a:xfrm rot="5400000" flipV="1">
              <a:off x="2632547" y="3294582"/>
              <a:ext cx="307240" cy="1728225"/>
            </a:xfrm>
            <a:prstGeom prst="rightBrace">
              <a:avLst>
                <a:gd name="adj1" fmla="val 38203"/>
                <a:gd name="adj2" fmla="val 50000"/>
              </a:avLst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961063" y="2084388"/>
            <a:ext cx="1714500" cy="768350"/>
            <a:chOff x="4840835" y="2084825"/>
            <a:chExt cx="1715415" cy="768101"/>
          </a:xfrm>
        </p:grpSpPr>
        <p:sp>
          <p:nvSpPr>
            <p:cNvPr id="13327" name="TextBox 11"/>
            <p:cNvSpPr txBox="1">
              <a:spLocks noChangeArrowheads="1"/>
            </p:cNvSpPr>
            <p:nvPr/>
          </p:nvSpPr>
          <p:spPr bwMode="auto">
            <a:xfrm>
              <a:off x="5221150" y="2084825"/>
              <a:ext cx="10406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>
                  <a:solidFill>
                    <a:schemeClr val="tx2"/>
                  </a:solidFill>
                  <a:cs typeface="Times New Roman" pitchFamily="18" charset="0"/>
                </a:rPr>
                <a:t>c</a:t>
              </a:r>
              <a:r>
                <a:rPr lang="en-US" sz="2400" b="0" i="0">
                  <a:solidFill>
                    <a:schemeClr val="tx2"/>
                  </a:solidFill>
                  <a:cs typeface="Times New Roman" pitchFamily="18" charset="0"/>
                </a:rPr>
                <a:t> = 3/8</a:t>
              </a:r>
            </a:p>
          </p:txBody>
        </p:sp>
        <p:sp>
          <p:nvSpPr>
            <p:cNvPr id="13328" name="Right Brace 17"/>
            <p:cNvSpPr>
              <a:spLocks/>
            </p:cNvSpPr>
            <p:nvPr/>
          </p:nvSpPr>
          <p:spPr bwMode="auto">
            <a:xfrm rot="-5400000">
              <a:off x="5544923" y="1841598"/>
              <a:ext cx="307240" cy="1715415"/>
            </a:xfrm>
            <a:prstGeom prst="rightBrace">
              <a:avLst>
                <a:gd name="adj1" fmla="val 38204"/>
                <a:gd name="adj2" fmla="val 50000"/>
              </a:avLst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625725" y="4887913"/>
            <a:ext cx="65182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i="0" dirty="0">
                <a:latin typeface="+mn-lt"/>
              </a:rPr>
              <a:t>Assume two input bit streams are independent</a:t>
            </a:r>
          </a:p>
        </p:txBody>
      </p:sp>
      <p:pic>
        <p:nvPicPr>
          <p:cNvPr id="1812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5464175"/>
            <a:ext cx="44751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497638" y="4081463"/>
            <a:ext cx="2646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0" i="0">
                <a:cs typeface="Times New Roman" pitchFamily="18" charset="0"/>
              </a:rPr>
              <a:t>6/8</a:t>
            </a:r>
            <a:r>
              <a:rPr lang="en-US" sz="3600" b="0" i="0">
                <a:cs typeface="Times New Roman" pitchFamily="18" charset="0"/>
              </a:rPr>
              <a:t> </a:t>
            </a:r>
            <a:r>
              <a:rPr lang="en-US" sz="2800" b="0" i="0">
                <a:cs typeface="Times New Roman" pitchFamily="18" charset="0"/>
              </a:rPr>
              <a:t>·</a:t>
            </a:r>
            <a:r>
              <a:rPr lang="en-US" sz="3600" b="0" i="0">
                <a:cs typeface="Times New Roman" pitchFamily="18" charset="0"/>
              </a:rPr>
              <a:t> </a:t>
            </a:r>
            <a:r>
              <a:rPr lang="en-US" sz="3200" b="0" i="0">
                <a:cs typeface="Times New Roman" pitchFamily="18" charset="0"/>
              </a:rPr>
              <a:t>4/8 = 3/8 </a:t>
            </a:r>
          </a:p>
        </p:txBody>
      </p:sp>
      <p:sp>
        <p:nvSpPr>
          <p:cNvPr id="13325" name="Title 1"/>
          <p:cNvSpPr>
            <a:spLocks noGrp="1"/>
          </p:cNvSpPr>
          <p:nvPr>
            <p:ph type="title"/>
          </p:nvPr>
        </p:nvSpPr>
        <p:spPr>
          <a:xfrm>
            <a:off x="1655763" y="377825"/>
            <a:ext cx="4367212" cy="1143000"/>
          </a:xfrm>
        </p:spPr>
        <p:txBody>
          <a:bodyPr/>
          <a:lstStyle/>
          <a:p>
            <a:r>
              <a:rPr lang="en-US" smtClean="0"/>
              <a:t>Multiplication</a:t>
            </a:r>
          </a:p>
        </p:txBody>
      </p:sp>
      <p:sp>
        <p:nvSpPr>
          <p:cNvPr id="13326" name="TextBox 20"/>
          <p:cNvSpPr txBox="1">
            <a:spLocks noChangeArrowheads="1"/>
          </p:cNvSpPr>
          <p:nvPr/>
        </p:nvSpPr>
        <p:spPr bwMode="auto">
          <a:xfrm>
            <a:off x="5878513" y="544513"/>
            <a:ext cx="20113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400" b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3600" b="0" i="0">
                <a:solidFill>
                  <a:srgbClr val="000000"/>
                </a:solidFill>
                <a:latin typeface="Arial" pitchFamily="34" charset="0"/>
              </a:rPr>
              <a:t> x </a:t>
            </a:r>
            <a:r>
              <a:rPr lang="en-US" sz="4400" b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 sz="3600" b="0" i="0">
                <a:solidFill>
                  <a:srgbClr val="000000"/>
                </a:solidFill>
                <a:latin typeface="Arial" pitchFamily="34" charset="0"/>
              </a:rPr>
              <a:t> = </a:t>
            </a:r>
            <a:r>
              <a:rPr lang="en-US" sz="4400" b="0">
                <a:solidFill>
                  <a:srgbClr val="000000"/>
                </a:solidFill>
                <a:cs typeface="Times New Roman" pitchFamily="18" charset="0"/>
              </a:rPr>
              <a:t>c</a:t>
            </a:r>
            <a:endParaRPr lang="en-US" sz="4000" b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9" grpId="0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Applications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2880" y="1196752"/>
            <a:ext cx="8229600" cy="4724401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>
                <a:latin typeface="+mj-lt"/>
              </a:rPr>
              <a:t>Median Filter-Based Image Noise Reduction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865124"/>
            <a:ext cx="3124199" cy="125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1428" y="3048000"/>
            <a:ext cx="6250172" cy="277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8421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Applications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2880" y="1196752"/>
            <a:ext cx="8229600" cy="4724401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>
                <a:latin typeface="+mj-lt"/>
              </a:rPr>
              <a:t>Frame Difference-Based Image Segmentation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4724401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8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828800"/>
            <a:ext cx="5695950" cy="34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457200" y="4572000"/>
          <a:ext cx="3352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5" name="Equation" r:id="rId5" imgW="1765080" imgH="507960" progId="Equation.3">
                  <p:embed/>
                </p:oleObj>
              </mc:Choice>
              <mc:Fallback>
                <p:oleObj name="Equation" r:id="rId5" imgW="17650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0"/>
                        <a:ext cx="3352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9332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Applications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2880" y="1196752"/>
            <a:ext cx="8229600" cy="472440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dirty="0" smtClean="0">
                <a:latin typeface="+mj-lt"/>
              </a:rPr>
              <a:t>Image Contrast Enhancing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4724401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8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295400"/>
            <a:ext cx="8229600" cy="4724401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800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81200"/>
            <a:ext cx="5410200" cy="38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6477000" y="3003182"/>
          <a:ext cx="2310850" cy="1721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9" name="Equation" r:id="rId5" imgW="1091880" imgH="812520" progId="Equation.3">
                  <p:embed/>
                </p:oleObj>
              </mc:Choice>
              <mc:Fallback>
                <p:oleObj name="Equation" r:id="rId5" imgW="10918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003182"/>
                        <a:ext cx="2310850" cy="17212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8122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Applications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770371"/>
            <a:ext cx="2483768" cy="162018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 smtClean="0">
                <a:latin typeface="+mj-lt"/>
              </a:rPr>
              <a:t>Kernel Density Estimation-Based Image Segmentation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4724401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8229600" cy="4724401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3463" y="1365798"/>
            <a:ext cx="5822593" cy="544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6496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Encoding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13499" r="6824" b="39252"/>
          <a:stretch>
            <a:fillRect/>
          </a:stretch>
        </p:blipFill>
        <p:spPr bwMode="auto">
          <a:xfrm>
            <a:off x="2828925" y="5561013"/>
            <a:ext cx="383063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059113" y="6165850"/>
            <a:ext cx="32146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i="0" dirty="0">
                <a:latin typeface="+mn-lt"/>
              </a:rPr>
              <a:t>Spectrum of Encoding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73125" y="4803775"/>
            <a:ext cx="33035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0" i="0" dirty="0">
                <a:solidFill>
                  <a:srgbClr val="CC0099"/>
                </a:solidFill>
                <a:latin typeface="+mn-lt"/>
              </a:rPr>
              <a:t>Binary Radix Encoding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21325" y="4803775"/>
            <a:ext cx="29749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0" i="0" dirty="0">
                <a:solidFill>
                  <a:srgbClr val="FF0000"/>
                </a:solidFill>
                <a:latin typeface="+mn-lt"/>
              </a:rPr>
              <a:t>Stochastic Encoding</a:t>
            </a:r>
          </a:p>
        </p:txBody>
      </p:sp>
      <p:cxnSp>
        <p:nvCxnSpPr>
          <p:cNvPr id="40" name="Straight Arrow Connector 39"/>
          <p:cNvCxnSpPr>
            <a:cxnSpLocks noChangeShapeType="1"/>
            <a:stCxn id="37" idx="2"/>
          </p:cNvCxnSpPr>
          <p:nvPr/>
        </p:nvCxnSpPr>
        <p:spPr bwMode="auto">
          <a:xfrm rot="16200000" flipH="1">
            <a:off x="2648744" y="5141119"/>
            <a:ext cx="250825" cy="500063"/>
          </a:xfrm>
          <a:prstGeom prst="straightConnector1">
            <a:avLst/>
          </a:prstGeom>
          <a:noFill/>
          <a:ln w="28575" algn="ctr">
            <a:solidFill>
              <a:srgbClr val="CC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 rot="5400000">
            <a:off x="6539707" y="5144294"/>
            <a:ext cx="323850" cy="42068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358775" y="1592263"/>
          <a:ext cx="8413750" cy="2743302"/>
        </p:xfrm>
        <a:graphic>
          <a:graphicData uri="http://schemas.openxmlformats.org/drawingml/2006/table">
            <a:tbl>
              <a:tblPr/>
              <a:tblGrid>
                <a:gridCol w="1828800"/>
                <a:gridCol w="3292475"/>
                <a:gridCol w="3292475"/>
              </a:tblGrid>
              <a:tr h="457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Binary Radix Encoding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Stochastic Encoding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Circuit Area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Large</a:t>
                      </a:r>
                    </a:p>
                  </a:txBody>
                  <a:tcPr marL="457200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Small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0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Tolerance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Bad</a:t>
                      </a:r>
                    </a:p>
                  </a:txBody>
                  <a:tcPr marL="457200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Good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0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Delay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Short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0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Long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0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668713" y="2976563"/>
            <a:ext cx="17272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i="0" dirty="0">
                <a:latin typeface="+mn-lt"/>
              </a:rPr>
              <a:t>(Positional)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13550" y="2843213"/>
            <a:ext cx="17367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0" i="0" dirty="0">
                <a:latin typeface="+mn-lt"/>
              </a:rPr>
              <a:t>(Uniform,</a:t>
            </a:r>
            <a:br>
              <a:rPr lang="en-US" sz="2000" b="0" i="0" dirty="0">
                <a:latin typeface="+mn-lt"/>
              </a:rPr>
            </a:br>
            <a:r>
              <a:rPr lang="en-US" sz="2000" b="0" i="0" dirty="0">
                <a:latin typeface="+mn-lt"/>
              </a:rPr>
              <a:t>Long Stream)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13550" y="3617913"/>
            <a:ext cx="17780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0" i="0" dirty="0">
                <a:latin typeface="+mn-lt"/>
              </a:rPr>
              <a:t>(Not compact,</a:t>
            </a:r>
          </a:p>
          <a:p>
            <a:pPr algn="ctr">
              <a:defRPr/>
            </a:pPr>
            <a:r>
              <a:rPr lang="en-US" sz="2000" b="0" i="0" dirty="0">
                <a:latin typeface="+mn-lt"/>
              </a:rPr>
              <a:t>Long Stream)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27463" y="3611563"/>
            <a:ext cx="13668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0" i="0" dirty="0">
                <a:latin typeface="+mn-lt"/>
              </a:rPr>
              <a:t>(Compact,</a:t>
            </a:r>
          </a:p>
          <a:p>
            <a:pPr algn="ctr">
              <a:defRPr/>
            </a:pPr>
            <a:r>
              <a:rPr lang="en-US" sz="2000" b="0" i="0" dirty="0">
                <a:latin typeface="+mn-lt"/>
              </a:rPr>
              <a:t>Efficient)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48088" y="2057400"/>
            <a:ext cx="15255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0" i="0" dirty="0">
                <a:latin typeface="+mn-lt"/>
              </a:rPr>
              <a:t>(Positional, </a:t>
            </a:r>
            <a:br>
              <a:rPr lang="en-US" sz="2000" b="0" i="0" dirty="0">
                <a:latin typeface="+mn-lt"/>
              </a:rPr>
            </a:br>
            <a:r>
              <a:rPr lang="en-US" sz="2000" b="0" i="0" dirty="0">
                <a:latin typeface="+mn-lt"/>
              </a:rPr>
              <a:t>Weighted)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46900" y="2182813"/>
            <a:ext cx="14700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i="0" dirty="0">
                <a:latin typeface="+mn-lt"/>
              </a:rPr>
              <a:t>(Uniform)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3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Directions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13499" r="6824" b="39252"/>
          <a:stretch>
            <a:fillRect/>
          </a:stretch>
        </p:blipFill>
        <p:spPr bwMode="auto">
          <a:xfrm>
            <a:off x="2555875" y="2420938"/>
            <a:ext cx="383063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33688" y="1808163"/>
            <a:ext cx="32146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i="0" dirty="0">
                <a:latin typeface="+mn-lt"/>
              </a:rPr>
              <a:t>Spectrum of Encoding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188" y="3752850"/>
            <a:ext cx="3303587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0" i="0" dirty="0">
                <a:solidFill>
                  <a:srgbClr val="CC0099"/>
                </a:solidFill>
                <a:latin typeface="+mn-lt"/>
              </a:rPr>
              <a:t>Binary Radix Encoding</a:t>
            </a:r>
            <a:br>
              <a:rPr lang="en-US" sz="2400" b="0" i="0" dirty="0">
                <a:solidFill>
                  <a:srgbClr val="CC0099"/>
                </a:solidFill>
                <a:latin typeface="+mn-lt"/>
              </a:rPr>
            </a:br>
            <a:r>
              <a:rPr lang="en-US" sz="2400" b="0" i="0" dirty="0">
                <a:solidFill>
                  <a:srgbClr val="CC0099"/>
                </a:solidFill>
                <a:latin typeface="+mn-lt"/>
              </a:rPr>
              <a:t>(Compact, Positional)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5863" y="3752850"/>
            <a:ext cx="3367087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0" i="0" dirty="0">
                <a:solidFill>
                  <a:srgbClr val="FF0000"/>
                </a:solidFill>
                <a:latin typeface="+mn-lt"/>
              </a:rPr>
              <a:t>Stochastic Encoding</a:t>
            </a:r>
          </a:p>
          <a:p>
            <a:pPr algn="ctr">
              <a:defRPr/>
            </a:pPr>
            <a:r>
              <a:rPr lang="en-US" sz="2400" b="0" i="0" dirty="0">
                <a:solidFill>
                  <a:srgbClr val="FF0000"/>
                </a:solidFill>
                <a:latin typeface="+mn-lt"/>
              </a:rPr>
              <a:t>(Not compact, Uniform)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2232819" y="3248819"/>
            <a:ext cx="719138" cy="431800"/>
          </a:xfrm>
          <a:prstGeom prst="straightConnector1">
            <a:avLst/>
          </a:prstGeom>
          <a:noFill/>
          <a:ln w="28575" algn="ctr">
            <a:solidFill>
              <a:srgbClr val="CC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16200000" flipV="1">
            <a:off x="5958681" y="3339307"/>
            <a:ext cx="682625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56100" y="3681413"/>
            <a:ext cx="606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6600" i="0">
                <a:solidFill>
                  <a:schemeClr val="tx2"/>
                </a:solidFill>
                <a:cs typeface="Times New Roman" pitchFamily="18" charset="0"/>
              </a:rPr>
              <a:t>?</a:t>
            </a:r>
            <a:endParaRPr lang="en-US" sz="3600" i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9250" y="4976813"/>
            <a:ext cx="581977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i="0" dirty="0">
                <a:solidFill>
                  <a:srgbClr val="339933"/>
                </a:solidFill>
                <a:latin typeface="+mn-lt"/>
              </a:rPr>
              <a:t>Possible encodings in the middle with the</a:t>
            </a:r>
            <a:br>
              <a:rPr lang="en-US" sz="2400" b="0" i="0" dirty="0">
                <a:solidFill>
                  <a:srgbClr val="339933"/>
                </a:solidFill>
                <a:latin typeface="+mn-lt"/>
              </a:rPr>
            </a:br>
            <a:r>
              <a:rPr lang="en-US" sz="2400" b="0" i="0" dirty="0">
                <a:solidFill>
                  <a:srgbClr val="339933"/>
                </a:solidFill>
                <a:latin typeface="+mn-lt"/>
              </a:rPr>
              <a:t>advantages of both?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 flipH="1" flipV="1">
            <a:off x="3582194" y="4021932"/>
            <a:ext cx="1692275" cy="1587"/>
          </a:xfrm>
          <a:prstGeom prst="straightConnector1">
            <a:avLst/>
          </a:prstGeom>
          <a:noFill/>
          <a:ln w="28575" algn="ctr">
            <a:solidFill>
              <a:srgbClr val="3399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8" grpId="0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DejaVu Sans" charset="0"/>
              </a:rPr>
              <a:t>Acknowledgements</a:t>
            </a:r>
          </a:p>
        </p:txBody>
      </p:sp>
      <p:sp>
        <p:nvSpPr>
          <p:cNvPr id="56323" name="Text Box 18"/>
          <p:cNvSpPr txBox="1">
            <a:spLocks noChangeArrowheads="1"/>
          </p:cNvSpPr>
          <p:nvPr/>
        </p:nvSpPr>
        <p:spPr bwMode="auto">
          <a:xfrm>
            <a:off x="2286000" y="5862638"/>
            <a:ext cx="464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0" i="0">
                <a:solidFill>
                  <a:srgbClr val="FF0000"/>
                </a:solidFill>
                <a:latin typeface="Arial" pitchFamily="34" charset="0"/>
              </a:rPr>
              <a:t>Kia Bazargan</a:t>
            </a: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817563" y="5799138"/>
            <a:ext cx="1738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0" i="0">
                <a:solidFill>
                  <a:srgbClr val="FF0000"/>
                </a:solidFill>
                <a:latin typeface="Arial" pitchFamily="34" charset="0"/>
              </a:rPr>
              <a:t>David Lillja</a:t>
            </a:r>
            <a:endParaRPr lang="en-US" sz="2400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6325" name="Text Box 18"/>
          <p:cNvSpPr txBox="1">
            <a:spLocks noChangeArrowheads="1"/>
          </p:cNvSpPr>
          <p:nvPr/>
        </p:nvSpPr>
        <p:spPr bwMode="auto">
          <a:xfrm>
            <a:off x="1187624" y="31115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0" i="0" dirty="0" err="1">
                <a:solidFill>
                  <a:srgbClr val="FF0000"/>
                </a:solidFill>
                <a:latin typeface="Arial" pitchFamily="34" charset="0"/>
              </a:rPr>
              <a:t>Weikang</a:t>
            </a:r>
            <a:r>
              <a:rPr lang="en-US" sz="2400" b="0" i="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latin typeface="Arial" pitchFamily="34" charset="0"/>
              </a:rPr>
              <a:t>Qian</a:t>
            </a:r>
            <a:endParaRPr lang="en-US" sz="2400" b="0" i="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56326" name="Picture 19" descr="n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13214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7" name="Group 51"/>
          <p:cNvGrpSpPr>
            <a:grpSpLocks/>
          </p:cNvGrpSpPr>
          <p:nvPr/>
        </p:nvGrpSpPr>
        <p:grpSpPr bwMode="auto">
          <a:xfrm>
            <a:off x="6485892" y="1751025"/>
            <a:ext cx="2514600" cy="777875"/>
            <a:chOff x="4648200" y="2514599"/>
            <a:chExt cx="1908480" cy="627229"/>
          </a:xfrm>
        </p:grpSpPr>
        <p:pic>
          <p:nvPicPr>
            <p:cNvPr id="56336" name="Picture 75" descr="fena_logotype_fin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1"/>
            <a:stretch>
              <a:fillRect/>
            </a:stretch>
          </p:blipFill>
          <p:spPr bwMode="auto">
            <a:xfrm>
              <a:off x="4648200" y="2514599"/>
              <a:ext cx="1908480" cy="627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7" name="Rectangle 24"/>
            <p:cNvSpPr>
              <a:spLocks noChangeArrowheads="1"/>
            </p:cNvSpPr>
            <p:nvPr/>
          </p:nvSpPr>
          <p:spPr bwMode="auto">
            <a:xfrm>
              <a:off x="5105400" y="2971800"/>
              <a:ext cx="1378347" cy="1149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30" name="Text Box 18"/>
          <p:cNvSpPr txBox="1">
            <a:spLocks noChangeArrowheads="1"/>
          </p:cNvSpPr>
          <p:nvPr/>
        </p:nvSpPr>
        <p:spPr bwMode="auto">
          <a:xfrm>
            <a:off x="6340475" y="5846763"/>
            <a:ext cx="2803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0" i="0">
                <a:solidFill>
                  <a:srgbClr val="FF0000"/>
                </a:solidFill>
                <a:latin typeface="Arial" pitchFamily="34" charset="0"/>
              </a:rPr>
              <a:t>Ramesh Harjani</a:t>
            </a:r>
          </a:p>
        </p:txBody>
      </p:sp>
      <p:pic>
        <p:nvPicPr>
          <p:cNvPr id="5633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t="10043" r="20061" b="20261"/>
          <a:stretch>
            <a:fillRect/>
          </a:stretch>
        </p:blipFill>
        <p:spPr bwMode="auto">
          <a:xfrm>
            <a:off x="2641774" y="1103313"/>
            <a:ext cx="1570037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03663"/>
            <a:ext cx="1697037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914775"/>
            <a:ext cx="1512887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3835400"/>
            <a:ext cx="1524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34364" y="3111351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0" i="0" dirty="0" err="1" smtClean="0">
                <a:solidFill>
                  <a:srgbClr val="FF0000"/>
                </a:solidFill>
                <a:latin typeface="Arial" pitchFamily="34" charset="0"/>
              </a:rPr>
              <a:t>Peng</a:t>
            </a:r>
            <a:r>
              <a:rPr lang="en-US" sz="2400" b="0" i="0" dirty="0" smtClean="0">
                <a:solidFill>
                  <a:srgbClr val="FF0000"/>
                </a:solidFill>
                <a:latin typeface="Arial" pitchFamily="34" charset="0"/>
              </a:rPr>
              <a:t> Li</a:t>
            </a:r>
            <a:endParaRPr lang="en-US" sz="2400" b="0" i="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4" name="Picture 3" descr="peng-li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1551805" cy="158675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panose="020B0604020202020204" pitchFamily="34" charset="0"/>
              </a:rPr>
              <a:t>Switch-based Boolean computation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229600" cy="1219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sz="3600" b="1" smtClean="0">
                <a:solidFill>
                  <a:srgbClr val="004C00"/>
                </a:solidFill>
                <a:latin typeface="Arial" panose="020B0604020202020204" pitchFamily="34" charset="0"/>
              </a:rPr>
              <a:t>Shannon’s work</a:t>
            </a:r>
            <a:r>
              <a:rPr lang="en-US" sz="3600" smtClean="0">
                <a:solidFill>
                  <a:srgbClr val="004C00"/>
                </a:solidFill>
                <a:latin typeface="Arial" panose="020B0604020202020204" pitchFamily="34" charset="0"/>
              </a:rPr>
              <a:t>: </a:t>
            </a:r>
            <a:r>
              <a:rPr lang="en-US" sz="3600" i="1" smtClean="0">
                <a:solidFill>
                  <a:srgbClr val="004C00"/>
                </a:solidFill>
                <a:latin typeface="Arial" panose="020B0604020202020204" pitchFamily="34" charset="0"/>
              </a:rPr>
              <a:t>A Symbolic Analysis of Relay and Switching Circuits(1938)</a:t>
            </a:r>
          </a:p>
        </p:txBody>
      </p:sp>
      <p:graphicFrame>
        <p:nvGraphicFramePr>
          <p:cNvPr id="12309" name="Object 21"/>
          <p:cNvGraphicFramePr>
            <a:graphicFrameLocks noChangeAspect="1"/>
          </p:cNvGraphicFramePr>
          <p:nvPr>
            <p:ph sz="quarter" idx="3"/>
          </p:nvPr>
        </p:nvGraphicFramePr>
        <p:xfrm>
          <a:off x="2133600" y="4953000"/>
          <a:ext cx="510540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26" name="Visio" r:id="rId3" imgW="1844802" imgH="613029" progId="Visio.Drawing.11">
                  <p:embed/>
                </p:oleObj>
              </mc:Choice>
              <mc:Fallback>
                <p:oleObj name="Visio" r:id="rId3" imgW="1844802" imgH="6130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953000"/>
                        <a:ext cx="5105400" cy="169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1" name="Object 23"/>
          <p:cNvGraphicFramePr>
            <a:graphicFrameLocks noChangeAspect="1"/>
          </p:cNvGraphicFramePr>
          <p:nvPr>
            <p:ph sz="quarter" idx="2"/>
          </p:nvPr>
        </p:nvGraphicFramePr>
        <p:xfrm>
          <a:off x="990600" y="3124200"/>
          <a:ext cx="70866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27" name="Visio" r:id="rId5" imgW="2459355" imgH="606933" progId="Visio.Drawing.11">
                  <p:embed/>
                </p:oleObj>
              </mc:Choice>
              <mc:Fallback>
                <p:oleObj name="Visio" r:id="rId5" imgW="2459355" imgH="6069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124200"/>
                        <a:ext cx="7086600" cy="174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449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1D and 2D switches</a:t>
            </a:r>
          </a:p>
        </p:txBody>
      </p:sp>
      <p:graphicFrame>
        <p:nvGraphicFramePr>
          <p:cNvPr id="67630" name="Object 46"/>
          <p:cNvGraphicFramePr>
            <a:graphicFrameLocks noChangeAspect="1"/>
          </p:cNvGraphicFramePr>
          <p:nvPr>
            <p:ph idx="1"/>
          </p:nvPr>
        </p:nvGraphicFramePr>
        <p:xfrm>
          <a:off x="1035050" y="1828800"/>
          <a:ext cx="7073900" cy="43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48" name="Visio" r:id="rId3" imgW="2289810" imgH="1392555" progId="Visio.Drawing.11">
                  <p:embed/>
                </p:oleObj>
              </mc:Choice>
              <mc:Fallback>
                <p:oleObj name="Visio" r:id="rId3" imgW="2289810" imgH="139255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1828800"/>
                        <a:ext cx="7073900" cy="430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3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A lattice of 2D switches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1143000" y="59436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400" i="0" smtClean="0">
                <a:solidFill>
                  <a:srgbClr val="000000"/>
                </a:solidFill>
              </a:rPr>
              <a:t>3 × 3 2D switching network and its lattice form</a:t>
            </a:r>
          </a:p>
        </p:txBody>
      </p:sp>
      <p:graphicFrame>
        <p:nvGraphicFramePr>
          <p:cNvPr id="79884" name="Object 12"/>
          <p:cNvGraphicFramePr>
            <a:graphicFrameLocks noChangeAspect="1"/>
          </p:cNvGraphicFramePr>
          <p:nvPr>
            <p:ph idx="1"/>
          </p:nvPr>
        </p:nvGraphicFramePr>
        <p:xfrm>
          <a:off x="914400" y="2130425"/>
          <a:ext cx="7164388" cy="357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2" name="Visio" r:id="rId3" imgW="2662047" imgH="1326261" progId="Visio.Drawing.11">
                  <p:embed/>
                </p:oleObj>
              </mc:Choice>
              <mc:Fallback>
                <p:oleObj name="Visio" r:id="rId3" imgW="2662047" imgH="132626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30425"/>
                        <a:ext cx="7164388" cy="357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41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Representing a Value by a Sequence of Random Bits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63600" y="2276475"/>
            <a:ext cx="78025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762375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3762375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3762375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3762375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3762375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333399"/>
              </a:buClr>
            </a:pP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A real value </a:t>
            </a:r>
            <a:r>
              <a:rPr lang="en-US" sz="2400" b="0">
                <a:solidFill>
                  <a:srgbClr val="000000"/>
                </a:solidFill>
              </a:rPr>
              <a:t>x</a:t>
            </a: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 in </a:t>
            </a:r>
            <a:r>
              <a:rPr lang="en-US" sz="2400" b="0" i="0">
                <a:solidFill>
                  <a:srgbClr val="000000"/>
                </a:solidFill>
                <a:cs typeface="Times New Roman" pitchFamily="18" charset="0"/>
              </a:rPr>
              <a:t>[0, 1]</a:t>
            </a: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 is represented by a sequence of random bits, each of which has </a:t>
            </a:r>
            <a:r>
              <a:rPr lang="en-US" sz="2400" b="0">
                <a:solidFill>
                  <a:srgbClr val="FF0000"/>
                </a:solidFill>
                <a:latin typeface="Arial" pitchFamily="34" charset="0"/>
              </a:rPr>
              <a:t>probability</a:t>
            </a: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b="0">
                <a:solidFill>
                  <a:srgbClr val="000000"/>
                </a:solidFill>
              </a:rPr>
              <a:t>x</a:t>
            </a: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 of being one and </a:t>
            </a:r>
            <a:r>
              <a:rPr lang="en-US" sz="2400" b="0">
                <a:solidFill>
                  <a:srgbClr val="FF0000"/>
                </a:solidFill>
                <a:latin typeface="Arial" pitchFamily="34" charset="0"/>
              </a:rPr>
              <a:t>probability</a:t>
            </a: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 of </a:t>
            </a:r>
            <a:r>
              <a:rPr lang="en-US" sz="2400" b="0" i="0">
                <a:solidFill>
                  <a:srgbClr val="000000"/>
                </a:solidFill>
                <a:cs typeface="Times New Roman" pitchFamily="18" charset="0"/>
              </a:rPr>
              <a:t>1 − </a:t>
            </a:r>
            <a:r>
              <a:rPr lang="en-US" sz="2400" b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2400" b="0" i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of being zero.</a:t>
            </a:r>
            <a:endParaRPr lang="en-US" sz="2600" b="0">
              <a:solidFill>
                <a:srgbClr val="0000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11525" y="3663950"/>
            <a:ext cx="2205038" cy="1457325"/>
            <a:chOff x="3311525" y="3033291"/>
            <a:chExt cx="2205038" cy="1458392"/>
          </a:xfrm>
        </p:grpSpPr>
        <p:sp>
          <p:nvSpPr>
            <p:cNvPr id="14341" name="Text Box 22"/>
            <p:cNvSpPr txBox="1">
              <a:spLocks noChangeArrowheads="1"/>
            </p:cNvSpPr>
            <p:nvPr/>
          </p:nvSpPr>
          <p:spPr bwMode="auto">
            <a:xfrm>
              <a:off x="3311525" y="3969395"/>
              <a:ext cx="2205038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 b="0" i="0">
                  <a:solidFill>
                    <a:srgbClr val="000000"/>
                  </a:solidFill>
                  <a:cs typeface="Times New Roman" pitchFamily="18" charset="0"/>
                </a:rPr>
                <a:t>0,1,0,1,1,0,0</a:t>
              </a:r>
            </a:p>
          </p:txBody>
        </p:sp>
        <p:sp>
          <p:nvSpPr>
            <p:cNvPr id="14342" name="Right Brace 8"/>
            <p:cNvSpPr>
              <a:spLocks/>
            </p:cNvSpPr>
            <p:nvPr/>
          </p:nvSpPr>
          <p:spPr bwMode="auto">
            <a:xfrm rot="-5400000">
              <a:off x="4090988" y="2875360"/>
              <a:ext cx="431800" cy="1755775"/>
            </a:xfrm>
            <a:prstGeom prst="rightBrace">
              <a:avLst>
                <a:gd name="adj1" fmla="val 38233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Text Box 17"/>
            <p:cNvSpPr txBox="1">
              <a:spLocks noChangeArrowheads="1"/>
            </p:cNvSpPr>
            <p:nvPr/>
          </p:nvSpPr>
          <p:spPr bwMode="auto">
            <a:xfrm>
              <a:off x="3789363" y="3033291"/>
              <a:ext cx="11826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2800" b="0">
                  <a:solidFill>
                    <a:srgbClr val="000000"/>
                  </a:solidFill>
                </a:rPr>
                <a:t>x</a:t>
              </a:r>
              <a:r>
                <a:rPr lang="en-US" sz="2800" b="0" i="0">
                  <a:solidFill>
                    <a:srgbClr val="000000"/>
                  </a:solidFill>
                </a:rPr>
                <a:t> = 3/7</a:t>
              </a:r>
              <a:endParaRPr lang="en-US" sz="2800" b="0" i="0" baseline="-250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Boolean functionality and paths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382000" cy="1524000"/>
          </a:xfrm>
          <a:noFill/>
        </p:spPr>
        <p:txBody>
          <a:bodyPr/>
          <a:lstStyle/>
          <a:p>
            <a:pPr eaLnBrk="1" hangingPunct="1"/>
            <a:r>
              <a:rPr lang="en-US" sz="2600" smtClean="0">
                <a:latin typeface="Arial" panose="020B0604020202020204" pitchFamily="34" charset="0"/>
              </a:rPr>
              <a:t>Switches are controlled by Boolean literals.</a:t>
            </a:r>
          </a:p>
          <a:p>
            <a:pPr eaLnBrk="1" hangingPunct="1"/>
            <a:r>
              <a:rPr lang="en-US" sz="2700" i="1" smtClean="0"/>
              <a:t>f</a:t>
            </a:r>
            <a:r>
              <a:rPr lang="en-US" sz="2700" i="1" baseline="-25000" smtClean="0"/>
              <a:t>L</a:t>
            </a:r>
            <a:r>
              <a:rPr lang="en-US" sz="2600" smtClean="0"/>
              <a:t> </a:t>
            </a:r>
            <a:r>
              <a:rPr lang="en-US" sz="2600" smtClean="0">
                <a:latin typeface="Arial" panose="020B0604020202020204" pitchFamily="34" charset="0"/>
              </a:rPr>
              <a:t>evaluates to</a:t>
            </a:r>
            <a:r>
              <a:rPr lang="en-US" sz="2600" smtClean="0"/>
              <a:t> </a:t>
            </a:r>
            <a:r>
              <a:rPr lang="en-US" sz="2700" smtClean="0"/>
              <a:t>1</a:t>
            </a:r>
            <a:r>
              <a:rPr lang="en-US" sz="2600" smtClean="0"/>
              <a:t> </a:t>
            </a:r>
            <a:r>
              <a:rPr lang="en-US" sz="2600" smtClean="0">
                <a:latin typeface="Arial" panose="020B0604020202020204" pitchFamily="34" charset="0"/>
              </a:rPr>
              <a:t>iff there exists a top-to-bottom path.</a:t>
            </a:r>
          </a:p>
          <a:p>
            <a:pPr eaLnBrk="1" hangingPunct="1"/>
            <a:r>
              <a:rPr lang="en-US" sz="2700" i="1" smtClean="0"/>
              <a:t>g</a:t>
            </a:r>
            <a:r>
              <a:rPr lang="en-US" sz="2700" i="1" baseline="-25000" smtClean="0"/>
              <a:t>L</a:t>
            </a:r>
            <a:r>
              <a:rPr lang="en-US" sz="2600" smtClean="0"/>
              <a:t> </a:t>
            </a:r>
            <a:r>
              <a:rPr lang="en-US" sz="2600" smtClean="0">
                <a:latin typeface="Arial" panose="020B0604020202020204" pitchFamily="34" charset="0"/>
              </a:rPr>
              <a:t>evaluates to</a:t>
            </a:r>
            <a:r>
              <a:rPr lang="en-US" sz="2600" smtClean="0"/>
              <a:t> </a:t>
            </a:r>
            <a:r>
              <a:rPr lang="en-US" sz="2700" smtClean="0"/>
              <a:t>1</a:t>
            </a:r>
            <a:r>
              <a:rPr lang="en-US" sz="2600" smtClean="0"/>
              <a:t> </a:t>
            </a:r>
            <a:r>
              <a:rPr lang="en-US" sz="2600" smtClean="0">
                <a:latin typeface="Arial" panose="020B0604020202020204" pitchFamily="34" charset="0"/>
              </a:rPr>
              <a:t>iff there exists a left-to-right path.</a:t>
            </a:r>
          </a:p>
        </p:txBody>
      </p:sp>
      <p:graphicFrame>
        <p:nvGraphicFramePr>
          <p:cNvPr id="200713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304800" y="3200400"/>
          <a:ext cx="3581400" cy="356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0" name="Visio" r:id="rId3" imgW="1726311" imgH="1714881" progId="Visio.Drawing.11">
                  <p:embed/>
                </p:oleObj>
              </mc:Choice>
              <mc:Fallback>
                <p:oleObj name="Visio" r:id="rId3" imgW="1726311" imgH="17148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00400"/>
                        <a:ext cx="3581400" cy="356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14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4114800" y="3214688"/>
          <a:ext cx="3568700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1" name="Visio" r:id="rId5" imgW="1726311" imgH="1714881" progId="Visio.Drawing.11">
                  <p:embed/>
                </p:oleObj>
              </mc:Choice>
              <mc:Fallback>
                <p:oleObj name="Visio" r:id="rId5" imgW="1726311" imgH="17148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14688"/>
                        <a:ext cx="3568700" cy="354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17" name="Object 13"/>
          <p:cNvGraphicFramePr>
            <a:graphicFrameLocks noChangeAspect="1"/>
          </p:cNvGraphicFramePr>
          <p:nvPr/>
        </p:nvGraphicFramePr>
        <p:xfrm>
          <a:off x="7848600" y="4572000"/>
          <a:ext cx="9731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2" name="Visio" r:id="rId7" imgW="325374" imgH="357378" progId="Visio.Drawing.11">
                  <p:embed/>
                </p:oleObj>
              </mc:Choice>
              <mc:Fallback>
                <p:oleObj name="Visio" r:id="rId7" imgW="325374" imgH="35737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2000"/>
                        <a:ext cx="9731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9" name="Freeform 15"/>
          <p:cNvSpPr>
            <a:spLocks/>
          </p:cNvSpPr>
          <p:nvPr/>
        </p:nvSpPr>
        <p:spPr bwMode="auto">
          <a:xfrm rot="5400000" flipH="1">
            <a:off x="4343400" y="4737100"/>
            <a:ext cx="3200400" cy="914400"/>
          </a:xfrm>
          <a:custGeom>
            <a:avLst/>
            <a:gdLst>
              <a:gd name="T0" fmla="*/ 0 w 2256"/>
              <a:gd name="T1" fmla="*/ 42203 h 520"/>
              <a:gd name="T2" fmla="*/ 1361872 w 2256"/>
              <a:gd name="T3" fmla="*/ 126609 h 520"/>
              <a:gd name="T4" fmla="*/ 1498060 w 2256"/>
              <a:gd name="T5" fmla="*/ 801858 h 520"/>
              <a:gd name="T6" fmla="*/ 3200400 w 2256"/>
              <a:gd name="T7" fmla="*/ 801858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b="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0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 build="p"/>
      <p:bldP spid="2007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Logic synthesis problem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3820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>
                <a:latin typeface="Arial" panose="020B0604020202020204" pitchFamily="34" charset="0"/>
              </a:rPr>
              <a:t>How can we implement a given target Boolean function </a:t>
            </a:r>
            <a:r>
              <a:rPr lang="en-US" sz="2800" i="1" smtClean="0"/>
              <a:t>f</a:t>
            </a:r>
            <a:r>
              <a:rPr lang="en-US" sz="2800" i="1" baseline="-25000" smtClean="0"/>
              <a:t>T</a:t>
            </a:r>
            <a:r>
              <a:rPr lang="en-US" sz="2800" smtClean="0"/>
              <a:t> </a:t>
            </a:r>
            <a:r>
              <a:rPr lang="en-US" sz="2600" smtClean="0">
                <a:latin typeface="Arial" panose="020B0604020202020204" pitchFamily="34" charset="0"/>
              </a:rPr>
              <a:t>with a lattice of 2D switches?</a:t>
            </a: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139700" y="2667000"/>
            <a:ext cx="8839200" cy="4038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152400" y="2697163"/>
            <a:ext cx="3733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200" i="0" smtClean="0">
                <a:solidFill>
                  <a:srgbClr val="006600"/>
                </a:solidFill>
                <a:latin typeface="Times New Roman" panose="02020603050405020304" pitchFamily="18" charset="0"/>
              </a:rPr>
              <a:t>Example:</a:t>
            </a:r>
            <a:r>
              <a:rPr lang="en-US" sz="220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sz="2200" smtClean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sz="22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sz="220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 </a:t>
            </a:r>
            <a:r>
              <a:rPr lang="en-US" sz="22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2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22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2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2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2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sz="220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en-US" sz="22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2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22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2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88104" name="Object 40"/>
          <p:cNvGraphicFramePr>
            <a:graphicFrameLocks noChangeAspect="1"/>
          </p:cNvGraphicFramePr>
          <p:nvPr/>
        </p:nvGraphicFramePr>
        <p:xfrm>
          <a:off x="838200" y="5786438"/>
          <a:ext cx="7159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48" name="Visio" r:id="rId3" imgW="350901" imgH="222504" progId="Visio.Drawing.11">
                  <p:embed/>
                </p:oleObj>
              </mc:Choice>
              <mc:Fallback>
                <p:oleObj name="Visio" r:id="rId3" imgW="350901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786438"/>
                        <a:ext cx="7159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7" name="Object 43"/>
          <p:cNvGraphicFramePr>
            <a:graphicFrameLocks noChangeAspect="1"/>
          </p:cNvGraphicFramePr>
          <p:nvPr/>
        </p:nvGraphicFramePr>
        <p:xfrm>
          <a:off x="1541463" y="5788025"/>
          <a:ext cx="76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49" name="Visio" r:id="rId5" imgW="372618" imgH="222504" progId="Visio.Drawing.11">
                  <p:embed/>
                </p:oleObj>
              </mc:Choice>
              <mc:Fallback>
                <p:oleObj name="Visio" r:id="rId5" imgW="372618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5788025"/>
                        <a:ext cx="762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8" name="Object 44"/>
          <p:cNvGraphicFramePr>
            <a:graphicFrameLocks noChangeAspect="1"/>
          </p:cNvGraphicFramePr>
          <p:nvPr/>
        </p:nvGraphicFramePr>
        <p:xfrm>
          <a:off x="2316163" y="5786438"/>
          <a:ext cx="76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50" name="Visio" r:id="rId7" imgW="372618" imgH="222504" progId="Visio.Drawing.11">
                  <p:embed/>
                </p:oleObj>
              </mc:Choice>
              <mc:Fallback>
                <p:oleObj name="Visio" r:id="rId7" imgW="372618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5786438"/>
                        <a:ext cx="762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9" name="Object 45"/>
          <p:cNvGraphicFramePr>
            <a:graphicFrameLocks noChangeAspect="1"/>
          </p:cNvGraphicFramePr>
          <p:nvPr/>
        </p:nvGraphicFramePr>
        <p:xfrm>
          <a:off x="3078163" y="5786438"/>
          <a:ext cx="1196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51" name="Visio" r:id="rId9" imgW="587502" imgH="222504" progId="Visio.Drawing.11">
                  <p:embed/>
                </p:oleObj>
              </mc:Choice>
              <mc:Fallback>
                <p:oleObj name="Visio" r:id="rId9" imgW="587502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5786438"/>
                        <a:ext cx="11969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0" name="Object 46"/>
          <p:cNvGraphicFramePr>
            <a:graphicFrameLocks noChangeAspect="1"/>
          </p:cNvGraphicFramePr>
          <p:nvPr/>
        </p:nvGraphicFramePr>
        <p:xfrm>
          <a:off x="5205413" y="5816600"/>
          <a:ext cx="7159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52" name="Visio" r:id="rId11" imgW="350901" imgH="222504" progId="Visio.Drawing.11">
                  <p:embed/>
                </p:oleObj>
              </mc:Choice>
              <mc:Fallback>
                <p:oleObj name="Visio" r:id="rId11" imgW="350901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5816600"/>
                        <a:ext cx="7159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1" name="Object 47"/>
          <p:cNvGraphicFramePr>
            <a:graphicFrameLocks noChangeAspect="1"/>
          </p:cNvGraphicFramePr>
          <p:nvPr/>
        </p:nvGraphicFramePr>
        <p:xfrm>
          <a:off x="5910263" y="5816600"/>
          <a:ext cx="76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53" name="Visio" r:id="rId12" imgW="372618" imgH="222504" progId="Visio.Drawing.11">
                  <p:embed/>
                </p:oleObj>
              </mc:Choice>
              <mc:Fallback>
                <p:oleObj name="Visio" r:id="rId12" imgW="372618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263" y="5816600"/>
                        <a:ext cx="762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2" name="Object 48"/>
          <p:cNvGraphicFramePr>
            <a:graphicFrameLocks noChangeAspect="1"/>
          </p:cNvGraphicFramePr>
          <p:nvPr/>
        </p:nvGraphicFramePr>
        <p:xfrm>
          <a:off x="6705600" y="5816600"/>
          <a:ext cx="9826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54" name="Visio" r:id="rId13" imgW="480060" imgH="222504" progId="Visio.Drawing.11">
                  <p:embed/>
                </p:oleObj>
              </mc:Choice>
              <mc:Fallback>
                <p:oleObj name="Visio" r:id="rId13" imgW="480060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816600"/>
                        <a:ext cx="9826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3" name="Object 49"/>
          <p:cNvGraphicFramePr>
            <a:graphicFrameLocks noChangeAspect="1"/>
          </p:cNvGraphicFramePr>
          <p:nvPr/>
        </p:nvGraphicFramePr>
        <p:xfrm>
          <a:off x="7683500" y="5816600"/>
          <a:ext cx="11985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55" name="Visio" r:id="rId15" imgW="587502" imgH="222504" progId="Visio.Drawing.11">
                  <p:embed/>
                </p:oleObj>
              </mc:Choice>
              <mc:Fallback>
                <p:oleObj name="Visio" r:id="rId15" imgW="587502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5816600"/>
                        <a:ext cx="11985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6" name="Object 52"/>
          <p:cNvGraphicFramePr>
            <a:graphicFrameLocks noChangeAspect="1"/>
          </p:cNvGraphicFramePr>
          <p:nvPr>
            <p:ph sz="quarter" idx="3"/>
          </p:nvPr>
        </p:nvGraphicFramePr>
        <p:xfrm>
          <a:off x="228600" y="5775325"/>
          <a:ext cx="609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56" name="Visio" r:id="rId16" imgW="303276" imgH="240030" progId="Visio.Drawing.11">
                  <p:embed/>
                </p:oleObj>
              </mc:Choice>
              <mc:Fallback>
                <p:oleObj name="Visio" r:id="rId16" imgW="303276" imgH="2400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75325"/>
                        <a:ext cx="609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7" name="Object 53"/>
          <p:cNvGraphicFramePr>
            <a:graphicFrameLocks noChangeAspect="1"/>
          </p:cNvGraphicFramePr>
          <p:nvPr/>
        </p:nvGraphicFramePr>
        <p:xfrm>
          <a:off x="4573588" y="5791200"/>
          <a:ext cx="6080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57" name="Visio" r:id="rId18" imgW="303276" imgH="240030" progId="Visio.Drawing.11">
                  <p:embed/>
                </p:oleObj>
              </mc:Choice>
              <mc:Fallback>
                <p:oleObj name="Visio" r:id="rId18" imgW="303276" imgH="2400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5791200"/>
                        <a:ext cx="6080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8" name="Object 54"/>
          <p:cNvGraphicFramePr>
            <a:graphicFrameLocks noChangeAspect="1"/>
          </p:cNvGraphicFramePr>
          <p:nvPr/>
        </p:nvGraphicFramePr>
        <p:xfrm>
          <a:off x="4572000" y="6172200"/>
          <a:ext cx="20986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58" name="Visio" r:id="rId20" imgW="1000887" imgH="222504" progId="Visio.Drawing.11">
                  <p:embed/>
                </p:oleObj>
              </mc:Choice>
              <mc:Fallback>
                <p:oleObj name="Visio" r:id="rId20" imgW="1000887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172200"/>
                        <a:ext cx="20986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9" name="Object 55"/>
          <p:cNvGraphicFramePr>
            <a:graphicFrameLocks noChangeAspect="1"/>
          </p:cNvGraphicFramePr>
          <p:nvPr/>
        </p:nvGraphicFramePr>
        <p:xfrm>
          <a:off x="228600" y="6172200"/>
          <a:ext cx="18605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59" name="Visio" r:id="rId22" imgW="893445" imgH="222504" progId="Visio.Drawing.11">
                  <p:embed/>
                </p:oleObj>
              </mc:Choice>
              <mc:Fallback>
                <p:oleObj name="Visio" r:id="rId22" imgW="893445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172200"/>
                        <a:ext cx="18605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22" name="Object 58"/>
          <p:cNvGraphicFramePr>
            <a:graphicFrameLocks noChangeAspect="1"/>
          </p:cNvGraphicFramePr>
          <p:nvPr>
            <p:ph sz="quarter" idx="2"/>
          </p:nvPr>
        </p:nvGraphicFramePr>
        <p:xfrm>
          <a:off x="381000" y="3248025"/>
          <a:ext cx="6172200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60" name="Visio" r:id="rId24" imgW="3688461" imgH="1498092" progId="Visio.Drawing.11">
                  <p:embed/>
                </p:oleObj>
              </mc:Choice>
              <mc:Fallback>
                <p:oleObj name="Visio" r:id="rId24" imgW="3688461" imgH="149809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48025"/>
                        <a:ext cx="6172200" cy="250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23" name="Line 59"/>
          <p:cNvSpPr>
            <a:spLocks noChangeShapeType="1"/>
          </p:cNvSpPr>
          <p:nvPr/>
        </p:nvSpPr>
        <p:spPr bwMode="auto">
          <a:xfrm>
            <a:off x="1181100" y="32004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b="0" i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8124" name="Line 60"/>
          <p:cNvSpPr>
            <a:spLocks noChangeShapeType="1"/>
          </p:cNvSpPr>
          <p:nvPr/>
        </p:nvSpPr>
        <p:spPr bwMode="auto">
          <a:xfrm>
            <a:off x="1790700" y="32004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b="0" i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8125" name="Freeform 61"/>
          <p:cNvSpPr>
            <a:spLocks/>
          </p:cNvSpPr>
          <p:nvPr/>
        </p:nvSpPr>
        <p:spPr bwMode="auto">
          <a:xfrm rot="5400000" flipH="1">
            <a:off x="98425" y="4168775"/>
            <a:ext cx="2667000" cy="730250"/>
          </a:xfrm>
          <a:custGeom>
            <a:avLst/>
            <a:gdLst>
              <a:gd name="T0" fmla="*/ 0 w 2256"/>
              <a:gd name="T1" fmla="*/ 33704 h 520"/>
              <a:gd name="T2" fmla="*/ 1134893 w 2256"/>
              <a:gd name="T3" fmla="*/ 101112 h 520"/>
              <a:gd name="T4" fmla="*/ 1248383 w 2256"/>
              <a:gd name="T5" fmla="*/ 640373 h 520"/>
              <a:gd name="T6" fmla="*/ 2667000 w 2256"/>
              <a:gd name="T7" fmla="*/ 640373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sp>
        <p:nvSpPr>
          <p:cNvPr id="88126" name="Freeform 62"/>
          <p:cNvSpPr>
            <a:spLocks/>
          </p:cNvSpPr>
          <p:nvPr/>
        </p:nvSpPr>
        <p:spPr bwMode="auto">
          <a:xfrm rot="-5400000">
            <a:off x="161925" y="4111625"/>
            <a:ext cx="2667000" cy="793750"/>
          </a:xfrm>
          <a:custGeom>
            <a:avLst/>
            <a:gdLst>
              <a:gd name="T0" fmla="*/ 0 w 2256"/>
              <a:gd name="T1" fmla="*/ 36635 h 520"/>
              <a:gd name="T2" fmla="*/ 1134893 w 2256"/>
              <a:gd name="T3" fmla="*/ 109904 h 520"/>
              <a:gd name="T4" fmla="*/ 1248383 w 2256"/>
              <a:gd name="T5" fmla="*/ 696058 h 520"/>
              <a:gd name="T6" fmla="*/ 2667000 w 2256"/>
              <a:gd name="T7" fmla="*/ 696058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sp>
        <p:nvSpPr>
          <p:cNvPr id="88127" name="Line 63"/>
          <p:cNvSpPr>
            <a:spLocks noChangeShapeType="1"/>
          </p:cNvSpPr>
          <p:nvPr/>
        </p:nvSpPr>
        <p:spPr bwMode="auto">
          <a:xfrm>
            <a:off x="5492750" y="32004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b="0" i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8128" name="Line 64"/>
          <p:cNvSpPr>
            <a:spLocks noChangeShapeType="1"/>
          </p:cNvSpPr>
          <p:nvPr/>
        </p:nvSpPr>
        <p:spPr bwMode="auto">
          <a:xfrm>
            <a:off x="6102350" y="3200400"/>
            <a:ext cx="0" cy="2590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b="0" i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8129" name="Freeform 65"/>
          <p:cNvSpPr>
            <a:spLocks/>
          </p:cNvSpPr>
          <p:nvPr/>
        </p:nvSpPr>
        <p:spPr bwMode="auto">
          <a:xfrm rot="5400000" flipH="1">
            <a:off x="4441825" y="4168775"/>
            <a:ext cx="2667000" cy="730250"/>
          </a:xfrm>
          <a:custGeom>
            <a:avLst/>
            <a:gdLst>
              <a:gd name="T0" fmla="*/ 0 w 2256"/>
              <a:gd name="T1" fmla="*/ 33704 h 520"/>
              <a:gd name="T2" fmla="*/ 1134893 w 2256"/>
              <a:gd name="T3" fmla="*/ 101112 h 520"/>
              <a:gd name="T4" fmla="*/ 1248383 w 2256"/>
              <a:gd name="T5" fmla="*/ 640373 h 520"/>
              <a:gd name="T6" fmla="*/ 2667000 w 2256"/>
              <a:gd name="T7" fmla="*/ 640373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sp>
        <p:nvSpPr>
          <p:cNvPr id="88130" name="Freeform 66"/>
          <p:cNvSpPr>
            <a:spLocks/>
          </p:cNvSpPr>
          <p:nvPr/>
        </p:nvSpPr>
        <p:spPr bwMode="auto">
          <a:xfrm rot="-5400000">
            <a:off x="4454525" y="4098925"/>
            <a:ext cx="2667000" cy="793750"/>
          </a:xfrm>
          <a:custGeom>
            <a:avLst/>
            <a:gdLst>
              <a:gd name="T0" fmla="*/ 0 w 2256"/>
              <a:gd name="T1" fmla="*/ 36635 h 520"/>
              <a:gd name="T2" fmla="*/ 1134893 w 2256"/>
              <a:gd name="T3" fmla="*/ 109904 h 520"/>
              <a:gd name="T4" fmla="*/ 1248383 w 2256"/>
              <a:gd name="T5" fmla="*/ 696058 h 520"/>
              <a:gd name="T6" fmla="*/ 2667000 w 2256"/>
              <a:gd name="T7" fmla="*/ 696058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graphicFrame>
        <p:nvGraphicFramePr>
          <p:cNvPr id="88135" name="Object 71"/>
          <p:cNvGraphicFramePr>
            <a:graphicFrameLocks noChangeAspect="1"/>
          </p:cNvGraphicFramePr>
          <p:nvPr/>
        </p:nvGraphicFramePr>
        <p:xfrm>
          <a:off x="889000" y="4051300"/>
          <a:ext cx="99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61" name="Visio" r:id="rId26" imgW="1099185" imgH="1099185" progId="Visio.Drawing.11">
                  <p:embed/>
                </p:oleObj>
              </mc:Choice>
              <mc:Fallback>
                <p:oleObj name="Visio" r:id="rId26" imgW="1099185" imgH="10991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4051300"/>
                        <a:ext cx="990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36" name="Object 72"/>
          <p:cNvGraphicFramePr>
            <a:graphicFrameLocks noChangeAspect="1"/>
          </p:cNvGraphicFramePr>
          <p:nvPr/>
        </p:nvGraphicFramePr>
        <p:xfrm>
          <a:off x="5149850" y="3930650"/>
          <a:ext cx="10985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62" name="Visio" r:id="rId28" imgW="1099185" imgH="1099185" progId="Visio.Drawing.11">
                  <p:embed/>
                </p:oleObj>
              </mc:Choice>
              <mc:Fallback>
                <p:oleObj name="Visio" r:id="rId28" imgW="1099185" imgH="10991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3930650"/>
                        <a:ext cx="109855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40" name="Line 76"/>
          <p:cNvSpPr>
            <a:spLocks noChangeShapeType="1"/>
          </p:cNvSpPr>
          <p:nvPr/>
        </p:nvSpPr>
        <p:spPr bwMode="auto">
          <a:xfrm>
            <a:off x="1816100" y="3200400"/>
            <a:ext cx="0" cy="2590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b="0" i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8144" name="Freeform 80"/>
          <p:cNvSpPr>
            <a:spLocks/>
          </p:cNvSpPr>
          <p:nvPr/>
        </p:nvSpPr>
        <p:spPr bwMode="auto">
          <a:xfrm>
            <a:off x="850900" y="3098800"/>
            <a:ext cx="1016000" cy="2667000"/>
          </a:xfrm>
          <a:custGeom>
            <a:avLst/>
            <a:gdLst>
              <a:gd name="T0" fmla="*/ 20320 w 400"/>
              <a:gd name="T1" fmla="*/ 0 h 1872"/>
              <a:gd name="T2" fmla="*/ 142240 w 400"/>
              <a:gd name="T3" fmla="*/ 615462 h 1872"/>
              <a:gd name="T4" fmla="*/ 873760 w 400"/>
              <a:gd name="T5" fmla="*/ 820616 h 1872"/>
              <a:gd name="T6" fmla="*/ 995680 w 400"/>
              <a:gd name="T7" fmla="*/ 2667000 h 1872"/>
              <a:gd name="T8" fmla="*/ 0 60000 65536"/>
              <a:gd name="T9" fmla="*/ 0 60000 65536"/>
              <a:gd name="T10" fmla="*/ 0 60000 65536"/>
              <a:gd name="T11" fmla="*/ 0 60000 65536"/>
              <a:gd name="T12" fmla="*/ 0 w 400"/>
              <a:gd name="T13" fmla="*/ 0 h 1872"/>
              <a:gd name="T14" fmla="*/ 400 w 400"/>
              <a:gd name="T15" fmla="*/ 1872 h 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" h="1872">
                <a:moveTo>
                  <a:pt x="8" y="0"/>
                </a:moveTo>
                <a:cubicBezTo>
                  <a:pt x="4" y="168"/>
                  <a:pt x="0" y="336"/>
                  <a:pt x="56" y="432"/>
                </a:cubicBezTo>
                <a:cubicBezTo>
                  <a:pt x="112" y="528"/>
                  <a:pt x="288" y="336"/>
                  <a:pt x="344" y="576"/>
                </a:cubicBezTo>
                <a:cubicBezTo>
                  <a:pt x="400" y="816"/>
                  <a:pt x="384" y="1656"/>
                  <a:pt x="392" y="1872"/>
                </a:cubicBezTo>
              </a:path>
            </a:pathLst>
          </a:custGeom>
          <a:noFill/>
          <a:ln w="38100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b="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35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8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88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88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  <p:bldP spid="88077" grpId="0" animBg="1"/>
      <p:bldP spid="88078" grpId="0"/>
      <p:bldP spid="88123" grpId="0" animBg="1"/>
      <p:bldP spid="88123" grpId="1" animBg="1"/>
      <p:bldP spid="88124" grpId="0" animBg="1"/>
      <p:bldP spid="88124" grpId="1" animBg="1"/>
      <p:bldP spid="88125" grpId="0" animBg="1"/>
      <p:bldP spid="88125" grpId="1" animBg="1"/>
      <p:bldP spid="88126" grpId="0" animBg="1"/>
      <p:bldP spid="88126" grpId="1" animBg="1"/>
      <p:bldP spid="88127" grpId="0" animBg="1"/>
      <p:bldP spid="88127" grpId="1" animBg="1"/>
      <p:bldP spid="88128" grpId="0" animBg="1"/>
      <p:bldP spid="88128" grpId="1" animBg="1"/>
      <p:bldP spid="88129" grpId="0" animBg="1"/>
      <p:bldP spid="88129" grpId="1" animBg="1"/>
      <p:bldP spid="88130" grpId="0" animBg="1"/>
      <p:bldP spid="88130" grpId="1" animBg="1"/>
      <p:bldP spid="88140" grpId="0" animBg="1"/>
      <p:bldP spid="88140" grpId="1" animBg="1"/>
      <p:bldP spid="88144" grpId="0" animBg="1"/>
      <p:bldP spid="88144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Logic synthesis problem</a:t>
            </a:r>
          </a:p>
        </p:txBody>
      </p:sp>
      <p:graphicFrame>
        <p:nvGraphicFramePr>
          <p:cNvPr id="174091" name="Object 11"/>
          <p:cNvGraphicFramePr>
            <a:graphicFrameLocks noChangeAspect="1"/>
          </p:cNvGraphicFramePr>
          <p:nvPr>
            <p:ph sz="half" idx="1"/>
          </p:nvPr>
        </p:nvGraphicFramePr>
        <p:xfrm>
          <a:off x="2414588" y="2590800"/>
          <a:ext cx="3605212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6" name="Visio" r:id="rId3" imgW="1495425" imgH="1492758" progId="Visio.Drawing.11">
                  <p:embed/>
                </p:oleObj>
              </mc:Choice>
              <mc:Fallback>
                <p:oleObj name="Visio" r:id="rId3" imgW="1495425" imgH="149275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2590800"/>
                        <a:ext cx="3605212" cy="359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698500" y="1828800"/>
            <a:ext cx="7759700" cy="4876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762000" y="19050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400" i="0" smtClean="0">
                <a:solidFill>
                  <a:srgbClr val="006600"/>
                </a:solidFill>
                <a:latin typeface="Times New Roman" panose="02020603050405020304" pitchFamily="18" charset="0"/>
              </a:rPr>
              <a:t>Example:</a:t>
            </a:r>
            <a:r>
              <a:rPr lang="en-US" sz="240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 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sz="240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+x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74092" name="Line 12"/>
          <p:cNvSpPr>
            <a:spLocks noChangeShapeType="1"/>
          </p:cNvSpPr>
          <p:nvPr/>
        </p:nvSpPr>
        <p:spPr bwMode="auto">
          <a:xfrm>
            <a:off x="3505200" y="2514600"/>
            <a:ext cx="0" cy="3733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b="0" i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093" name="Line 13"/>
          <p:cNvSpPr>
            <a:spLocks noChangeShapeType="1"/>
          </p:cNvSpPr>
          <p:nvPr/>
        </p:nvSpPr>
        <p:spPr bwMode="auto">
          <a:xfrm>
            <a:off x="4419600" y="2514600"/>
            <a:ext cx="0" cy="3733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b="0" i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094" name="Line 14"/>
          <p:cNvSpPr>
            <a:spLocks noChangeShapeType="1"/>
          </p:cNvSpPr>
          <p:nvPr/>
        </p:nvSpPr>
        <p:spPr bwMode="auto">
          <a:xfrm>
            <a:off x="5334000" y="2514600"/>
            <a:ext cx="0" cy="3733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b="0" i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095" name="Freeform 15"/>
          <p:cNvSpPr>
            <a:spLocks/>
          </p:cNvSpPr>
          <p:nvPr/>
        </p:nvSpPr>
        <p:spPr bwMode="auto">
          <a:xfrm rot="-5400000">
            <a:off x="2574925" y="3895725"/>
            <a:ext cx="3733800" cy="1022350"/>
          </a:xfrm>
          <a:custGeom>
            <a:avLst/>
            <a:gdLst>
              <a:gd name="T0" fmla="*/ 0 w 2256"/>
              <a:gd name="T1" fmla="*/ 47185 h 520"/>
              <a:gd name="T2" fmla="*/ 1588851 w 2256"/>
              <a:gd name="T3" fmla="*/ 141556 h 520"/>
              <a:gd name="T4" fmla="*/ 1747736 w 2256"/>
              <a:gd name="T5" fmla="*/ 896522 h 520"/>
              <a:gd name="T6" fmla="*/ 3733800 w 2256"/>
              <a:gd name="T7" fmla="*/ 896522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0"/>
              <a:gd name="T14" fmla="*/ 2256 w 2256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0">
                <a:moveTo>
                  <a:pt x="0" y="24"/>
                </a:moveTo>
                <a:cubicBezTo>
                  <a:pt x="392" y="12"/>
                  <a:pt x="784" y="0"/>
                  <a:pt x="960" y="72"/>
                </a:cubicBezTo>
                <a:cubicBezTo>
                  <a:pt x="1136" y="144"/>
                  <a:pt x="840" y="392"/>
                  <a:pt x="1056" y="456"/>
                </a:cubicBezTo>
                <a:cubicBezTo>
                  <a:pt x="1272" y="520"/>
                  <a:pt x="2056" y="456"/>
                  <a:pt x="2256" y="45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sp>
        <p:nvSpPr>
          <p:cNvPr id="174096" name="Text Box 16"/>
          <p:cNvSpPr txBox="1">
            <a:spLocks noChangeArrowheads="1"/>
          </p:cNvSpPr>
          <p:nvPr/>
        </p:nvSpPr>
        <p:spPr bwMode="auto">
          <a:xfrm>
            <a:off x="2438400" y="6329363"/>
            <a:ext cx="3962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200" i="0" smtClean="0">
                <a:solidFill>
                  <a:srgbClr val="CC0000"/>
                </a:solidFill>
              </a:rPr>
              <a:t>9 TOP-TO-BOTTOM PATHS!</a:t>
            </a:r>
            <a:endParaRPr lang="en-US" sz="2200" i="0" baseline="-25000" smtClean="0">
              <a:solidFill>
                <a:srgbClr val="CC0000"/>
              </a:solidFill>
            </a:endParaRPr>
          </a:p>
        </p:txBody>
      </p:sp>
      <p:graphicFrame>
        <p:nvGraphicFramePr>
          <p:cNvPr id="174101" name="Object 21"/>
          <p:cNvGraphicFramePr>
            <a:graphicFrameLocks noChangeAspect="1"/>
          </p:cNvGraphicFramePr>
          <p:nvPr>
            <p:ph sz="half" idx="2"/>
          </p:nvPr>
        </p:nvGraphicFramePr>
        <p:xfrm>
          <a:off x="3581400" y="3527425"/>
          <a:ext cx="1501775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7" name="Visio" r:id="rId5" imgW="1099185" imgH="1099185" progId="Visio.Drawing.11">
                  <p:embed/>
                </p:oleObj>
              </mc:Choice>
              <mc:Fallback>
                <p:oleObj name="Visio" r:id="rId5" imgW="1099185" imgH="10991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27425"/>
                        <a:ext cx="1501775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2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animBg="1"/>
      <p:bldP spid="174086" grpId="0"/>
      <p:bldP spid="174092" grpId="0" animBg="1"/>
      <p:bldP spid="174092" grpId="1" animBg="1"/>
      <p:bldP spid="174093" grpId="0" animBg="1"/>
      <p:bldP spid="174093" grpId="1" animBg="1"/>
      <p:bldP spid="174094" grpId="0" animBg="1"/>
      <p:bldP spid="174094" grpId="1" animBg="1"/>
      <p:bldP spid="174095" grpId="0" animBg="1"/>
      <p:bldP spid="174095" grpId="1" animBg="1"/>
      <p:bldP spid="17409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Boolean Function Duality</a:t>
            </a:r>
          </a:p>
        </p:txBody>
      </p:sp>
      <p:graphicFrame>
        <p:nvGraphicFramePr>
          <p:cNvPr id="62473" name="Object 9"/>
          <p:cNvGraphicFramePr>
            <a:graphicFrameLocks noChangeAspect="1"/>
          </p:cNvGraphicFramePr>
          <p:nvPr/>
        </p:nvGraphicFramePr>
        <p:xfrm>
          <a:off x="2917825" y="3079750"/>
          <a:ext cx="26987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0" name="Equation" r:id="rId3" imgW="977760" imgH="228600" progId="Equation.3">
                  <p:embed/>
                </p:oleObj>
              </mc:Choice>
              <mc:Fallback>
                <p:oleObj name="Equation" r:id="rId3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3079750"/>
                        <a:ext cx="2698750" cy="6365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0"/>
          <p:cNvGraphicFramePr>
            <a:graphicFrameLocks noChangeAspect="1"/>
          </p:cNvGraphicFramePr>
          <p:nvPr/>
        </p:nvGraphicFramePr>
        <p:xfrm>
          <a:off x="2362200" y="4668838"/>
          <a:ext cx="36449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1" name="Equation" r:id="rId5" imgW="1320480" imgH="266400" progId="Equation.3">
                  <p:embed/>
                </p:oleObj>
              </mc:Choice>
              <mc:Fallback>
                <p:oleObj name="Equation" r:id="rId5" imgW="13204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668838"/>
                        <a:ext cx="3644900" cy="74136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600200" y="2362200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800" b="0" i="0" smtClean="0">
                <a:solidFill>
                  <a:srgbClr val="000000"/>
                </a:solidFill>
              </a:rPr>
              <a:t>Given: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00200" y="3962400"/>
            <a:ext cx="1343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800" b="0" i="0" smtClean="0">
                <a:solidFill>
                  <a:srgbClr val="000000"/>
                </a:solidFill>
              </a:rPr>
              <a:t>Obtain:</a:t>
            </a:r>
          </a:p>
        </p:txBody>
      </p:sp>
    </p:spTree>
    <p:extLst>
      <p:ext uri="{BB962C8B-B14F-4D97-AF65-F5344CB8AC3E}">
        <p14:creationId xmlns:p14="http://schemas.microsoft.com/office/powerpoint/2010/main" val="27224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Our synthesis method 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152400" y="1828800"/>
            <a:ext cx="8839200" cy="4876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52400" y="19050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400" i="0" smtClean="0">
                <a:solidFill>
                  <a:srgbClr val="006600"/>
                </a:solidFill>
                <a:latin typeface="Times New Roman" panose="02020603050405020304" pitchFamily="18" charset="0"/>
              </a:rPr>
              <a:t>Example:</a:t>
            </a:r>
            <a:r>
              <a:rPr lang="en-US" sz="240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 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sz="240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+x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>
            <a:off x="4876800" y="1828800"/>
            <a:ext cx="0" cy="4876800"/>
          </a:xfrm>
          <a:prstGeom prst="line">
            <a:avLst/>
          </a:prstGeom>
          <a:noFill/>
          <a:ln w="2857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b="0" i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95606" name="Object 2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181600" y="2794000"/>
          <a:ext cx="362267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8" name="Visio" r:id="rId3" imgW="1556004" imgH="1603629" progId="Visio.Drawing.11">
                  <p:embed/>
                </p:oleObj>
              </mc:Choice>
              <mc:Fallback>
                <p:oleObj name="Visio" r:id="rId3" imgW="1556004" imgH="1603629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94000"/>
                        <a:ext cx="3622675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01" name="Object 17"/>
          <p:cNvGraphicFramePr>
            <a:graphicFrameLocks noChangeAspect="1"/>
          </p:cNvGraphicFramePr>
          <p:nvPr>
            <p:ph sz="quarter" idx="4"/>
          </p:nvPr>
        </p:nvGraphicFramePr>
        <p:xfrm>
          <a:off x="5181600" y="2794000"/>
          <a:ext cx="3625850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9" name="Visio" r:id="rId5" imgW="1556004" imgH="1603629" progId="Visio.Drawing.11">
                  <p:embed/>
                </p:oleObj>
              </mc:Choice>
              <mc:Fallback>
                <p:oleObj name="Visio" r:id="rId5" imgW="1556004" imgH="16036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94000"/>
                        <a:ext cx="3625850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608" name="Rectangle 24"/>
          <p:cNvSpPr>
            <a:spLocks noChangeArrowheads="1"/>
          </p:cNvSpPr>
          <p:nvPr/>
        </p:nvSpPr>
        <p:spPr bwMode="auto">
          <a:xfrm>
            <a:off x="4953000" y="1905000"/>
            <a:ext cx="396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660000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 (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240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sz="240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)(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240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en-US" sz="240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)(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240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en-US" sz="240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ct val="20000"/>
              </a:spcBef>
              <a:buClr>
                <a:srgbClr val="660000"/>
              </a:buClr>
              <a:buSzPct val="70000"/>
              <a:buFont typeface="Wingdings" panose="05000000000000000000" pitchFamily="2" charset="2"/>
              <a:buNone/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sz="24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 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en-US" sz="240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5 </a:t>
            </a:r>
            <a:r>
              <a:rPr lang="en-US" sz="240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 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sz="2400" i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endParaRPr lang="en-US" sz="2400" b="0" i="0" baseline="-25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9558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181600" y="2803525"/>
          <a:ext cx="3624263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0" name="Visio" r:id="rId7" imgW="1556004" imgH="1603629" progId="Visio.Drawing.11">
                  <p:embed/>
                </p:oleObj>
              </mc:Choice>
              <mc:Fallback>
                <p:oleObj name="Visio" r:id="rId7" imgW="1556004" imgH="16036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803525"/>
                        <a:ext cx="3624263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5" name="Oval 11"/>
          <p:cNvSpPr>
            <a:spLocks noChangeArrowheads="1"/>
          </p:cNvSpPr>
          <p:nvPr/>
        </p:nvSpPr>
        <p:spPr bwMode="auto">
          <a:xfrm>
            <a:off x="7162800" y="4914900"/>
            <a:ext cx="53340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CC0000"/>
              </a:solidFill>
            </a:endParaRPr>
          </a:p>
        </p:txBody>
      </p:sp>
      <p:sp>
        <p:nvSpPr>
          <p:cNvPr id="195596" name="Oval 12"/>
          <p:cNvSpPr>
            <a:spLocks noChangeArrowheads="1"/>
          </p:cNvSpPr>
          <p:nvPr/>
        </p:nvSpPr>
        <p:spPr bwMode="auto">
          <a:xfrm>
            <a:off x="7162800" y="3238500"/>
            <a:ext cx="5334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CC0000"/>
              </a:solidFill>
            </a:endParaRPr>
          </a:p>
        </p:txBody>
      </p:sp>
      <p:sp>
        <p:nvSpPr>
          <p:cNvPr id="195597" name="Oval 13"/>
          <p:cNvSpPr>
            <a:spLocks noChangeArrowheads="1"/>
          </p:cNvSpPr>
          <p:nvPr/>
        </p:nvSpPr>
        <p:spPr bwMode="auto">
          <a:xfrm>
            <a:off x="5130800" y="4876800"/>
            <a:ext cx="99060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CC0000"/>
              </a:solidFill>
            </a:endParaRPr>
          </a:p>
        </p:txBody>
      </p:sp>
      <p:sp>
        <p:nvSpPr>
          <p:cNvPr id="195609" name="Rectangle 25"/>
          <p:cNvSpPr>
            <a:spLocks noChangeArrowheads="1"/>
          </p:cNvSpPr>
          <p:nvPr/>
        </p:nvSpPr>
        <p:spPr bwMode="auto">
          <a:xfrm>
            <a:off x="152400" y="2527300"/>
            <a:ext cx="4648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66000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b="0" i="0" smtClean="0">
                <a:solidFill>
                  <a:srgbClr val="000000"/>
                </a:solidFill>
              </a:rPr>
              <a:t>Obtain the dual of </a:t>
            </a:r>
            <a:r>
              <a:rPr lang="en-US" sz="26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sz="2600" b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sz="2400" b="0" i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ct val="20000"/>
              </a:spcBef>
              <a:buClr>
                <a:srgbClr val="66000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b="0" i="0" smtClean="0">
                <a:solidFill>
                  <a:srgbClr val="000000"/>
                </a:solidFill>
              </a:rPr>
              <a:t>Assign each product of  </a:t>
            </a:r>
            <a:r>
              <a:rPr lang="en-US" sz="26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sz="2600" b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sz="2400" b="0" i="0" baseline="-25000" smtClean="0">
                <a:solidFill>
                  <a:srgbClr val="000000"/>
                </a:solidFill>
              </a:rPr>
              <a:t> </a:t>
            </a:r>
            <a:r>
              <a:rPr lang="en-US" sz="2400" b="0" i="0" smtClean="0">
                <a:solidFill>
                  <a:srgbClr val="000000"/>
                </a:solidFill>
              </a:rPr>
              <a:t> to a column. </a:t>
            </a:r>
          </a:p>
          <a:p>
            <a:pPr>
              <a:spcBef>
                <a:spcPct val="20000"/>
              </a:spcBef>
              <a:buClr>
                <a:srgbClr val="66000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b="0" i="0" smtClean="0">
                <a:solidFill>
                  <a:srgbClr val="000000"/>
                </a:solidFill>
              </a:rPr>
              <a:t>Assign each product of  </a:t>
            </a:r>
            <a:r>
              <a:rPr lang="en-US" sz="26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sz="2600" b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T </a:t>
            </a:r>
            <a:r>
              <a:rPr lang="en-US" sz="2600" b="0" baseline="30000" smtClean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sz="2400" b="0" i="0" smtClean="0">
                <a:solidFill>
                  <a:srgbClr val="000000"/>
                </a:solidFill>
              </a:rPr>
              <a:t> to a row. </a:t>
            </a:r>
          </a:p>
          <a:p>
            <a:pPr>
              <a:spcBef>
                <a:spcPct val="20000"/>
              </a:spcBef>
              <a:buClr>
                <a:srgbClr val="66000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b="0" i="0" smtClean="0">
                <a:solidFill>
                  <a:srgbClr val="000000"/>
                </a:solidFill>
              </a:rPr>
              <a:t>Compute an intersection set for each site.</a:t>
            </a:r>
          </a:p>
          <a:p>
            <a:pPr>
              <a:spcBef>
                <a:spcPct val="20000"/>
              </a:spcBef>
              <a:buClr>
                <a:srgbClr val="66000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b="0" i="0" smtClean="0">
                <a:solidFill>
                  <a:srgbClr val="000000"/>
                </a:solidFill>
              </a:rPr>
              <a:t>Arbitrarily select a literal from an intersection set and assign it to the corresponding site.</a:t>
            </a:r>
          </a:p>
        </p:txBody>
      </p:sp>
      <p:graphicFrame>
        <p:nvGraphicFramePr>
          <p:cNvPr id="195611" name="Object 27"/>
          <p:cNvGraphicFramePr>
            <a:graphicFrameLocks noChangeAspect="1"/>
          </p:cNvGraphicFramePr>
          <p:nvPr>
            <p:ph sz="quarter" idx="3"/>
          </p:nvPr>
        </p:nvGraphicFramePr>
        <p:xfrm>
          <a:off x="6858000" y="4648200"/>
          <a:ext cx="10985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1" name="Visio" r:id="rId9" imgW="1099185" imgH="1099185" progId="Visio.Drawing.11">
                  <p:embed/>
                </p:oleObj>
              </mc:Choice>
              <mc:Fallback>
                <p:oleObj name="Visio" r:id="rId9" imgW="1099185" imgH="10991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648200"/>
                        <a:ext cx="109855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3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animBg="1"/>
      <p:bldP spid="195590" grpId="0"/>
      <p:bldP spid="195592" grpId="0" animBg="1"/>
      <p:bldP spid="195608" grpId="0" build="allAtOnce"/>
      <p:bldP spid="195595" grpId="0" animBg="1"/>
      <p:bldP spid="195596" grpId="0" animBg="1"/>
      <p:bldP spid="195597" grpId="0" animBg="1"/>
      <p:bldP spid="19560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395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2006600" y="2676525"/>
          <a:ext cx="4775200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2" name="Visio" r:id="rId3" imgW="2801112" imgH="2362200" progId="Visio.Drawing.11">
                  <p:embed/>
                </p:oleObj>
              </mc:Choice>
              <mc:Fallback>
                <p:oleObj name="Visio" r:id="rId3" imgW="2801112" imgH="23622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2676525"/>
                        <a:ext cx="4775200" cy="402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32" name="Object 40"/>
          <p:cNvGraphicFramePr>
            <a:graphicFrameLocks noChangeAspect="1"/>
          </p:cNvGraphicFramePr>
          <p:nvPr>
            <p:ph sz="quarter" idx="4"/>
          </p:nvPr>
        </p:nvGraphicFramePr>
        <p:xfrm>
          <a:off x="4318000" y="5041900"/>
          <a:ext cx="83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3" name="Visio" r:id="rId5" imgW="542925" imgH="542925" progId="Visio.Drawing.11">
                  <p:embed/>
                </p:oleObj>
              </mc:Choice>
              <mc:Fallback>
                <p:oleObj name="Visio" r:id="rId5" imgW="542925" imgH="5429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5041900"/>
                        <a:ext cx="838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08" name="Oval 16"/>
          <p:cNvSpPr>
            <a:spLocks noChangeArrowheads="1"/>
          </p:cNvSpPr>
          <p:nvPr/>
        </p:nvSpPr>
        <p:spPr bwMode="auto">
          <a:xfrm>
            <a:off x="4330700" y="5041900"/>
            <a:ext cx="800100" cy="838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CC0000"/>
              </a:solidFill>
            </a:endParaRPr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Our synthesis method</a:t>
            </a:r>
          </a:p>
        </p:txBody>
      </p:sp>
      <p:graphicFrame>
        <p:nvGraphicFramePr>
          <p:cNvPr id="187404" name="Object 12"/>
          <p:cNvGraphicFramePr>
            <a:graphicFrameLocks noChangeAspect="1"/>
          </p:cNvGraphicFramePr>
          <p:nvPr>
            <p:ph sz="quarter" idx="2"/>
          </p:nvPr>
        </p:nvGraphicFramePr>
        <p:xfrm>
          <a:off x="609600" y="1752600"/>
          <a:ext cx="61690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4" name="Visio" r:id="rId7" imgW="2740914" imgH="222504" progId="Visio.Drawing.11">
                  <p:embed/>
                </p:oleObj>
              </mc:Choice>
              <mc:Fallback>
                <p:oleObj name="Visio" r:id="rId7" imgW="2740914" imgH="2225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61690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06" name="Object 14"/>
          <p:cNvGraphicFramePr>
            <a:graphicFrameLocks noChangeAspect="1"/>
          </p:cNvGraphicFramePr>
          <p:nvPr>
            <p:ph sz="quarter" idx="3"/>
          </p:nvPr>
        </p:nvGraphicFramePr>
        <p:xfrm>
          <a:off x="2057400" y="2176463"/>
          <a:ext cx="43434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5" name="Visio" r:id="rId9" imgW="1932432" imgH="234315" progId="Visio.Drawing.11">
                  <p:embed/>
                </p:oleObj>
              </mc:Choice>
              <mc:Fallback>
                <p:oleObj name="Visio" r:id="rId9" imgW="1932432" imgH="2343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76463"/>
                        <a:ext cx="43434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609600" y="1828800"/>
            <a:ext cx="7924800" cy="49530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7409" name="Oval 17"/>
          <p:cNvSpPr>
            <a:spLocks noChangeArrowheads="1"/>
          </p:cNvSpPr>
          <p:nvPr/>
        </p:nvSpPr>
        <p:spPr bwMode="auto">
          <a:xfrm>
            <a:off x="4483100" y="2755900"/>
            <a:ext cx="5334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CC0000"/>
              </a:solidFill>
            </a:endParaRPr>
          </a:p>
        </p:txBody>
      </p:sp>
      <p:sp>
        <p:nvSpPr>
          <p:cNvPr id="187410" name="Oval 18"/>
          <p:cNvSpPr>
            <a:spLocks noChangeArrowheads="1"/>
          </p:cNvSpPr>
          <p:nvPr/>
        </p:nvSpPr>
        <p:spPr bwMode="auto">
          <a:xfrm>
            <a:off x="1866900" y="5194300"/>
            <a:ext cx="838200" cy="533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9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8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8" grpId="0" animBg="1"/>
      <p:bldP spid="187396" grpId="0" animBg="1"/>
      <p:bldP spid="187409" grpId="0" animBg="1"/>
      <p:bldP spid="1874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Our method’s performance</a:t>
            </a: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2286000" y="3886200"/>
            <a:ext cx="4419600" cy="1339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3700" i="0" smtClean="0">
                <a:solidFill>
                  <a:srgbClr val="000000"/>
                </a:solidFill>
              </a:rPr>
              <a:t>Area of the lattice:</a:t>
            </a:r>
            <a:r>
              <a:rPr lang="en-US" sz="400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smtClean="0">
                <a:solidFill>
                  <a:srgbClr val="0000AC"/>
                </a:solidFill>
                <a:latin typeface="Times New Roman" panose="02020603050405020304" pitchFamily="18" charset="0"/>
              </a:rPr>
              <a:t>m</a:t>
            </a:r>
            <a:r>
              <a:rPr lang="en-US" sz="400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4000" smtClean="0">
                <a:solidFill>
                  <a:srgbClr val="0000AC"/>
                </a:solidFill>
                <a:latin typeface="Times New Roman" panose="02020603050405020304" pitchFamily="18" charset="0"/>
              </a:rPr>
              <a:t>n</a:t>
            </a:r>
            <a:r>
              <a:rPr lang="en-US" sz="400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1981200" y="2286000"/>
            <a:ext cx="5029200" cy="12938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3700" i="0" smtClean="0">
                <a:solidFill>
                  <a:srgbClr val="000000"/>
                </a:solidFill>
              </a:rPr>
              <a:t>The time complexity:</a:t>
            </a:r>
          </a:p>
          <a:p>
            <a:pPr eaLnBrk="0" hangingPunct="0"/>
            <a:r>
              <a:rPr lang="en-US" sz="4000" smtClean="0">
                <a:solidFill>
                  <a:srgbClr val="0000AC"/>
                </a:solidFill>
                <a:latin typeface="Times New Roman" panose="02020603050405020304" pitchFamily="18" charset="0"/>
              </a:rPr>
              <a:t>O</a:t>
            </a:r>
            <a:r>
              <a:rPr lang="en-US" sz="4000" i="0" smtClean="0">
                <a:solidFill>
                  <a:srgbClr val="0000AC"/>
                </a:solidFill>
                <a:latin typeface="Times New Roman" panose="02020603050405020304" pitchFamily="18" charset="0"/>
              </a:rPr>
              <a:t>(</a:t>
            </a:r>
            <a:r>
              <a:rPr lang="en-US" sz="4000" smtClean="0">
                <a:solidFill>
                  <a:srgbClr val="0000AC"/>
                </a:solidFill>
                <a:latin typeface="Times New Roman" panose="02020603050405020304" pitchFamily="18" charset="0"/>
              </a:rPr>
              <a:t>m</a:t>
            </a:r>
            <a:r>
              <a:rPr lang="en-US" sz="4000" i="0" baseline="30000" smtClean="0">
                <a:solidFill>
                  <a:srgbClr val="0000AC"/>
                </a:solidFill>
                <a:latin typeface="Times New Roman" panose="02020603050405020304" pitchFamily="18" charset="0"/>
              </a:rPr>
              <a:t>2</a:t>
            </a:r>
            <a:r>
              <a:rPr lang="en-US" sz="4000" smtClean="0">
                <a:solidFill>
                  <a:srgbClr val="0000AC"/>
                </a:solidFill>
                <a:latin typeface="Times New Roman" panose="02020603050405020304" pitchFamily="18" charset="0"/>
              </a:rPr>
              <a:t>n</a:t>
            </a:r>
            <a:r>
              <a:rPr lang="en-US" sz="4000" i="0" baseline="30000" smtClean="0">
                <a:solidFill>
                  <a:srgbClr val="0000AC"/>
                </a:solidFill>
                <a:latin typeface="Times New Roman" panose="02020603050405020304" pitchFamily="18" charset="0"/>
              </a:rPr>
              <a:t>2</a:t>
            </a:r>
            <a:r>
              <a:rPr lang="en-US" sz="4000" i="0" smtClean="0">
                <a:solidFill>
                  <a:srgbClr val="0000AC"/>
                </a:solidFill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1295400" y="56388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660000"/>
              </a:buClr>
              <a:buSzPct val="70000"/>
              <a:buFont typeface="Wingdings" panose="05000000000000000000" pitchFamily="2" charset="2"/>
              <a:buNone/>
            </a:pPr>
            <a:r>
              <a:rPr lang="en-US" sz="2600" smtClean="0">
                <a:solidFill>
                  <a:srgbClr val="000099"/>
                </a:solidFill>
                <a:latin typeface="Times New Roman" panose="02020603050405020304" pitchFamily="18" charset="0"/>
              </a:rPr>
              <a:t>n</a:t>
            </a:r>
            <a:r>
              <a:rPr lang="en-US" sz="2400" b="0" i="0" smtClean="0">
                <a:solidFill>
                  <a:srgbClr val="000000"/>
                </a:solidFill>
              </a:rPr>
              <a:t> and </a:t>
            </a:r>
            <a:r>
              <a:rPr lang="en-US" sz="2600" smtClean="0">
                <a:solidFill>
                  <a:srgbClr val="000099"/>
                </a:solidFill>
                <a:latin typeface="Times New Roman" panose="02020603050405020304" pitchFamily="18" charset="0"/>
              </a:rPr>
              <a:t>m</a:t>
            </a:r>
            <a:r>
              <a:rPr lang="en-US" sz="2400" b="0" i="0" smtClean="0">
                <a:solidFill>
                  <a:srgbClr val="000000"/>
                </a:solidFill>
              </a:rPr>
              <a:t> are the number of products of the target function </a:t>
            </a:r>
            <a:r>
              <a:rPr lang="en-US" sz="2600" smtClean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sz="26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sz="2400" b="0" i="0" smtClean="0">
                <a:solidFill>
                  <a:srgbClr val="000000"/>
                </a:solidFill>
              </a:rPr>
              <a:t> and its dual  </a:t>
            </a:r>
            <a:r>
              <a:rPr lang="en-US" sz="2600" smtClean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sz="260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sz="2600" baseline="30000" smtClean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sz="2400" b="0" i="0" smtClean="0">
                <a:solidFill>
                  <a:srgbClr val="000000"/>
                </a:solidFill>
              </a:rPr>
              <a:t>, respectively.</a:t>
            </a:r>
            <a:endParaRPr lang="en-US" sz="24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8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1" grpId="0" animBg="1"/>
      <p:bldP spid="112652" grpId="0" animBg="1"/>
      <p:bldP spid="11265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9B3B23-B683-4CF0-926C-2F1D983FD410}" type="slidenum"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57</a:t>
            </a:fld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E2CB942E-8DAB-4BD7-B7F6-D8542B0887B7}" type="slidenum">
              <a:rPr lang="en-US" sz="1200" b="0" i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0" hangingPunct="0"/>
              <a:t>57</a:t>
            </a:fld>
            <a:endParaRPr lang="en-US" sz="1200" b="0" i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Computing with Defects</a:t>
            </a:r>
          </a:p>
        </p:txBody>
      </p:sp>
      <p:sp>
        <p:nvSpPr>
          <p:cNvPr id="10253" name="Rectangle 3"/>
          <p:cNvSpPr>
            <a:spLocks noChangeArrowheads="1"/>
          </p:cNvSpPr>
          <p:nvPr/>
        </p:nvSpPr>
        <p:spPr bwMode="auto">
          <a:xfrm>
            <a:off x="304800" y="4800600"/>
            <a:ext cx="868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</a:pPr>
            <a:r>
              <a:rPr lang="en-US" sz="2200" b="0" i="0" smtClean="0">
                <a:solidFill>
                  <a:srgbClr val="000000"/>
                </a:solidFill>
              </a:rPr>
              <a:t>Ideally, if the applied voltage is</a:t>
            </a:r>
            <a:r>
              <a:rPr lang="en-US" sz="2200" b="0" i="0" smtClean="0">
                <a:solidFill>
                  <a:srgbClr val="00CC00"/>
                </a:solidFill>
              </a:rPr>
              <a:t> </a:t>
            </a:r>
            <a:r>
              <a:rPr lang="en-US" sz="2200" b="0" i="0" smtClean="0">
                <a:solidFill>
                  <a:srgbClr val="CC0000"/>
                </a:solidFill>
              </a:rPr>
              <a:t>0</a:t>
            </a:r>
            <a:r>
              <a:rPr lang="en-US" sz="2200" b="0" i="0" smtClean="0">
                <a:solidFill>
                  <a:srgbClr val="000000"/>
                </a:solidFill>
              </a:rPr>
              <a:t>, then all the crosspoints are </a:t>
            </a:r>
            <a:r>
              <a:rPr lang="en-US" sz="2200" b="0" i="0" smtClean="0">
                <a:solidFill>
                  <a:srgbClr val="CC0000"/>
                </a:solidFill>
              </a:rPr>
              <a:t>OFF </a:t>
            </a:r>
            <a:r>
              <a:rPr lang="en-US" sz="2200" b="0" i="0" smtClean="0">
                <a:solidFill>
                  <a:srgbClr val="000000"/>
                </a:solidFill>
              </a:rPr>
              <a:t>and so there is </a:t>
            </a:r>
            <a:r>
              <a:rPr lang="en-US" sz="2200" b="0" i="0" smtClean="0">
                <a:solidFill>
                  <a:srgbClr val="CC0000"/>
                </a:solidFill>
              </a:rPr>
              <a:t>no connection</a:t>
            </a:r>
            <a:r>
              <a:rPr lang="en-US" sz="2200" b="0" i="0" smtClean="0">
                <a:solidFill>
                  <a:srgbClr val="000000"/>
                </a:solidFill>
              </a:rPr>
              <a:t> between any of the plates.</a:t>
            </a:r>
          </a:p>
          <a:p>
            <a:pPr eaLnBrk="0" hangingPunct="0">
              <a:spcBef>
                <a:spcPct val="20000"/>
              </a:spcBef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</a:pPr>
            <a:r>
              <a:rPr lang="en-US" sz="2200" b="0" i="0" smtClean="0">
                <a:solidFill>
                  <a:srgbClr val="000000"/>
                </a:solidFill>
              </a:rPr>
              <a:t>Ideally, If the applied voltage is </a:t>
            </a:r>
            <a:r>
              <a:rPr lang="en-US" sz="2200" b="0" smtClean="0">
                <a:solidFill>
                  <a:srgbClr val="CC0000"/>
                </a:solidFill>
              </a:rPr>
              <a:t>V</a:t>
            </a:r>
            <a:r>
              <a:rPr lang="en-US" sz="2200" b="0" i="0" baseline="-25000" smtClean="0">
                <a:solidFill>
                  <a:srgbClr val="CC0000"/>
                </a:solidFill>
              </a:rPr>
              <a:t>DD</a:t>
            </a:r>
            <a:r>
              <a:rPr lang="en-US" sz="2200" b="0" i="0" smtClean="0">
                <a:solidFill>
                  <a:srgbClr val="000000"/>
                </a:solidFill>
              </a:rPr>
              <a:t>, then all the crosspoints are </a:t>
            </a:r>
            <a:r>
              <a:rPr lang="en-US" sz="2200" b="0" i="0" smtClean="0">
                <a:solidFill>
                  <a:srgbClr val="CC0000"/>
                </a:solidFill>
              </a:rPr>
              <a:t>ON</a:t>
            </a:r>
            <a:r>
              <a:rPr lang="en-US" sz="2200" b="0" i="0" smtClean="0">
                <a:solidFill>
                  <a:srgbClr val="000000"/>
                </a:solidFill>
              </a:rPr>
              <a:t> and so the plates are </a:t>
            </a:r>
            <a:r>
              <a:rPr lang="en-US" sz="2200" b="0" i="0" smtClean="0">
                <a:solidFill>
                  <a:srgbClr val="CC0000"/>
                </a:solidFill>
              </a:rPr>
              <a:t>connected</a:t>
            </a:r>
            <a:r>
              <a:rPr lang="en-US" sz="2200" b="0" i="0" smtClean="0">
                <a:solidFill>
                  <a:srgbClr val="000000"/>
                </a:solidFill>
              </a:rPr>
              <a:t>.</a:t>
            </a:r>
          </a:p>
          <a:p>
            <a:pPr eaLnBrk="0" hangingPunct="0">
              <a:spcBef>
                <a:spcPct val="20000"/>
              </a:spcBef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</a:pPr>
            <a:r>
              <a:rPr lang="en-US" sz="2200" b="0" i="0" smtClean="0">
                <a:solidFill>
                  <a:srgbClr val="000000"/>
                </a:solidFill>
              </a:rPr>
              <a:t>With </a:t>
            </a:r>
            <a:r>
              <a:rPr lang="en-US" sz="2200" b="0" i="0" smtClean="0">
                <a:solidFill>
                  <a:srgbClr val="CC0000"/>
                </a:solidFill>
              </a:rPr>
              <a:t>defect</a:t>
            </a:r>
            <a:r>
              <a:rPr lang="en-US" sz="2200" b="0" i="0" smtClean="0">
                <a:solidFill>
                  <a:srgbClr val="000000"/>
                </a:solidFill>
              </a:rPr>
              <a:t> in nanowires, not all crosspoints will respond this way.</a:t>
            </a:r>
          </a:p>
        </p:txBody>
      </p:sp>
      <p:graphicFrame>
        <p:nvGraphicFramePr>
          <p:cNvPr id="7176" name="Object 2"/>
          <p:cNvGraphicFramePr>
            <a:graphicFrameLocks noChangeAspect="1"/>
          </p:cNvGraphicFramePr>
          <p:nvPr/>
        </p:nvGraphicFramePr>
        <p:xfrm>
          <a:off x="990600" y="1881188"/>
          <a:ext cx="6400800" cy="276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0" name="Visio" r:id="rId4" imgW="16541115" imgH="7145274" progId="Visio.Drawing.11">
                  <p:embed/>
                </p:oleObj>
              </mc:Choice>
              <mc:Fallback>
                <p:oleObj name="Visio" r:id="rId4" imgW="16541115" imgH="71452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81188"/>
                        <a:ext cx="6400800" cy="276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829526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0D5681-0B26-4CFD-9FE0-44CE8093584A}" type="slidenum"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58</a:t>
            </a:fld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3FC69134-D512-47DC-AF25-B03387A2F980}" type="slidenum">
              <a:rPr lang="en-US" sz="1200" b="0" i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0" hangingPunct="0"/>
              <a:t>58</a:t>
            </a:fld>
            <a:endParaRPr lang="en-US" sz="1200" b="0" i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Implementing Boolean functions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9763" y="5638800"/>
            <a:ext cx="2673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400" i="0" smtClean="0">
                <a:solidFill>
                  <a:srgbClr val="000000"/>
                </a:solidFill>
              </a:rPr>
              <a:t>signals in:    </a:t>
            </a:r>
            <a:r>
              <a:rPr lang="en-US" sz="3000" smtClean="0">
                <a:solidFill>
                  <a:srgbClr val="000099"/>
                </a:solidFill>
                <a:cs typeface="Times New Roman" panose="02020603050405020304" pitchFamily="18" charset="0"/>
              </a:rPr>
              <a:t>X</a:t>
            </a:r>
            <a:r>
              <a:rPr lang="en-US" sz="3000" baseline="-25000" smtClean="0">
                <a:solidFill>
                  <a:srgbClr val="000099"/>
                </a:solidFill>
                <a:cs typeface="Times New Roman" panose="02020603050405020304" pitchFamily="18" charset="0"/>
              </a:rPr>
              <a:t>ij</a:t>
            </a:r>
            <a:r>
              <a:rPr lang="en-US" sz="2400" i="0" smtClean="0">
                <a:solidFill>
                  <a:srgbClr val="000099"/>
                </a:solidFill>
              </a:rPr>
              <a:t>’s</a:t>
            </a:r>
            <a:endParaRPr lang="en-US" sz="2400" smtClean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9763" y="6172200"/>
            <a:ext cx="779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400" i="0" smtClean="0">
                <a:solidFill>
                  <a:srgbClr val="000000"/>
                </a:solidFill>
              </a:rPr>
              <a:t>signals out: </a:t>
            </a:r>
            <a:r>
              <a:rPr lang="en-US" sz="2400" i="0" smtClean="0">
                <a:solidFill>
                  <a:srgbClr val="000099"/>
                </a:solidFill>
              </a:rPr>
              <a:t>connectivity top-to-bottom / left-to-right</a:t>
            </a:r>
            <a:r>
              <a:rPr lang="en-US" sz="2400" i="0" smtClean="0">
                <a:solidFill>
                  <a:srgbClr val="008000"/>
                </a:solidFill>
              </a:rPr>
              <a:t>.</a:t>
            </a:r>
          </a:p>
        </p:txBody>
      </p:sp>
      <p:graphicFrame>
        <p:nvGraphicFramePr>
          <p:cNvPr id="3083" name="Object 2"/>
          <p:cNvGraphicFramePr>
            <a:graphicFrameLocks noChangeAspect="1"/>
          </p:cNvGraphicFramePr>
          <p:nvPr/>
        </p:nvGraphicFramePr>
        <p:xfrm>
          <a:off x="2133600" y="1752600"/>
          <a:ext cx="7315200" cy="373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4" name="Visio" r:id="rId3" imgW="15521368" imgH="7897587" progId="Visio.Drawing.11">
                  <p:embed/>
                </p:oleObj>
              </mc:Choice>
              <mc:Fallback>
                <p:oleObj name="Visio" r:id="rId3" imgW="15521368" imgH="789758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52600"/>
                        <a:ext cx="7315200" cy="373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505288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1F72AD-25A4-4837-B2CA-62ED7105326B}" type="slidenum"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59</a:t>
            </a:fld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panose="020B0604020202020204" pitchFamily="34" charset="0"/>
              </a:rPr>
              <a:t>An example with 16 Boolean inputs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D82E8BB3-6CBC-4FA8-A50E-94B3208CC260}" type="slidenum">
              <a:rPr lang="en-US" sz="1200" b="0" i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0" hangingPunct="0"/>
              <a:t>59</a:t>
            </a:fld>
            <a:endParaRPr lang="en-US" sz="1200" b="0" i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143000" y="6080125"/>
            <a:ext cx="685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ko-KR" sz="2400" b="0" i="0" smtClean="0">
                <a:solidFill>
                  <a:srgbClr val="000000"/>
                </a:solidFill>
                <a:ea typeface="Gulim" panose="020B0600000101010101" pitchFamily="34" charset="-127"/>
              </a:rPr>
              <a:t>A path exists between top and bottom,  </a:t>
            </a:r>
            <a:r>
              <a:rPr lang="en-US" altLang="ko-KR" sz="3000" smtClean="0">
                <a:solidFill>
                  <a:srgbClr val="CC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f</a:t>
            </a:r>
            <a:r>
              <a:rPr lang="en-US" altLang="ko-KR" sz="3000" baseline="-25000" smtClean="0">
                <a:solidFill>
                  <a:srgbClr val="CC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r>
              <a:rPr lang="en-US" altLang="ko-KR" sz="3000" i="0" smtClean="0">
                <a:solidFill>
                  <a:srgbClr val="CC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= 1</a:t>
            </a:r>
          </a:p>
        </p:txBody>
      </p:sp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304800" y="2154238"/>
          <a:ext cx="3810000" cy="376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0" name="Visio" r:id="rId3" imgW="4834128" imgH="4834128" progId="Visio.Drawing.11">
                  <p:embed/>
                </p:oleObj>
              </mc:Choice>
              <mc:Fallback>
                <p:oleObj name="Visio" r:id="rId3" imgW="4834128" imgH="483412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54238"/>
                        <a:ext cx="3810000" cy="376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2" name="Freeform 8"/>
          <p:cNvSpPr>
            <a:spLocks/>
          </p:cNvSpPr>
          <p:nvPr/>
        </p:nvSpPr>
        <p:spPr bwMode="auto">
          <a:xfrm>
            <a:off x="2057400" y="1905000"/>
            <a:ext cx="754063" cy="4267200"/>
          </a:xfrm>
          <a:custGeom>
            <a:avLst/>
            <a:gdLst>
              <a:gd name="T0" fmla="*/ 2147483647 w 400"/>
              <a:gd name="T1" fmla="*/ 0 h 2208"/>
              <a:gd name="T2" fmla="*/ 2147483647 w 400"/>
              <a:gd name="T3" fmla="*/ 2147483647 h 2208"/>
              <a:gd name="T4" fmla="*/ 2147483647 w 400"/>
              <a:gd name="T5" fmla="*/ 2147483647 h 2208"/>
              <a:gd name="T6" fmla="*/ 2147483647 w 400"/>
              <a:gd name="T7" fmla="*/ 2147483647 h 2208"/>
              <a:gd name="T8" fmla="*/ 2147483647 w 400"/>
              <a:gd name="T9" fmla="*/ 2147483647 h 2208"/>
              <a:gd name="T10" fmla="*/ 2147483647 w 400"/>
              <a:gd name="T11" fmla="*/ 2147483647 h 2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0"/>
              <a:gd name="T19" fmla="*/ 0 h 2208"/>
              <a:gd name="T20" fmla="*/ 400 w 400"/>
              <a:gd name="T21" fmla="*/ 2208 h 2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0" h="2208">
                <a:moveTo>
                  <a:pt x="8" y="0"/>
                </a:moveTo>
                <a:cubicBezTo>
                  <a:pt x="4" y="328"/>
                  <a:pt x="0" y="656"/>
                  <a:pt x="8" y="816"/>
                </a:cubicBezTo>
                <a:cubicBezTo>
                  <a:pt x="16" y="976"/>
                  <a:pt x="0" y="936"/>
                  <a:pt x="56" y="960"/>
                </a:cubicBezTo>
                <a:cubicBezTo>
                  <a:pt x="112" y="984"/>
                  <a:pt x="288" y="920"/>
                  <a:pt x="344" y="960"/>
                </a:cubicBezTo>
                <a:cubicBezTo>
                  <a:pt x="400" y="1000"/>
                  <a:pt x="384" y="992"/>
                  <a:pt x="392" y="1200"/>
                </a:cubicBezTo>
                <a:cubicBezTo>
                  <a:pt x="400" y="1408"/>
                  <a:pt x="392" y="2040"/>
                  <a:pt x="392" y="2208"/>
                </a:cubicBezTo>
              </a:path>
            </a:pathLst>
          </a:custGeom>
          <a:noFill/>
          <a:ln w="50800">
            <a:solidFill>
              <a:srgbClr val="FD03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graphicFrame>
        <p:nvGraphicFramePr>
          <p:cNvPr id="72718" name="Object 14"/>
          <p:cNvGraphicFramePr>
            <a:graphicFrameLocks noChangeAspect="1"/>
          </p:cNvGraphicFramePr>
          <p:nvPr/>
        </p:nvGraphicFramePr>
        <p:xfrm>
          <a:off x="4876800" y="2133600"/>
          <a:ext cx="38100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1" name="Visio" r:id="rId5" imgW="4834128" imgH="4806696" progId="Visio.Drawing.11">
                  <p:embed/>
                </p:oleObj>
              </mc:Choice>
              <mc:Fallback>
                <p:oleObj name="Visio" r:id="rId5" imgW="4834128" imgH="480669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133600"/>
                        <a:ext cx="381000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9" name="Freeform 15"/>
          <p:cNvSpPr>
            <a:spLocks/>
          </p:cNvSpPr>
          <p:nvPr/>
        </p:nvSpPr>
        <p:spPr bwMode="auto">
          <a:xfrm>
            <a:off x="6484938" y="1828800"/>
            <a:ext cx="754062" cy="4267200"/>
          </a:xfrm>
          <a:custGeom>
            <a:avLst/>
            <a:gdLst>
              <a:gd name="T0" fmla="*/ 2147483647 w 400"/>
              <a:gd name="T1" fmla="*/ 0 h 2208"/>
              <a:gd name="T2" fmla="*/ 2147483647 w 400"/>
              <a:gd name="T3" fmla="*/ 2147483647 h 2208"/>
              <a:gd name="T4" fmla="*/ 2147483647 w 400"/>
              <a:gd name="T5" fmla="*/ 2147483647 h 2208"/>
              <a:gd name="T6" fmla="*/ 2147483647 w 400"/>
              <a:gd name="T7" fmla="*/ 2147483647 h 2208"/>
              <a:gd name="T8" fmla="*/ 2147483647 w 400"/>
              <a:gd name="T9" fmla="*/ 2147483647 h 2208"/>
              <a:gd name="T10" fmla="*/ 2147483647 w 400"/>
              <a:gd name="T11" fmla="*/ 2147483647 h 2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0"/>
              <a:gd name="T19" fmla="*/ 0 h 2208"/>
              <a:gd name="T20" fmla="*/ 400 w 400"/>
              <a:gd name="T21" fmla="*/ 2208 h 2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0" h="2208">
                <a:moveTo>
                  <a:pt x="8" y="0"/>
                </a:moveTo>
                <a:cubicBezTo>
                  <a:pt x="4" y="328"/>
                  <a:pt x="0" y="656"/>
                  <a:pt x="8" y="816"/>
                </a:cubicBezTo>
                <a:cubicBezTo>
                  <a:pt x="16" y="976"/>
                  <a:pt x="0" y="936"/>
                  <a:pt x="56" y="960"/>
                </a:cubicBezTo>
                <a:cubicBezTo>
                  <a:pt x="112" y="984"/>
                  <a:pt x="288" y="920"/>
                  <a:pt x="344" y="960"/>
                </a:cubicBezTo>
                <a:cubicBezTo>
                  <a:pt x="400" y="1000"/>
                  <a:pt x="384" y="992"/>
                  <a:pt x="392" y="1200"/>
                </a:cubicBezTo>
                <a:cubicBezTo>
                  <a:pt x="400" y="1408"/>
                  <a:pt x="392" y="2040"/>
                  <a:pt x="392" y="2208"/>
                </a:cubicBezTo>
              </a:path>
            </a:pathLst>
          </a:custGeom>
          <a:noFill/>
          <a:ln w="50800">
            <a:solidFill>
              <a:srgbClr val="FD03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b="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9390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12" grpId="0" animBg="1"/>
      <p:bldP spid="727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Serial versus Parallel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000500" y="2733675"/>
            <a:ext cx="1866900" cy="527050"/>
            <a:chOff x="3443493" y="2828652"/>
            <a:chExt cx="1868788" cy="525732"/>
          </a:xfrm>
        </p:grpSpPr>
        <p:cxnSp>
          <p:nvCxnSpPr>
            <p:cNvPr id="15388" name="Straight Arrow Connector 8"/>
            <p:cNvCxnSpPr>
              <a:cxnSpLocks noChangeShapeType="1"/>
            </p:cNvCxnSpPr>
            <p:nvPr/>
          </p:nvCxnSpPr>
          <p:spPr bwMode="auto">
            <a:xfrm>
              <a:off x="3443493" y="3352800"/>
              <a:ext cx="1868788" cy="158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89" name="TextBox 9"/>
            <p:cNvSpPr txBox="1">
              <a:spLocks noChangeArrowheads="1"/>
            </p:cNvSpPr>
            <p:nvPr/>
          </p:nvSpPr>
          <p:spPr bwMode="auto">
            <a:xfrm>
              <a:off x="3465558" y="2828652"/>
              <a:ext cx="1800837" cy="46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</a:rPr>
                <a:t>0,1,0,1,1,0, 0</a:t>
              </a:r>
              <a:endParaRPr lang="en-US" sz="1600" b="0" i="0">
                <a:solidFill>
                  <a:srgbClr val="000000"/>
                </a:solidFill>
              </a:endParaRPr>
            </a:p>
          </p:txBody>
        </p:sp>
      </p:grpSp>
      <p:pic>
        <p:nvPicPr>
          <p:cNvPr id="52231" name="Picture 12" descr="stre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89063"/>
            <a:ext cx="16383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52800" y="1449388"/>
            <a:ext cx="37973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i="0" dirty="0">
                <a:solidFill>
                  <a:srgbClr val="006600"/>
                </a:solidFill>
                <a:latin typeface="+mn-lt"/>
              </a:rPr>
              <a:t>Stochastic Bit Streams</a:t>
            </a:r>
          </a:p>
        </p:txBody>
      </p:sp>
      <p:pic>
        <p:nvPicPr>
          <p:cNvPr id="14" name="Picture 22" descr="whe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59238"/>
            <a:ext cx="151606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Brace 15"/>
          <p:cNvSpPr>
            <a:spLocks/>
          </p:cNvSpPr>
          <p:nvPr/>
        </p:nvSpPr>
        <p:spPr bwMode="auto">
          <a:xfrm rot="-5400000">
            <a:off x="4742656" y="1854994"/>
            <a:ext cx="306388" cy="1511300"/>
          </a:xfrm>
          <a:prstGeom prst="rightBrace">
            <a:avLst>
              <a:gd name="adj1" fmla="val 38205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427538" y="1935163"/>
            <a:ext cx="1182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0">
                <a:solidFill>
                  <a:srgbClr val="000000"/>
                </a:solidFill>
              </a:rPr>
              <a:t>x</a:t>
            </a:r>
            <a:r>
              <a:rPr lang="en-US" sz="2800" b="0" i="0">
                <a:solidFill>
                  <a:srgbClr val="000000"/>
                </a:solidFill>
              </a:rPr>
              <a:t> = 3/7</a:t>
            </a:r>
            <a:endParaRPr lang="en-US" sz="2800" b="0" i="0" baseline="-2500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644900"/>
            <a:ext cx="35242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i="0" dirty="0">
                <a:solidFill>
                  <a:srgbClr val="006600"/>
                </a:solidFill>
                <a:latin typeface="+mn-lt"/>
              </a:rPr>
              <a:t>Probabilistic Bundles</a:t>
            </a:r>
          </a:p>
        </p:txBody>
      </p:sp>
      <p:sp>
        <p:nvSpPr>
          <p:cNvPr id="37" name="Right Brace 36"/>
          <p:cNvSpPr>
            <a:spLocks/>
          </p:cNvSpPr>
          <p:nvPr/>
        </p:nvSpPr>
        <p:spPr bwMode="auto">
          <a:xfrm>
            <a:off x="4073525" y="4365625"/>
            <a:ext cx="342900" cy="1943100"/>
          </a:xfrm>
          <a:prstGeom prst="rightBrace">
            <a:avLst>
              <a:gd name="adj1" fmla="val 38198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4572000" y="5013325"/>
            <a:ext cx="1182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0">
                <a:solidFill>
                  <a:srgbClr val="000000"/>
                </a:solidFill>
              </a:rPr>
              <a:t>x</a:t>
            </a:r>
            <a:r>
              <a:rPr lang="en-US" sz="2800" b="0" i="0">
                <a:solidFill>
                  <a:srgbClr val="000000"/>
                </a:solidFill>
              </a:rPr>
              <a:t> = 3/7</a:t>
            </a:r>
            <a:endParaRPr lang="en-US" sz="2800" b="0" i="0" baseline="-25000">
              <a:solidFill>
                <a:srgbClr val="000000"/>
              </a:solidFill>
            </a:endParaRPr>
          </a:p>
        </p:txBody>
      </p:sp>
      <p:pic>
        <p:nvPicPr>
          <p:cNvPr id="29" name="Picture 28" descr="correct-ti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1501775"/>
            <a:ext cx="4746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590800" y="4221163"/>
            <a:ext cx="1404938" cy="2225675"/>
            <a:chOff x="2590800" y="4515048"/>
            <a:chExt cx="1405136" cy="2226320"/>
          </a:xfrm>
        </p:grpSpPr>
        <p:sp>
          <p:nvSpPr>
            <p:cNvPr id="15374" name="Line 5"/>
            <p:cNvSpPr>
              <a:spLocks noChangeShapeType="1"/>
            </p:cNvSpPr>
            <p:nvPr/>
          </p:nvSpPr>
          <p:spPr bwMode="auto">
            <a:xfrm>
              <a:off x="2590800" y="4724667"/>
              <a:ext cx="10446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5"/>
            <p:cNvSpPr>
              <a:spLocks noChangeShapeType="1"/>
            </p:cNvSpPr>
            <p:nvPr/>
          </p:nvSpPr>
          <p:spPr bwMode="auto">
            <a:xfrm>
              <a:off x="2590800" y="5012676"/>
              <a:ext cx="10446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5"/>
            <p:cNvSpPr>
              <a:spLocks noChangeShapeType="1"/>
            </p:cNvSpPr>
            <p:nvPr/>
          </p:nvSpPr>
          <p:spPr bwMode="auto">
            <a:xfrm>
              <a:off x="2590800" y="5336686"/>
              <a:ext cx="10446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5"/>
            <p:cNvSpPr>
              <a:spLocks noChangeShapeType="1"/>
            </p:cNvSpPr>
            <p:nvPr/>
          </p:nvSpPr>
          <p:spPr bwMode="auto">
            <a:xfrm>
              <a:off x="2590800" y="5624696"/>
              <a:ext cx="10446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5"/>
            <p:cNvSpPr>
              <a:spLocks noChangeShapeType="1"/>
            </p:cNvSpPr>
            <p:nvPr/>
          </p:nvSpPr>
          <p:spPr bwMode="auto">
            <a:xfrm>
              <a:off x="2590800" y="5948706"/>
              <a:ext cx="10446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5"/>
            <p:cNvSpPr>
              <a:spLocks noChangeShapeType="1"/>
            </p:cNvSpPr>
            <p:nvPr/>
          </p:nvSpPr>
          <p:spPr bwMode="auto">
            <a:xfrm>
              <a:off x="2590800" y="6236715"/>
              <a:ext cx="10446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TextBox 9"/>
            <p:cNvSpPr txBox="1">
              <a:spLocks noChangeArrowheads="1"/>
            </p:cNvSpPr>
            <p:nvPr/>
          </p:nvSpPr>
          <p:spPr bwMode="auto">
            <a:xfrm>
              <a:off x="3649782" y="4515048"/>
              <a:ext cx="338592" cy="46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</a:rPr>
                <a:t>0</a:t>
              </a:r>
              <a:endParaRPr lang="en-US" sz="1600" b="0" i="0">
                <a:solidFill>
                  <a:srgbClr val="000000"/>
                </a:solidFill>
              </a:endParaRPr>
            </a:p>
          </p:txBody>
        </p:sp>
        <p:sp>
          <p:nvSpPr>
            <p:cNvPr id="15381" name="TextBox 9"/>
            <p:cNvSpPr txBox="1">
              <a:spLocks noChangeArrowheads="1"/>
            </p:cNvSpPr>
            <p:nvPr/>
          </p:nvSpPr>
          <p:spPr bwMode="auto">
            <a:xfrm>
              <a:off x="3649779" y="4799970"/>
              <a:ext cx="338592" cy="46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</a:rPr>
                <a:t>1</a:t>
              </a:r>
              <a:endParaRPr lang="en-US" sz="1600" b="0" i="0">
                <a:solidFill>
                  <a:srgbClr val="000000"/>
                </a:solidFill>
              </a:endParaRPr>
            </a:p>
          </p:txBody>
        </p:sp>
        <p:sp>
          <p:nvSpPr>
            <p:cNvPr id="15382" name="TextBox 9"/>
            <p:cNvSpPr txBox="1">
              <a:spLocks noChangeArrowheads="1"/>
            </p:cNvSpPr>
            <p:nvPr/>
          </p:nvSpPr>
          <p:spPr bwMode="auto">
            <a:xfrm>
              <a:off x="3649782" y="5091066"/>
              <a:ext cx="338592" cy="46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</a:rPr>
                <a:t>0</a:t>
              </a:r>
              <a:endParaRPr lang="en-US" sz="1600" b="0" i="0">
                <a:solidFill>
                  <a:srgbClr val="000000"/>
                </a:solidFill>
              </a:endParaRPr>
            </a:p>
          </p:txBody>
        </p:sp>
        <p:sp>
          <p:nvSpPr>
            <p:cNvPr id="15383" name="TextBox 9"/>
            <p:cNvSpPr txBox="1">
              <a:spLocks noChangeArrowheads="1"/>
            </p:cNvSpPr>
            <p:nvPr/>
          </p:nvSpPr>
          <p:spPr bwMode="auto">
            <a:xfrm>
              <a:off x="3657102" y="5372689"/>
              <a:ext cx="338592" cy="46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</a:rPr>
                <a:t>1</a:t>
              </a:r>
              <a:endParaRPr lang="en-US" sz="1600" b="0" i="0">
                <a:solidFill>
                  <a:srgbClr val="000000"/>
                </a:solidFill>
              </a:endParaRPr>
            </a:p>
          </p:txBody>
        </p:sp>
        <p:sp>
          <p:nvSpPr>
            <p:cNvPr id="15384" name="TextBox 9"/>
            <p:cNvSpPr txBox="1">
              <a:spLocks noChangeArrowheads="1"/>
            </p:cNvSpPr>
            <p:nvPr/>
          </p:nvSpPr>
          <p:spPr bwMode="auto">
            <a:xfrm>
              <a:off x="3657102" y="5696699"/>
              <a:ext cx="338592" cy="46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</a:rPr>
                <a:t>1</a:t>
              </a:r>
              <a:endParaRPr lang="en-US" sz="1600" b="0" i="0">
                <a:solidFill>
                  <a:srgbClr val="000000"/>
                </a:solidFill>
              </a:endParaRPr>
            </a:p>
          </p:txBody>
        </p:sp>
        <p:sp>
          <p:nvSpPr>
            <p:cNvPr id="15385" name="TextBox 9"/>
            <p:cNvSpPr txBox="1">
              <a:spLocks noChangeArrowheads="1"/>
            </p:cNvSpPr>
            <p:nvPr/>
          </p:nvSpPr>
          <p:spPr bwMode="auto">
            <a:xfrm>
              <a:off x="3657102" y="5984707"/>
              <a:ext cx="338592" cy="46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</a:rPr>
                <a:t>0</a:t>
              </a:r>
              <a:endParaRPr lang="en-US" sz="1600" b="0" i="0">
                <a:solidFill>
                  <a:srgbClr val="000000"/>
                </a:solidFill>
              </a:endParaRPr>
            </a:p>
          </p:txBody>
        </p:sp>
        <p:sp>
          <p:nvSpPr>
            <p:cNvPr id="15386" name="Line 5"/>
            <p:cNvSpPr>
              <a:spLocks noChangeShapeType="1"/>
            </p:cNvSpPr>
            <p:nvPr/>
          </p:nvSpPr>
          <p:spPr bwMode="auto">
            <a:xfrm>
              <a:off x="2591780" y="6525344"/>
              <a:ext cx="10446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TextBox 9"/>
            <p:cNvSpPr txBox="1">
              <a:spLocks noChangeArrowheads="1"/>
            </p:cNvSpPr>
            <p:nvPr/>
          </p:nvSpPr>
          <p:spPr bwMode="auto">
            <a:xfrm>
              <a:off x="3657344" y="6279740"/>
              <a:ext cx="338592" cy="46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</a:rPr>
                <a:t>0</a:t>
              </a:r>
              <a:endParaRPr lang="en-US" sz="1600" b="0" i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/>
      <p:bldP spid="37" grpId="0" animBg="1"/>
      <p:bldP spid="3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Non-Linearities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0DBCE2-2CC3-4726-BAAD-EEF69BEFE3BF}" type="slidenum"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60</a:t>
            </a:fld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758950" y="2286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b="0" i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533400" y="1828800"/>
            <a:ext cx="8001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400" b="0" i="0" smtClean="0">
                <a:solidFill>
                  <a:srgbClr val="000000"/>
                </a:solidFill>
              </a:rPr>
              <a:t>From vacuum tubes, to transistors, to carbon nanotubes, the </a:t>
            </a:r>
            <a:r>
              <a:rPr lang="en-US" sz="2400" i="0" smtClean="0">
                <a:solidFill>
                  <a:srgbClr val="CC0000"/>
                </a:solidFill>
              </a:rPr>
              <a:t>basis of digital computation</a:t>
            </a:r>
            <a:r>
              <a:rPr lang="en-US" sz="2400" b="0" smtClean="0">
                <a:solidFill>
                  <a:srgbClr val="CCCC00"/>
                </a:solidFill>
              </a:rPr>
              <a:t> </a:t>
            </a:r>
            <a:r>
              <a:rPr lang="en-US" sz="2400" b="0" i="0" smtClean="0">
                <a:solidFill>
                  <a:srgbClr val="000000"/>
                </a:solidFill>
              </a:rPr>
              <a:t>is a </a:t>
            </a:r>
            <a:r>
              <a:rPr lang="en-US" sz="2400" i="0" smtClean="0">
                <a:solidFill>
                  <a:srgbClr val="CC0000"/>
                </a:solidFill>
              </a:rPr>
              <a:t>robust non-linearity</a:t>
            </a:r>
            <a:r>
              <a:rPr lang="en-US" sz="2400" i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99063" y="3470275"/>
            <a:ext cx="3062287" cy="2271713"/>
          </a:xfrm>
          <a:custGeom>
            <a:avLst/>
            <a:gdLst>
              <a:gd name="T0" fmla="*/ 0 w 1776"/>
              <a:gd name="T1" fmla="*/ 2147483647 h 1632"/>
              <a:gd name="T2" fmla="*/ 2147483647 w 1776"/>
              <a:gd name="T3" fmla="*/ 2147483647 h 1632"/>
              <a:gd name="T4" fmla="*/ 2147483647 w 1776"/>
              <a:gd name="T5" fmla="*/ 2147483647 h 1632"/>
              <a:gd name="T6" fmla="*/ 2147483647 w 1776"/>
              <a:gd name="T7" fmla="*/ 0 h 1632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1632"/>
              <a:gd name="T14" fmla="*/ 1776 w 1776"/>
              <a:gd name="T15" fmla="*/ 1632 h 16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1632">
                <a:moveTo>
                  <a:pt x="0" y="1632"/>
                </a:moveTo>
                <a:cubicBezTo>
                  <a:pt x="296" y="1624"/>
                  <a:pt x="592" y="1616"/>
                  <a:pt x="768" y="1392"/>
                </a:cubicBezTo>
                <a:cubicBezTo>
                  <a:pt x="944" y="1168"/>
                  <a:pt x="888" y="520"/>
                  <a:pt x="1056" y="288"/>
                </a:cubicBezTo>
                <a:cubicBezTo>
                  <a:pt x="1224" y="56"/>
                  <a:pt x="1500" y="28"/>
                  <a:pt x="1776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sp>
        <p:nvSpPr>
          <p:cNvPr id="18" name="Left-Right Arrow 17"/>
          <p:cNvSpPr>
            <a:spLocks noChangeArrowheads="1"/>
          </p:cNvSpPr>
          <p:nvPr/>
        </p:nvSpPr>
        <p:spPr bwMode="auto">
          <a:xfrm>
            <a:off x="3352800" y="4267200"/>
            <a:ext cx="838200" cy="457200"/>
          </a:xfrm>
          <a:prstGeom prst="leftRightArrow">
            <a:avLst>
              <a:gd name="adj1" fmla="val 50000"/>
              <a:gd name="adj2" fmla="val 50001"/>
            </a:avLst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573588" y="3052763"/>
            <a:ext cx="3808412" cy="3271837"/>
            <a:chOff x="4573588" y="3052763"/>
            <a:chExt cx="3808412" cy="3271540"/>
          </a:xfrm>
        </p:grpSpPr>
        <p:sp>
          <p:nvSpPr>
            <p:cNvPr id="25612" name="Line 15"/>
            <p:cNvSpPr>
              <a:spLocks noChangeShapeType="1"/>
            </p:cNvSpPr>
            <p:nvPr/>
          </p:nvSpPr>
          <p:spPr bwMode="auto">
            <a:xfrm flipV="1">
              <a:off x="5198887" y="3124200"/>
              <a:ext cx="37042" cy="261761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13" name="Line 15"/>
            <p:cNvSpPr>
              <a:spLocks noChangeShapeType="1"/>
            </p:cNvSpPr>
            <p:nvPr/>
          </p:nvSpPr>
          <p:spPr bwMode="auto">
            <a:xfrm rot="5400000" flipV="1">
              <a:off x="6736680" y="4199076"/>
              <a:ext cx="37043" cy="31472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5614" name="Group 22"/>
            <p:cNvGrpSpPr>
              <a:grpSpLocks/>
            </p:cNvGrpSpPr>
            <p:nvPr/>
          </p:nvGrpSpPr>
          <p:grpSpPr bwMode="auto">
            <a:xfrm>
              <a:off x="4573588" y="3052763"/>
              <a:ext cx="3808412" cy="3271540"/>
              <a:chOff x="4573588" y="3052763"/>
              <a:chExt cx="3808412" cy="3271540"/>
            </a:xfrm>
          </p:grpSpPr>
          <p:sp>
            <p:nvSpPr>
              <p:cNvPr id="25615" name="TextBox 20"/>
              <p:cNvSpPr txBox="1">
                <a:spLocks noChangeArrowheads="1"/>
              </p:cNvSpPr>
              <p:nvPr/>
            </p:nvSpPr>
            <p:spPr bwMode="auto">
              <a:xfrm>
                <a:off x="7077075" y="5867145"/>
                <a:ext cx="1304925" cy="457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:r>
                  <a:rPr lang="en-US" sz="2400" b="0" i="0" smtClean="0">
                    <a:solidFill>
                      <a:srgbClr val="000000"/>
                    </a:solidFill>
                  </a:rPr>
                  <a:t>signal in</a:t>
                </a:r>
              </a:p>
            </p:txBody>
          </p:sp>
          <p:sp>
            <p:nvSpPr>
              <p:cNvPr id="25616" name="TextBox 21"/>
              <p:cNvSpPr txBox="1">
                <a:spLocks noChangeArrowheads="1"/>
              </p:cNvSpPr>
              <p:nvPr/>
            </p:nvSpPr>
            <p:spPr bwMode="auto">
              <a:xfrm rot="-5400000">
                <a:off x="4056924" y="3569427"/>
                <a:ext cx="149052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:r>
                  <a:rPr lang="en-US" sz="2400" b="0" i="0" smtClean="0">
                    <a:solidFill>
                      <a:srgbClr val="000000"/>
                    </a:solidFill>
                  </a:rPr>
                  <a:t>signal out</a:t>
                </a:r>
              </a:p>
            </p:txBody>
          </p:sp>
        </p:grp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317625" y="3165475"/>
            <a:ext cx="1501775" cy="3068638"/>
            <a:chOff x="1317625" y="3165475"/>
            <a:chExt cx="1501775" cy="3068083"/>
          </a:xfrm>
        </p:grpSpPr>
        <p:pic>
          <p:nvPicPr>
            <p:cNvPr id="25610" name="Picture 13" descr="holygrail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625" y="3165475"/>
              <a:ext cx="1501775" cy="262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1" name="TextBox 14"/>
            <p:cNvSpPr txBox="1">
              <a:spLocks noChangeArrowheads="1"/>
            </p:cNvSpPr>
            <p:nvPr/>
          </p:nvSpPr>
          <p:spPr bwMode="auto">
            <a:xfrm>
              <a:off x="1438275" y="5866911"/>
              <a:ext cx="1187450" cy="366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b="0" i="0" smtClean="0">
                  <a:solidFill>
                    <a:srgbClr val="000000"/>
                  </a:solidFill>
                </a:rPr>
                <a:t>Holy Grail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1843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Percolation Theory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457200" y="1752600"/>
            <a:ext cx="838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400" b="0" i="0" smtClean="0">
                <a:solidFill>
                  <a:srgbClr val="000000"/>
                </a:solidFill>
              </a:rPr>
              <a:t>Rich mathematical topic that forms the basis of explanations of physical phenomena such as diffusion and phase changes in materials.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096000" y="3962400"/>
            <a:ext cx="289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2000" i="0" smtClean="0">
                <a:solidFill>
                  <a:srgbClr val="000099"/>
                </a:solidFill>
              </a:rPr>
              <a:t>Sharp non-linearity in global connectivity as a function of random local connectivity.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4206875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2400" i="0" smtClean="0">
                <a:solidFill>
                  <a:srgbClr val="CC0000"/>
                </a:solidFill>
              </a:rPr>
              <a:t>Random</a:t>
            </a:r>
            <a:br>
              <a:rPr lang="en-US" sz="2400" i="0" smtClean="0">
                <a:solidFill>
                  <a:srgbClr val="CC0000"/>
                </a:solidFill>
              </a:rPr>
            </a:br>
            <a:r>
              <a:rPr lang="en-US" sz="2400" i="0" smtClean="0">
                <a:solidFill>
                  <a:srgbClr val="CC0000"/>
                </a:solidFill>
              </a:rPr>
              <a:t>Graphs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2338" y="6461125"/>
            <a:ext cx="738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b="0" i="0" smtClean="0">
                <a:solidFill>
                  <a:srgbClr val="000000"/>
                </a:solidFill>
              </a:rPr>
              <a:t>Broadbent &amp; Hammersley (1957); Kesten (1982); and Grimmett (1999).</a:t>
            </a: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8150"/>
            <a:ext cx="35814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ABE8865C-1702-49D4-B622-414CB83BADC4}" type="slidenum">
              <a:rPr lang="en-US" sz="1200" b="0" i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0" hangingPunct="0"/>
              <a:t>61</a:t>
            </a:fld>
            <a:endParaRPr lang="en-US" sz="1200" b="0" i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114790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Percolation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B1D36B-E6E9-4BF5-9E48-902F37B9E200}" type="slidenum"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62</a:t>
            </a:fld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23938" y="1828800"/>
            <a:ext cx="7662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200" b="0" i="0" smtClean="0">
                <a:solidFill>
                  <a:srgbClr val="000000"/>
                </a:solidFill>
              </a:rPr>
              <a:t>Poisson distribution of points with density </a:t>
            </a:r>
            <a:r>
              <a:rPr lang="en-US" sz="3200" b="0" i="0" smtClean="0">
                <a:solidFill>
                  <a:srgbClr val="CC0000"/>
                </a:solidFill>
                <a:cs typeface="Times New Roman" panose="02020603050405020304" pitchFamily="18" charset="0"/>
              </a:rPr>
              <a:t>λ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23938" y="2316163"/>
            <a:ext cx="66849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200" b="0" i="0" smtClean="0">
                <a:solidFill>
                  <a:srgbClr val="000000"/>
                </a:solidFill>
              </a:rPr>
              <a:t>Points are</a:t>
            </a:r>
            <a:r>
              <a:rPr lang="en-US" sz="2200" b="0" i="0" smtClean="0">
                <a:solidFill>
                  <a:srgbClr val="FF6600"/>
                </a:solidFill>
              </a:rPr>
              <a:t> </a:t>
            </a:r>
            <a:r>
              <a:rPr lang="en-US" sz="2200" b="0" i="0" smtClean="0">
                <a:solidFill>
                  <a:srgbClr val="CC0000"/>
                </a:solidFill>
              </a:rPr>
              <a:t>connected</a:t>
            </a:r>
            <a:r>
              <a:rPr lang="en-US" sz="2200" b="0" i="0" smtClean="0">
                <a:solidFill>
                  <a:srgbClr val="FF6600"/>
                </a:solidFill>
              </a:rPr>
              <a:t> </a:t>
            </a:r>
            <a:r>
              <a:rPr lang="en-US" sz="2200" b="0" i="0" smtClean="0">
                <a:solidFill>
                  <a:srgbClr val="000000"/>
                </a:solidFill>
              </a:rPr>
              <a:t>if their distance is less than</a:t>
            </a:r>
            <a:r>
              <a:rPr lang="en-US" sz="2200" b="0" i="0" smtClean="0">
                <a:solidFill>
                  <a:srgbClr val="FF6600"/>
                </a:solidFill>
              </a:rPr>
              <a:t> </a:t>
            </a:r>
            <a:r>
              <a:rPr lang="en-US" sz="3200" b="0" i="0" smtClean="0">
                <a:solidFill>
                  <a:srgbClr val="CC0000"/>
                </a:solidFill>
                <a:cs typeface="Times New Roman" panose="02020603050405020304" pitchFamily="18" charset="0"/>
              </a:rPr>
              <a:t>2</a:t>
            </a:r>
            <a:r>
              <a:rPr lang="en-US" sz="3200" b="0" smtClean="0">
                <a:solidFill>
                  <a:srgbClr val="CC0000"/>
                </a:solidFill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283325" y="5437188"/>
            <a:ext cx="27082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200" b="0" i="0" smtClean="0">
                <a:solidFill>
                  <a:srgbClr val="000000"/>
                </a:solidFill>
              </a:rPr>
              <a:t>Study probability</a:t>
            </a:r>
            <a:br>
              <a:rPr lang="en-US" sz="2200" b="0" i="0" smtClean="0">
                <a:solidFill>
                  <a:srgbClr val="000000"/>
                </a:solidFill>
              </a:rPr>
            </a:br>
            <a:r>
              <a:rPr lang="en-US" sz="2200" b="0" i="0" smtClean="0">
                <a:solidFill>
                  <a:srgbClr val="000000"/>
                </a:solidFill>
              </a:rPr>
              <a:t>of connected components </a:t>
            </a:r>
          </a:p>
        </p:txBody>
      </p:sp>
      <p:grpSp>
        <p:nvGrpSpPr>
          <p:cNvPr id="2" name="Group 114"/>
          <p:cNvGrpSpPr>
            <a:grpSpLocks/>
          </p:cNvGrpSpPr>
          <p:nvPr/>
        </p:nvGrpSpPr>
        <p:grpSpPr bwMode="auto">
          <a:xfrm>
            <a:off x="1128713" y="2968625"/>
            <a:ext cx="7058025" cy="3432175"/>
            <a:chOff x="711" y="2149"/>
            <a:chExt cx="4446" cy="2162"/>
          </a:xfrm>
        </p:grpSpPr>
        <p:sp>
          <p:nvSpPr>
            <p:cNvPr id="27656" name="Oval 16"/>
            <p:cNvSpPr>
              <a:spLocks noChangeArrowheads="1"/>
            </p:cNvSpPr>
            <p:nvPr/>
          </p:nvSpPr>
          <p:spPr bwMode="auto">
            <a:xfrm>
              <a:off x="3737" y="2149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57" name="Oval 15"/>
            <p:cNvSpPr>
              <a:spLocks noChangeArrowheads="1"/>
            </p:cNvSpPr>
            <p:nvPr/>
          </p:nvSpPr>
          <p:spPr bwMode="auto">
            <a:xfrm>
              <a:off x="4677" y="2269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58" name="Oval 31"/>
            <p:cNvSpPr>
              <a:spLocks noChangeArrowheads="1"/>
            </p:cNvSpPr>
            <p:nvPr/>
          </p:nvSpPr>
          <p:spPr bwMode="auto">
            <a:xfrm>
              <a:off x="951" y="3831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grpSp>
          <p:nvGrpSpPr>
            <p:cNvPr id="27659" name="Group 37"/>
            <p:cNvGrpSpPr>
              <a:grpSpLocks/>
            </p:cNvGrpSpPr>
            <p:nvPr/>
          </p:nvGrpSpPr>
          <p:grpSpPr bwMode="auto">
            <a:xfrm>
              <a:off x="1152" y="3831"/>
              <a:ext cx="212" cy="240"/>
              <a:chOff x="1296" y="3744"/>
              <a:chExt cx="212" cy="240"/>
            </a:xfrm>
          </p:grpSpPr>
          <p:sp>
            <p:nvSpPr>
              <p:cNvPr id="27744" name="Oval 38"/>
              <p:cNvSpPr>
                <a:spLocks noChangeArrowheads="1"/>
              </p:cNvSpPr>
              <p:nvPr/>
            </p:nvSpPr>
            <p:spPr bwMode="auto">
              <a:xfrm>
                <a:off x="1296" y="39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:endParaRPr lang="en-US" b="0" i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45" name="Text Box 39"/>
              <p:cNvSpPr txBox="1">
                <a:spLocks noChangeArrowheads="1"/>
              </p:cNvSpPr>
              <p:nvPr/>
            </p:nvSpPr>
            <p:spPr bwMode="auto">
              <a:xfrm>
                <a:off x="1296" y="374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:r>
                  <a:rPr lang="en-US" b="0" i="0" smtClean="0">
                    <a:solidFill>
                      <a:srgbClr val="000000"/>
                    </a:solidFill>
                  </a:rPr>
                  <a:t>S</a:t>
                </a:r>
              </a:p>
            </p:txBody>
          </p:sp>
        </p:grpSp>
        <p:grpSp>
          <p:nvGrpSpPr>
            <p:cNvPr id="27660" name="Group 76"/>
            <p:cNvGrpSpPr>
              <a:grpSpLocks/>
            </p:cNvGrpSpPr>
            <p:nvPr/>
          </p:nvGrpSpPr>
          <p:grpSpPr bwMode="auto">
            <a:xfrm>
              <a:off x="4872" y="2256"/>
              <a:ext cx="220" cy="231"/>
              <a:chOff x="4872" y="2265"/>
              <a:chExt cx="220" cy="231"/>
            </a:xfrm>
          </p:grpSpPr>
          <p:sp>
            <p:nvSpPr>
              <p:cNvPr id="27742" name="Oval 41"/>
              <p:cNvSpPr>
                <a:spLocks noChangeArrowheads="1"/>
              </p:cNvSpPr>
              <p:nvPr/>
            </p:nvSpPr>
            <p:spPr bwMode="auto">
              <a:xfrm>
                <a:off x="4896" y="244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:endParaRPr lang="en-US" b="0" i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43" name="Text Box 42"/>
              <p:cNvSpPr txBox="1">
                <a:spLocks noChangeArrowheads="1"/>
              </p:cNvSpPr>
              <p:nvPr/>
            </p:nvSpPr>
            <p:spPr bwMode="auto">
              <a:xfrm>
                <a:off x="4872" y="2265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:r>
                  <a:rPr lang="en-US" b="0" i="0" smtClean="0">
                    <a:solidFill>
                      <a:srgbClr val="000000"/>
                    </a:solidFill>
                  </a:rPr>
                  <a:t>D</a:t>
                </a:r>
              </a:p>
            </p:txBody>
          </p:sp>
        </p:grpSp>
        <p:sp>
          <p:nvSpPr>
            <p:cNvPr id="27661" name="Line 45"/>
            <p:cNvSpPr>
              <a:spLocks noChangeShapeType="1"/>
            </p:cNvSpPr>
            <p:nvPr/>
          </p:nvSpPr>
          <p:spPr bwMode="auto">
            <a:xfrm flipH="1" flipV="1">
              <a:off x="923" y="3730"/>
              <a:ext cx="256" cy="3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2" name="Line 46"/>
            <p:cNvSpPr>
              <a:spLocks noChangeShapeType="1"/>
            </p:cNvSpPr>
            <p:nvPr/>
          </p:nvSpPr>
          <p:spPr bwMode="auto">
            <a:xfrm flipV="1">
              <a:off x="944" y="3474"/>
              <a:ext cx="126" cy="2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3" name="Line 47"/>
            <p:cNvSpPr>
              <a:spLocks noChangeShapeType="1"/>
            </p:cNvSpPr>
            <p:nvPr/>
          </p:nvSpPr>
          <p:spPr bwMode="auto">
            <a:xfrm flipV="1">
              <a:off x="1088" y="3453"/>
              <a:ext cx="256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4" name="Line 48"/>
            <p:cNvSpPr>
              <a:spLocks noChangeShapeType="1"/>
            </p:cNvSpPr>
            <p:nvPr/>
          </p:nvSpPr>
          <p:spPr bwMode="auto">
            <a:xfrm flipV="1">
              <a:off x="1326" y="3392"/>
              <a:ext cx="493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5" name="Line 49"/>
            <p:cNvSpPr>
              <a:spLocks noChangeShapeType="1"/>
            </p:cNvSpPr>
            <p:nvPr/>
          </p:nvSpPr>
          <p:spPr bwMode="auto">
            <a:xfrm flipV="1">
              <a:off x="1818" y="3111"/>
              <a:ext cx="24" cy="2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6" name="Line 50"/>
            <p:cNvSpPr>
              <a:spLocks noChangeShapeType="1"/>
            </p:cNvSpPr>
            <p:nvPr/>
          </p:nvSpPr>
          <p:spPr bwMode="auto">
            <a:xfrm flipV="1">
              <a:off x="1848" y="2853"/>
              <a:ext cx="78" cy="2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7" name="Line 51"/>
            <p:cNvSpPr>
              <a:spLocks noChangeShapeType="1"/>
            </p:cNvSpPr>
            <p:nvPr/>
          </p:nvSpPr>
          <p:spPr bwMode="auto">
            <a:xfrm flipV="1">
              <a:off x="1932" y="2752"/>
              <a:ext cx="386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8" name="Line 52"/>
            <p:cNvSpPr>
              <a:spLocks noChangeShapeType="1"/>
            </p:cNvSpPr>
            <p:nvPr/>
          </p:nvSpPr>
          <p:spPr bwMode="auto">
            <a:xfrm>
              <a:off x="2328" y="2753"/>
              <a:ext cx="246" cy="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9" name="Line 53"/>
            <p:cNvSpPr>
              <a:spLocks noChangeShapeType="1"/>
            </p:cNvSpPr>
            <p:nvPr/>
          </p:nvSpPr>
          <p:spPr bwMode="auto">
            <a:xfrm flipV="1">
              <a:off x="2585" y="2949"/>
              <a:ext cx="409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0" name="Line 54"/>
            <p:cNvSpPr>
              <a:spLocks noChangeShapeType="1"/>
            </p:cNvSpPr>
            <p:nvPr/>
          </p:nvSpPr>
          <p:spPr bwMode="auto">
            <a:xfrm flipV="1">
              <a:off x="3006" y="2913"/>
              <a:ext cx="252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1" name="Line 55"/>
            <p:cNvSpPr>
              <a:spLocks noChangeShapeType="1"/>
            </p:cNvSpPr>
            <p:nvPr/>
          </p:nvSpPr>
          <p:spPr bwMode="auto">
            <a:xfrm flipV="1">
              <a:off x="3234" y="2835"/>
              <a:ext cx="414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2" name="Line 56"/>
            <p:cNvSpPr>
              <a:spLocks noChangeShapeType="1"/>
            </p:cNvSpPr>
            <p:nvPr/>
          </p:nvSpPr>
          <p:spPr bwMode="auto">
            <a:xfrm>
              <a:off x="3648" y="2835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3" name="Line 57"/>
            <p:cNvSpPr>
              <a:spLocks noChangeShapeType="1"/>
            </p:cNvSpPr>
            <p:nvPr/>
          </p:nvSpPr>
          <p:spPr bwMode="auto">
            <a:xfrm flipV="1">
              <a:off x="3990" y="2757"/>
              <a:ext cx="384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4" name="Line 58"/>
            <p:cNvSpPr>
              <a:spLocks noChangeShapeType="1"/>
            </p:cNvSpPr>
            <p:nvPr/>
          </p:nvSpPr>
          <p:spPr bwMode="auto">
            <a:xfrm flipV="1">
              <a:off x="4392" y="2679"/>
              <a:ext cx="444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5" name="Line 59"/>
            <p:cNvSpPr>
              <a:spLocks noChangeShapeType="1"/>
            </p:cNvSpPr>
            <p:nvPr/>
          </p:nvSpPr>
          <p:spPr bwMode="auto">
            <a:xfrm flipV="1">
              <a:off x="4836" y="2469"/>
              <a:ext cx="9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6" name="Oval 33"/>
            <p:cNvSpPr>
              <a:spLocks noChangeArrowheads="1"/>
            </p:cNvSpPr>
            <p:nvPr/>
          </p:nvSpPr>
          <p:spPr bwMode="auto">
            <a:xfrm>
              <a:off x="813" y="3285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77" name="Oval 9"/>
            <p:cNvSpPr>
              <a:spLocks noChangeArrowheads="1"/>
            </p:cNvSpPr>
            <p:nvPr/>
          </p:nvSpPr>
          <p:spPr bwMode="auto">
            <a:xfrm>
              <a:off x="2079" y="2563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78" name="Oval 11"/>
            <p:cNvSpPr>
              <a:spLocks noChangeArrowheads="1"/>
            </p:cNvSpPr>
            <p:nvPr/>
          </p:nvSpPr>
          <p:spPr bwMode="auto">
            <a:xfrm>
              <a:off x="3726" y="2627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79" name="Oval 12"/>
            <p:cNvSpPr>
              <a:spLocks noChangeArrowheads="1"/>
            </p:cNvSpPr>
            <p:nvPr/>
          </p:nvSpPr>
          <p:spPr bwMode="auto">
            <a:xfrm>
              <a:off x="4071" y="2823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80" name="Oval 13"/>
            <p:cNvSpPr>
              <a:spLocks noChangeArrowheads="1"/>
            </p:cNvSpPr>
            <p:nvPr/>
          </p:nvSpPr>
          <p:spPr bwMode="auto">
            <a:xfrm>
              <a:off x="4143" y="2563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81" name="Oval 14"/>
            <p:cNvSpPr>
              <a:spLocks noChangeArrowheads="1"/>
            </p:cNvSpPr>
            <p:nvPr/>
          </p:nvSpPr>
          <p:spPr bwMode="auto">
            <a:xfrm>
              <a:off x="4586" y="2465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82" name="Oval 17"/>
            <p:cNvSpPr>
              <a:spLocks noChangeArrowheads="1"/>
            </p:cNvSpPr>
            <p:nvPr/>
          </p:nvSpPr>
          <p:spPr bwMode="auto">
            <a:xfrm>
              <a:off x="2985" y="2729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83" name="Oval 18"/>
            <p:cNvSpPr>
              <a:spLocks noChangeArrowheads="1"/>
            </p:cNvSpPr>
            <p:nvPr/>
          </p:nvSpPr>
          <p:spPr bwMode="auto">
            <a:xfrm>
              <a:off x="3342" y="2919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84" name="Oval 19"/>
            <p:cNvSpPr>
              <a:spLocks noChangeArrowheads="1"/>
            </p:cNvSpPr>
            <p:nvPr/>
          </p:nvSpPr>
          <p:spPr bwMode="auto">
            <a:xfrm>
              <a:off x="3414" y="2659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85" name="Oval 20"/>
            <p:cNvSpPr>
              <a:spLocks noChangeArrowheads="1"/>
            </p:cNvSpPr>
            <p:nvPr/>
          </p:nvSpPr>
          <p:spPr bwMode="auto">
            <a:xfrm>
              <a:off x="3399" y="2295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86" name="Oval 21"/>
            <p:cNvSpPr>
              <a:spLocks noChangeArrowheads="1"/>
            </p:cNvSpPr>
            <p:nvPr/>
          </p:nvSpPr>
          <p:spPr bwMode="auto">
            <a:xfrm>
              <a:off x="2247" y="3111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87" name="Oval 22"/>
            <p:cNvSpPr>
              <a:spLocks noChangeArrowheads="1"/>
            </p:cNvSpPr>
            <p:nvPr/>
          </p:nvSpPr>
          <p:spPr bwMode="auto">
            <a:xfrm>
              <a:off x="2319" y="2833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88" name="Oval 23"/>
            <p:cNvSpPr>
              <a:spLocks noChangeArrowheads="1"/>
            </p:cNvSpPr>
            <p:nvPr/>
          </p:nvSpPr>
          <p:spPr bwMode="auto">
            <a:xfrm>
              <a:off x="2734" y="2767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89" name="Oval 24"/>
            <p:cNvSpPr>
              <a:spLocks noChangeArrowheads="1"/>
            </p:cNvSpPr>
            <p:nvPr/>
          </p:nvSpPr>
          <p:spPr bwMode="auto">
            <a:xfrm>
              <a:off x="2853" y="2269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90" name="Oval 25"/>
            <p:cNvSpPr>
              <a:spLocks noChangeArrowheads="1"/>
            </p:cNvSpPr>
            <p:nvPr/>
          </p:nvSpPr>
          <p:spPr bwMode="auto">
            <a:xfrm>
              <a:off x="1581" y="2931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91" name="Oval 26"/>
            <p:cNvSpPr>
              <a:spLocks noChangeArrowheads="1"/>
            </p:cNvSpPr>
            <p:nvPr/>
          </p:nvSpPr>
          <p:spPr bwMode="auto">
            <a:xfrm>
              <a:off x="1665" y="2665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92" name="Oval 27"/>
            <p:cNvSpPr>
              <a:spLocks noChangeArrowheads="1"/>
            </p:cNvSpPr>
            <p:nvPr/>
          </p:nvSpPr>
          <p:spPr bwMode="auto">
            <a:xfrm>
              <a:off x="2175" y="2323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93" name="Oval 28"/>
            <p:cNvSpPr>
              <a:spLocks noChangeArrowheads="1"/>
            </p:cNvSpPr>
            <p:nvPr/>
          </p:nvSpPr>
          <p:spPr bwMode="auto">
            <a:xfrm>
              <a:off x="1110" y="3261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94" name="Oval 29"/>
            <p:cNvSpPr>
              <a:spLocks noChangeArrowheads="1"/>
            </p:cNvSpPr>
            <p:nvPr/>
          </p:nvSpPr>
          <p:spPr bwMode="auto">
            <a:xfrm>
              <a:off x="1560" y="3170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95" name="Oval 30"/>
            <p:cNvSpPr>
              <a:spLocks noChangeArrowheads="1"/>
            </p:cNvSpPr>
            <p:nvPr/>
          </p:nvSpPr>
          <p:spPr bwMode="auto">
            <a:xfrm>
              <a:off x="807" y="2941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96" name="Oval 32"/>
            <p:cNvSpPr>
              <a:spLocks noChangeArrowheads="1"/>
            </p:cNvSpPr>
            <p:nvPr/>
          </p:nvSpPr>
          <p:spPr bwMode="auto">
            <a:xfrm>
              <a:off x="711" y="3543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97" name="Oval 34"/>
            <p:cNvSpPr>
              <a:spLocks noChangeArrowheads="1"/>
            </p:cNvSpPr>
            <p:nvPr/>
          </p:nvSpPr>
          <p:spPr bwMode="auto">
            <a:xfrm>
              <a:off x="2343" y="3639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98" name="Oval 35"/>
            <p:cNvSpPr>
              <a:spLocks noChangeArrowheads="1"/>
            </p:cNvSpPr>
            <p:nvPr/>
          </p:nvSpPr>
          <p:spPr bwMode="auto">
            <a:xfrm>
              <a:off x="2415" y="3379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699" name="Oval 36"/>
            <p:cNvSpPr>
              <a:spLocks noChangeArrowheads="1"/>
            </p:cNvSpPr>
            <p:nvPr/>
          </p:nvSpPr>
          <p:spPr bwMode="auto">
            <a:xfrm>
              <a:off x="2847" y="3283"/>
              <a:ext cx="480" cy="4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00" name="Oval 60"/>
            <p:cNvSpPr>
              <a:spLocks noChangeArrowheads="1"/>
            </p:cNvSpPr>
            <p:nvPr/>
          </p:nvSpPr>
          <p:spPr bwMode="auto">
            <a:xfrm>
              <a:off x="4818" y="2643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01" name="Oval 61"/>
            <p:cNvSpPr>
              <a:spLocks noChangeArrowheads="1"/>
            </p:cNvSpPr>
            <p:nvPr/>
          </p:nvSpPr>
          <p:spPr bwMode="auto">
            <a:xfrm>
              <a:off x="4370" y="2728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02" name="Oval 62"/>
            <p:cNvSpPr>
              <a:spLocks noChangeArrowheads="1"/>
            </p:cNvSpPr>
            <p:nvPr/>
          </p:nvSpPr>
          <p:spPr bwMode="auto">
            <a:xfrm>
              <a:off x="3942" y="2805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03" name="Oval 63"/>
            <p:cNvSpPr>
              <a:spLocks noChangeArrowheads="1"/>
            </p:cNvSpPr>
            <p:nvPr/>
          </p:nvSpPr>
          <p:spPr bwMode="auto">
            <a:xfrm>
              <a:off x="3633" y="2819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04" name="Oval 64"/>
            <p:cNvSpPr>
              <a:spLocks noChangeArrowheads="1"/>
            </p:cNvSpPr>
            <p:nvPr/>
          </p:nvSpPr>
          <p:spPr bwMode="auto">
            <a:xfrm>
              <a:off x="3216" y="2895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05" name="Oval 65"/>
            <p:cNvSpPr>
              <a:spLocks noChangeArrowheads="1"/>
            </p:cNvSpPr>
            <p:nvPr/>
          </p:nvSpPr>
          <p:spPr bwMode="auto">
            <a:xfrm>
              <a:off x="2952" y="2931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06" name="Oval 66"/>
            <p:cNvSpPr>
              <a:spLocks noChangeArrowheads="1"/>
            </p:cNvSpPr>
            <p:nvPr/>
          </p:nvSpPr>
          <p:spPr bwMode="auto">
            <a:xfrm>
              <a:off x="2544" y="3003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07" name="Oval 67"/>
            <p:cNvSpPr>
              <a:spLocks noChangeArrowheads="1"/>
            </p:cNvSpPr>
            <p:nvPr/>
          </p:nvSpPr>
          <p:spPr bwMode="auto">
            <a:xfrm>
              <a:off x="2303" y="2715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08" name="Oval 68"/>
            <p:cNvSpPr>
              <a:spLocks noChangeArrowheads="1"/>
            </p:cNvSpPr>
            <p:nvPr/>
          </p:nvSpPr>
          <p:spPr bwMode="auto">
            <a:xfrm>
              <a:off x="1890" y="2835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09" name="Oval 69"/>
            <p:cNvSpPr>
              <a:spLocks noChangeArrowheads="1"/>
            </p:cNvSpPr>
            <p:nvPr/>
          </p:nvSpPr>
          <p:spPr bwMode="auto">
            <a:xfrm>
              <a:off x="1812" y="3089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10" name="Oval 70"/>
            <p:cNvSpPr>
              <a:spLocks noChangeArrowheads="1"/>
            </p:cNvSpPr>
            <p:nvPr/>
          </p:nvSpPr>
          <p:spPr bwMode="auto">
            <a:xfrm>
              <a:off x="1790" y="3364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11" name="Oval 71"/>
            <p:cNvSpPr>
              <a:spLocks noChangeArrowheads="1"/>
            </p:cNvSpPr>
            <p:nvPr/>
          </p:nvSpPr>
          <p:spPr bwMode="auto">
            <a:xfrm>
              <a:off x="1331" y="3423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12" name="Oval 72"/>
            <p:cNvSpPr>
              <a:spLocks noChangeArrowheads="1"/>
            </p:cNvSpPr>
            <p:nvPr/>
          </p:nvSpPr>
          <p:spPr bwMode="auto">
            <a:xfrm>
              <a:off x="921" y="3711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13" name="Oval 73"/>
            <p:cNvSpPr>
              <a:spLocks noChangeArrowheads="1"/>
            </p:cNvSpPr>
            <p:nvPr/>
          </p:nvSpPr>
          <p:spPr bwMode="auto">
            <a:xfrm>
              <a:off x="1050" y="3447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14" name="Oval 77"/>
            <p:cNvSpPr>
              <a:spLocks noChangeArrowheads="1"/>
            </p:cNvSpPr>
            <p:nvPr/>
          </p:nvSpPr>
          <p:spPr bwMode="auto">
            <a:xfrm>
              <a:off x="1032" y="3144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15" name="Oval 78"/>
            <p:cNvSpPr>
              <a:spLocks noChangeArrowheads="1"/>
            </p:cNvSpPr>
            <p:nvPr/>
          </p:nvSpPr>
          <p:spPr bwMode="auto">
            <a:xfrm>
              <a:off x="2565" y="3853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16" name="Oval 79"/>
            <p:cNvSpPr>
              <a:spLocks noChangeArrowheads="1"/>
            </p:cNvSpPr>
            <p:nvPr/>
          </p:nvSpPr>
          <p:spPr bwMode="auto">
            <a:xfrm>
              <a:off x="2634" y="3568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17" name="Oval 80"/>
            <p:cNvSpPr>
              <a:spLocks noChangeArrowheads="1"/>
            </p:cNvSpPr>
            <p:nvPr/>
          </p:nvSpPr>
          <p:spPr bwMode="auto">
            <a:xfrm>
              <a:off x="2460" y="3316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18" name="Oval 81"/>
            <p:cNvSpPr>
              <a:spLocks noChangeArrowheads="1"/>
            </p:cNvSpPr>
            <p:nvPr/>
          </p:nvSpPr>
          <p:spPr bwMode="auto">
            <a:xfrm>
              <a:off x="3072" y="3490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19" name="Oval 82"/>
            <p:cNvSpPr>
              <a:spLocks noChangeArrowheads="1"/>
            </p:cNvSpPr>
            <p:nvPr/>
          </p:nvSpPr>
          <p:spPr bwMode="auto">
            <a:xfrm>
              <a:off x="2394" y="2530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20" name="Oval 83"/>
            <p:cNvSpPr>
              <a:spLocks noChangeArrowheads="1"/>
            </p:cNvSpPr>
            <p:nvPr/>
          </p:nvSpPr>
          <p:spPr bwMode="auto">
            <a:xfrm>
              <a:off x="3078" y="2482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21" name="Oval 84"/>
            <p:cNvSpPr>
              <a:spLocks noChangeArrowheads="1"/>
            </p:cNvSpPr>
            <p:nvPr/>
          </p:nvSpPr>
          <p:spPr bwMode="auto">
            <a:xfrm>
              <a:off x="3630" y="2500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22" name="Oval 85"/>
            <p:cNvSpPr>
              <a:spLocks noChangeArrowheads="1"/>
            </p:cNvSpPr>
            <p:nvPr/>
          </p:nvSpPr>
          <p:spPr bwMode="auto">
            <a:xfrm>
              <a:off x="3960" y="2362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23" name="Oval 86"/>
            <p:cNvSpPr>
              <a:spLocks noChangeArrowheads="1"/>
            </p:cNvSpPr>
            <p:nvPr/>
          </p:nvSpPr>
          <p:spPr bwMode="auto">
            <a:xfrm>
              <a:off x="4296" y="3040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24" name="Oval 87"/>
            <p:cNvSpPr>
              <a:spLocks noChangeArrowheads="1"/>
            </p:cNvSpPr>
            <p:nvPr/>
          </p:nvSpPr>
          <p:spPr bwMode="auto">
            <a:xfrm>
              <a:off x="3570" y="3142"/>
              <a:ext cx="48" cy="4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b="0" i="0" smtClean="0">
                <a:solidFill>
                  <a:srgbClr val="000000"/>
                </a:solidFill>
              </a:endParaRPr>
            </a:p>
          </p:txBody>
        </p:sp>
        <p:sp>
          <p:nvSpPr>
            <p:cNvPr id="27725" name="Line 89"/>
            <p:cNvSpPr>
              <a:spLocks noChangeShapeType="1"/>
            </p:cNvSpPr>
            <p:nvPr/>
          </p:nvSpPr>
          <p:spPr bwMode="auto">
            <a:xfrm>
              <a:off x="1062" y="3189"/>
              <a:ext cx="0" cy="2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26" name="Line 90"/>
            <p:cNvSpPr>
              <a:spLocks noChangeShapeType="1"/>
            </p:cNvSpPr>
            <p:nvPr/>
          </p:nvSpPr>
          <p:spPr bwMode="auto">
            <a:xfrm flipV="1">
              <a:off x="2484" y="3027"/>
              <a:ext cx="84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27" name="Line 91"/>
            <p:cNvSpPr>
              <a:spLocks noChangeShapeType="1"/>
            </p:cNvSpPr>
            <p:nvPr/>
          </p:nvSpPr>
          <p:spPr bwMode="auto">
            <a:xfrm flipV="1">
              <a:off x="2334" y="2559"/>
              <a:ext cx="78" cy="1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28" name="Line 92"/>
            <p:cNvSpPr>
              <a:spLocks noChangeShapeType="1"/>
            </p:cNvSpPr>
            <p:nvPr/>
          </p:nvSpPr>
          <p:spPr bwMode="auto">
            <a:xfrm>
              <a:off x="2484" y="3333"/>
              <a:ext cx="168" cy="2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29" name="Line 93"/>
            <p:cNvSpPr>
              <a:spLocks noChangeShapeType="1"/>
            </p:cNvSpPr>
            <p:nvPr/>
          </p:nvSpPr>
          <p:spPr bwMode="auto">
            <a:xfrm flipV="1">
              <a:off x="2658" y="3525"/>
              <a:ext cx="444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30" name="Line 94"/>
            <p:cNvSpPr>
              <a:spLocks noChangeShapeType="1"/>
            </p:cNvSpPr>
            <p:nvPr/>
          </p:nvSpPr>
          <p:spPr bwMode="auto">
            <a:xfrm flipH="1">
              <a:off x="2598" y="3597"/>
              <a:ext cx="66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31" name="Line 95"/>
            <p:cNvSpPr>
              <a:spLocks noChangeShapeType="1"/>
            </p:cNvSpPr>
            <p:nvPr/>
          </p:nvSpPr>
          <p:spPr bwMode="auto">
            <a:xfrm flipH="1" flipV="1">
              <a:off x="3108" y="2511"/>
              <a:ext cx="144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32" name="Line 96"/>
            <p:cNvSpPr>
              <a:spLocks noChangeShapeType="1"/>
            </p:cNvSpPr>
            <p:nvPr/>
          </p:nvSpPr>
          <p:spPr bwMode="auto">
            <a:xfrm flipH="1">
              <a:off x="3588" y="2835"/>
              <a:ext cx="72" cy="3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33" name="Line 97"/>
            <p:cNvSpPr>
              <a:spLocks noChangeShapeType="1"/>
            </p:cNvSpPr>
            <p:nvPr/>
          </p:nvSpPr>
          <p:spPr bwMode="auto">
            <a:xfrm flipH="1" flipV="1">
              <a:off x="3660" y="2529"/>
              <a:ext cx="6" cy="2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34" name="Line 98"/>
            <p:cNvSpPr>
              <a:spLocks noChangeShapeType="1"/>
            </p:cNvSpPr>
            <p:nvPr/>
          </p:nvSpPr>
          <p:spPr bwMode="auto">
            <a:xfrm flipV="1">
              <a:off x="3966" y="2385"/>
              <a:ext cx="24" cy="4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35" name="Line 99"/>
            <p:cNvSpPr>
              <a:spLocks noChangeShapeType="1"/>
            </p:cNvSpPr>
            <p:nvPr/>
          </p:nvSpPr>
          <p:spPr bwMode="auto">
            <a:xfrm flipV="1">
              <a:off x="3654" y="2391"/>
              <a:ext cx="336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36" name="Line 100"/>
            <p:cNvSpPr>
              <a:spLocks noChangeShapeType="1"/>
            </p:cNvSpPr>
            <p:nvPr/>
          </p:nvSpPr>
          <p:spPr bwMode="auto">
            <a:xfrm>
              <a:off x="3654" y="2529"/>
              <a:ext cx="300" cy="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37" name="Line 101"/>
            <p:cNvSpPr>
              <a:spLocks noChangeShapeType="1"/>
            </p:cNvSpPr>
            <p:nvPr/>
          </p:nvSpPr>
          <p:spPr bwMode="auto">
            <a:xfrm>
              <a:off x="3972" y="2829"/>
              <a:ext cx="35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38" name="Line 102"/>
            <p:cNvSpPr>
              <a:spLocks noChangeShapeType="1"/>
            </p:cNvSpPr>
            <p:nvPr/>
          </p:nvSpPr>
          <p:spPr bwMode="auto">
            <a:xfrm flipV="1">
              <a:off x="4344" y="2757"/>
              <a:ext cx="6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39" name="Line 103"/>
            <p:cNvSpPr>
              <a:spLocks noChangeShapeType="1"/>
            </p:cNvSpPr>
            <p:nvPr/>
          </p:nvSpPr>
          <p:spPr bwMode="auto">
            <a:xfrm flipV="1">
              <a:off x="3600" y="2829"/>
              <a:ext cx="366" cy="3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40" name="Line 104"/>
            <p:cNvSpPr>
              <a:spLocks noChangeShapeType="1"/>
            </p:cNvSpPr>
            <p:nvPr/>
          </p:nvSpPr>
          <p:spPr bwMode="auto">
            <a:xfrm flipH="1" flipV="1">
              <a:off x="3240" y="2913"/>
              <a:ext cx="354" cy="2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41" name="Line 105"/>
            <p:cNvSpPr>
              <a:spLocks noChangeShapeType="1"/>
            </p:cNvSpPr>
            <p:nvPr/>
          </p:nvSpPr>
          <p:spPr bwMode="auto">
            <a:xfrm flipV="1">
              <a:off x="930" y="3453"/>
              <a:ext cx="43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b="0" i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8622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Percolation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</p:spPr>
        <p:txBody>
          <a:bodyPr anchor="b"/>
          <a:lstStyle/>
          <a:p>
            <a:pPr>
              <a:defRPr/>
            </a:pPr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2775"/>
            <a:ext cx="3838575" cy="3832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82775"/>
            <a:ext cx="3838575" cy="3832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 Box 9"/>
          <p:cNvSpPr txBox="1">
            <a:spLocks noChangeArrowheads="1"/>
          </p:cNvSpPr>
          <p:nvPr/>
        </p:nvSpPr>
        <p:spPr bwMode="auto">
          <a:xfrm>
            <a:off x="517525" y="6243638"/>
            <a:ext cx="803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2400" b="0" i="0" smtClean="0">
                <a:solidFill>
                  <a:srgbClr val="000000"/>
                </a:solidFill>
              </a:rPr>
              <a:t>There is a phase transition at a </a:t>
            </a:r>
            <a:r>
              <a:rPr lang="en-US" sz="2400" b="0" i="0" smtClean="0">
                <a:solidFill>
                  <a:srgbClr val="CC0000"/>
                </a:solidFill>
              </a:rPr>
              <a:t>critical node density</a:t>
            </a:r>
            <a:r>
              <a:rPr lang="en-US" sz="2400" b="0" i="0" smtClean="0">
                <a:solidFill>
                  <a:srgbClr val="000000"/>
                </a:solidFill>
              </a:rPr>
              <a:t> value.</a:t>
            </a:r>
          </a:p>
        </p:txBody>
      </p:sp>
      <p:pic>
        <p:nvPicPr>
          <p:cNvPr id="106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83275"/>
            <a:ext cx="1103313" cy="3127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67400"/>
            <a:ext cx="1160463" cy="3286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58F27475-CAB8-4F07-A39F-D8D9A6FDD8C9}" type="slidenum">
              <a:rPr lang="en-US" sz="1200" b="0" i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0" hangingPunct="0"/>
              <a:t>63</a:t>
            </a:fld>
            <a:endParaRPr lang="en-US" sz="1200" b="0" i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98859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606231-F8A0-469E-A037-371F257B3097}" type="slidenum"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64</a:t>
            </a:fld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F2EE0756-C508-4F4C-8201-252CE93051CB}" type="slidenum">
              <a:rPr lang="en-US" sz="1200" b="0" i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0" hangingPunct="0"/>
              <a:t>64</a:t>
            </a:fld>
            <a:endParaRPr lang="en-US" sz="1200" b="0" i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smtClean="0">
                <a:latin typeface="Arial" panose="020B0604020202020204" pitchFamily="34" charset="0"/>
              </a:rPr>
              <a:t>Non-Linearity Through Percolation</a:t>
            </a:r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0" y="4724400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latinLnBrk="1" hangingPunct="0">
              <a:spcBef>
                <a:spcPct val="50000"/>
              </a:spcBef>
            </a:pPr>
            <a:r>
              <a:rPr kumimoji="1" lang="en-US" altLang="ko-KR" sz="260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p</a:t>
            </a:r>
            <a:r>
              <a:rPr kumimoji="1" lang="en-US" altLang="ko-KR" sz="2600" i="0" baseline="-2500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2</a:t>
            </a:r>
            <a:r>
              <a:rPr kumimoji="1" lang="en-US" altLang="ko-KR" sz="2000" i="0" smtClean="0">
                <a:solidFill>
                  <a:srgbClr val="660033"/>
                </a:solidFill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b="0" i="0" smtClean="0">
                <a:solidFill>
                  <a:srgbClr val="000099"/>
                </a:solidFill>
                <a:ea typeface="Gulim" panose="020B0600000101010101" pitchFamily="34" charset="-127"/>
                <a:cs typeface="Times New Roman" panose="02020603050405020304" pitchFamily="18" charset="0"/>
              </a:rPr>
              <a:t>versus</a:t>
            </a:r>
            <a:r>
              <a:rPr kumimoji="1" lang="en-US" altLang="ko-KR" sz="2000" b="0" i="0" smtClean="0">
                <a:solidFill>
                  <a:srgbClr val="FF0000"/>
                </a:solidFill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kumimoji="1" lang="en-US" altLang="ko-KR" sz="260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p</a:t>
            </a:r>
            <a:r>
              <a:rPr kumimoji="1" lang="en-US" altLang="ko-KR" sz="2600" i="0" baseline="-2500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1</a:t>
            </a:r>
            <a:r>
              <a:rPr kumimoji="1" lang="en-US" altLang="ko-KR" sz="2400" b="0" i="0" smtClean="0">
                <a:solidFill>
                  <a:srgbClr val="FF0000"/>
                </a:solidFill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b="0" i="0" smtClean="0">
                <a:solidFill>
                  <a:srgbClr val="000099"/>
                </a:solidFill>
                <a:ea typeface="Gulim" panose="020B0600000101010101" pitchFamily="34" charset="-127"/>
                <a:cs typeface="Times New Roman" panose="02020603050405020304" pitchFamily="18" charset="0"/>
              </a:rPr>
              <a:t>for 1×1, 2×2, 6×6, 24×24, 120×120, and  infinite size lattices.</a:t>
            </a:r>
            <a:r>
              <a:rPr kumimoji="1" lang="en-US" altLang="ko-KR" sz="2000" b="0" i="0" smtClean="0">
                <a:solidFill>
                  <a:srgbClr val="000099"/>
                </a:solidFill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1447800" y="1905000"/>
          <a:ext cx="229076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2" name="Visio" r:id="rId3" imgW="4265295" imgH="4816221" progId="Visio.Drawing.11">
                  <p:embed/>
                </p:oleObj>
              </mc:Choice>
              <mc:Fallback>
                <p:oleObj name="Visio" r:id="rId3" imgW="4265295" imgH="481622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05000"/>
                        <a:ext cx="2290763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7" name="Rectangle 3"/>
          <p:cNvSpPr>
            <a:spLocks noChangeArrowheads="1"/>
          </p:cNvSpPr>
          <p:nvPr/>
        </p:nvSpPr>
        <p:spPr bwMode="auto">
          <a:xfrm>
            <a:off x="457200" y="5181600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</a:pPr>
            <a:r>
              <a:rPr kumimoji="1" lang="en-US" altLang="ko-KR" sz="2300" b="0" i="0" smtClean="0">
                <a:solidFill>
                  <a:srgbClr val="000000"/>
                </a:solidFill>
                <a:ea typeface="Gulim" panose="020B0600000101010101" pitchFamily="34" charset="-127"/>
              </a:rPr>
              <a:t>Each square in the lattice is colored black with independent probability</a:t>
            </a:r>
            <a:r>
              <a:rPr kumimoji="1" lang="en-US" altLang="ko-KR" sz="2400" b="0" i="0" smtClean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kumimoji="1" lang="en-US" altLang="ko-KR" sz="260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p</a:t>
            </a:r>
            <a:r>
              <a:rPr kumimoji="1" lang="en-US" altLang="ko-KR" sz="2600" i="0" baseline="-2500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1</a:t>
            </a:r>
            <a:r>
              <a:rPr kumimoji="1" lang="en-US" altLang="ko-KR" sz="2400" b="0" i="0" smtClean="0">
                <a:solidFill>
                  <a:srgbClr val="000000"/>
                </a:solidFill>
                <a:ea typeface="Gulim" panose="020B0600000101010101" pitchFamily="34" charset="-127"/>
              </a:rPr>
              <a:t>.</a:t>
            </a:r>
            <a:endParaRPr kumimoji="1" lang="en-US" altLang="ko-KR" sz="2400" i="0" smtClean="0">
              <a:solidFill>
                <a:srgbClr val="FF0000"/>
              </a:solidFill>
              <a:ea typeface="Gulim" panose="020B0600000101010101" pitchFamily="34" charset="-127"/>
            </a:endParaRPr>
          </a:p>
          <a:p>
            <a:pPr eaLnBrk="0" hangingPunct="0">
              <a:spcBef>
                <a:spcPct val="20000"/>
              </a:spcBef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</a:pPr>
            <a:r>
              <a:rPr kumimoji="1" lang="en-US" altLang="ko-KR" sz="260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p</a:t>
            </a:r>
            <a:r>
              <a:rPr kumimoji="1" lang="en-US" altLang="ko-KR" sz="2600" i="0" baseline="-2500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2</a:t>
            </a:r>
            <a:r>
              <a:rPr kumimoji="1" lang="en-US" altLang="ko-KR" sz="2400" b="0" i="0" smtClean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kumimoji="1" lang="en-US" altLang="ko-KR" sz="2300" b="0" i="0" smtClean="0">
                <a:solidFill>
                  <a:srgbClr val="000000"/>
                </a:solidFill>
                <a:ea typeface="Gulim" panose="020B0600000101010101" pitchFamily="34" charset="-127"/>
              </a:rPr>
              <a:t>is the probability that a connected path exists between the top and bottom plates.</a:t>
            </a:r>
          </a:p>
        </p:txBody>
      </p:sp>
      <p:pic>
        <p:nvPicPr>
          <p:cNvPr id="6320" name="Picture 1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49438"/>
            <a:ext cx="26670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21" name="Rectangle 177"/>
          <p:cNvSpPr>
            <a:spLocks noChangeArrowheads="1"/>
          </p:cNvSpPr>
          <p:nvPr/>
        </p:nvSpPr>
        <p:spPr bwMode="auto">
          <a:xfrm>
            <a:off x="6019800" y="4267200"/>
            <a:ext cx="990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kumimoji="1" lang="en-US" altLang="ko-KR" sz="260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p</a:t>
            </a:r>
            <a:r>
              <a:rPr kumimoji="1" lang="en-US" altLang="ko-KR" sz="2600" i="0" baseline="-2500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1</a:t>
            </a:r>
            <a:endParaRPr kumimoji="1" lang="en-US" sz="2600" i="0" baseline="-25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22" name="Rectangle 178"/>
          <p:cNvSpPr>
            <a:spLocks noChangeArrowheads="1"/>
          </p:cNvSpPr>
          <p:nvPr/>
        </p:nvSpPr>
        <p:spPr bwMode="auto">
          <a:xfrm rot="-5400000">
            <a:off x="4364831" y="2763044"/>
            <a:ext cx="6873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kumimoji="1" lang="en-US" altLang="ko-KR" sz="260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p</a:t>
            </a:r>
            <a:r>
              <a:rPr kumimoji="1" lang="en-US" altLang="ko-KR" sz="2600" baseline="-2500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2</a:t>
            </a:r>
            <a:endParaRPr kumimoji="1" lang="en-US" sz="2600" i="0" baseline="-25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9649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6321" grpId="0"/>
      <p:bldP spid="632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C921B9-5D02-424D-8AAB-FC281C825B7A}" type="slidenum"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65</a:t>
            </a:fld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Margins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A8D1BEEE-F135-40FF-BF98-F1D9EBCA18E5}" type="slidenum">
              <a:rPr lang="en-US" sz="1200" b="0" i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0" hangingPunct="0"/>
              <a:t>65</a:t>
            </a:fld>
            <a:endParaRPr lang="en-US" sz="1200" b="0" i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11"/>
          <p:cNvSpPr txBox="1">
            <a:spLocks noChangeArrowheads="1"/>
          </p:cNvSpPr>
          <p:nvPr/>
        </p:nvSpPr>
        <p:spPr bwMode="auto">
          <a:xfrm>
            <a:off x="4800600" y="2438400"/>
            <a:ext cx="4343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</a:pPr>
            <a:r>
              <a:rPr lang="en-US" sz="2400" b="0" i="0" smtClean="0">
                <a:solidFill>
                  <a:srgbClr val="CC0000"/>
                </a:solidFill>
              </a:rPr>
              <a:t>One-margin</a:t>
            </a:r>
            <a:r>
              <a:rPr lang="en-US" sz="2400" b="0" i="0" smtClean="0">
                <a:solidFill>
                  <a:srgbClr val="000000"/>
                </a:solidFill>
              </a:rPr>
              <a:t>: Tolerable </a:t>
            </a:r>
            <a:r>
              <a:rPr lang="en-US" sz="26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sz="2600" b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2600" b="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0" i="0" smtClean="0">
                <a:solidFill>
                  <a:srgbClr val="000000"/>
                </a:solidFill>
              </a:rPr>
              <a:t>ranges for which we interpret </a:t>
            </a:r>
            <a:r>
              <a:rPr lang="en-US" sz="26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sz="2600" b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b="0" i="0" smtClean="0">
                <a:solidFill>
                  <a:srgbClr val="000000"/>
                </a:solidFill>
              </a:rPr>
              <a:t> as logical one.</a:t>
            </a:r>
          </a:p>
          <a:p>
            <a:pPr eaLnBrk="0" hangingPunct="0">
              <a:spcBef>
                <a:spcPct val="20000"/>
              </a:spcBef>
              <a:buClr>
                <a:srgbClr val="660000"/>
              </a:buClr>
              <a:buSzPct val="70000"/>
              <a:buFont typeface="Wingdings" panose="05000000000000000000" pitchFamily="2" charset="2"/>
              <a:buChar char="o"/>
            </a:pPr>
            <a:r>
              <a:rPr lang="en-US" sz="2400" b="0" i="0" smtClean="0">
                <a:solidFill>
                  <a:srgbClr val="CC0000"/>
                </a:solidFill>
              </a:rPr>
              <a:t>Zero-margin</a:t>
            </a:r>
            <a:r>
              <a:rPr lang="en-US" sz="2400" b="0" i="0" smtClean="0">
                <a:solidFill>
                  <a:srgbClr val="000000"/>
                </a:solidFill>
              </a:rPr>
              <a:t>: Tolerable </a:t>
            </a:r>
            <a:r>
              <a:rPr lang="en-US" sz="26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sz="2600" b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2400" b="0" i="0" smtClean="0">
                <a:solidFill>
                  <a:srgbClr val="000000"/>
                </a:solidFill>
              </a:rPr>
              <a:t> ranges for which we interpret </a:t>
            </a:r>
            <a:r>
              <a:rPr lang="en-US" sz="26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sz="2600" b="0" baseline="-2500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b="0" i="0" smtClean="0">
                <a:solidFill>
                  <a:srgbClr val="000000"/>
                </a:solidFill>
              </a:rPr>
              <a:t>  as logical zero.</a:t>
            </a: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381000" y="5988050"/>
            <a:ext cx="822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2600" b="0" i="0" smtClean="0">
                <a:solidFill>
                  <a:srgbClr val="CC0000"/>
                </a:solidFill>
              </a:rPr>
              <a:t>Margins correlate with the degree of defect tolerance.</a:t>
            </a:r>
            <a:endParaRPr lang="en-AU" sz="2600" b="0" i="0" smtClean="0">
              <a:solidFill>
                <a:srgbClr val="CC0000"/>
              </a:solidFill>
            </a:endParaRPr>
          </a:p>
        </p:txBody>
      </p:sp>
      <p:graphicFrame>
        <p:nvGraphicFramePr>
          <p:cNvPr id="24586" name="Object 2"/>
          <p:cNvGraphicFramePr>
            <a:graphicFrameLocks noChangeAspect="1"/>
          </p:cNvGraphicFramePr>
          <p:nvPr/>
        </p:nvGraphicFramePr>
        <p:xfrm>
          <a:off x="533400" y="1752600"/>
          <a:ext cx="4343400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6" name="Visio" r:id="rId3" imgW="2643759" imgH="2562987" progId="Visio.Drawing.11">
                  <p:embed/>
                </p:oleObj>
              </mc:Choice>
              <mc:Fallback>
                <p:oleObj name="Visio" r:id="rId3" imgW="2643759" imgH="256298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4343400" cy="421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873596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095894-BDC1-4285-9CC1-F36CEE021D2E}" type="slidenum"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66</a:t>
            </a:fld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4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534400" cy="1143000"/>
          </a:xfrm>
        </p:spPr>
        <p:txBody>
          <a:bodyPr/>
          <a:lstStyle/>
          <a:p>
            <a:pPr eaLnBrk="1" hangingPunct="1"/>
            <a:r>
              <a:rPr lang="en-US" sz="3800" smtClean="0">
                <a:latin typeface="Arial" panose="020B0604020202020204" pitchFamily="34" charset="0"/>
              </a:rPr>
              <a:t>Margin performance with a 2</a:t>
            </a:r>
            <a:r>
              <a:rPr lang="en-US" sz="3800" smtClean="0">
                <a:latin typeface="Arial" panose="020B0604020202020204" pitchFamily="34" charset="0"/>
                <a:cs typeface="Tahoma" panose="020B0604030504040204" pitchFamily="34" charset="0"/>
              </a:rPr>
              <a:t>×</a:t>
            </a:r>
            <a:r>
              <a:rPr lang="en-US" sz="3800" smtClean="0">
                <a:latin typeface="Arial" panose="020B0604020202020204" pitchFamily="34" charset="0"/>
              </a:rPr>
              <a:t>2 lattice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6D419EC1-B549-4973-A550-DD45027D1556}" type="slidenum">
              <a:rPr lang="en-US" sz="1200" b="0" i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0" hangingPunct="0"/>
              <a:t>66</a:t>
            </a:fld>
            <a:endParaRPr lang="en-US" sz="1200" b="0" i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72" name="Rectangle 860"/>
          <p:cNvSpPr>
            <a:spLocks noChangeArrowheads="1"/>
          </p:cNvSpPr>
          <p:nvPr/>
        </p:nvSpPr>
        <p:spPr bwMode="auto">
          <a:xfrm>
            <a:off x="5486400" y="4371975"/>
            <a:ext cx="256381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b="0" i="0" smtClean="0">
                <a:solidFill>
                  <a:srgbClr val="000099"/>
                </a:solidFill>
              </a:rPr>
              <a:t> </a:t>
            </a:r>
            <a:r>
              <a:rPr lang="en-US" sz="2600" smtClean="0">
                <a:solidFill>
                  <a:srgbClr val="000099"/>
                </a:solidFill>
                <a:latin typeface="Times New Roman" panose="02020603050405020304" pitchFamily="18" charset="0"/>
              </a:rPr>
              <a:t>f </a:t>
            </a:r>
            <a:r>
              <a:rPr lang="en-US" sz="2600" i="0" smtClean="0">
                <a:solidFill>
                  <a:srgbClr val="000099"/>
                </a:solidFill>
                <a:latin typeface="Times New Roman" panose="02020603050405020304" pitchFamily="18" charset="0"/>
              </a:rPr>
              <a:t>=</a:t>
            </a:r>
            <a:r>
              <a:rPr lang="en-US" sz="2600" smtClean="0">
                <a:solidFill>
                  <a:srgbClr val="000099"/>
                </a:solidFill>
                <a:latin typeface="Times New Roman" panose="02020603050405020304" pitchFamily="18" charset="0"/>
              </a:rPr>
              <a:t>X</a:t>
            </a:r>
            <a:r>
              <a:rPr lang="en-US" sz="2600" i="0" baseline="-25000" smtClean="0">
                <a:solidFill>
                  <a:srgbClr val="000099"/>
                </a:solidFill>
                <a:latin typeface="Times New Roman" panose="02020603050405020304" pitchFamily="18" charset="0"/>
              </a:rPr>
              <a:t>11</a:t>
            </a:r>
            <a:r>
              <a:rPr lang="en-US" sz="2600" smtClean="0">
                <a:solidFill>
                  <a:srgbClr val="000099"/>
                </a:solidFill>
                <a:latin typeface="Times New Roman" panose="02020603050405020304" pitchFamily="18" charset="0"/>
              </a:rPr>
              <a:t>X</a:t>
            </a:r>
            <a:r>
              <a:rPr lang="en-US" sz="2600" i="0" baseline="-25000" smtClean="0">
                <a:solidFill>
                  <a:srgbClr val="000099"/>
                </a:solidFill>
                <a:latin typeface="Times New Roman" panose="02020603050405020304" pitchFamily="18" charset="0"/>
              </a:rPr>
              <a:t>21</a:t>
            </a:r>
            <a:r>
              <a:rPr lang="en-US" sz="2600" i="0" smtClean="0">
                <a:solidFill>
                  <a:srgbClr val="000099"/>
                </a:solidFill>
                <a:latin typeface="Times New Roman" panose="02020603050405020304" pitchFamily="18" charset="0"/>
              </a:rPr>
              <a:t>+</a:t>
            </a:r>
            <a:r>
              <a:rPr lang="en-US" sz="2600" smtClean="0">
                <a:solidFill>
                  <a:srgbClr val="000099"/>
                </a:solidFill>
                <a:latin typeface="Times New Roman" panose="02020603050405020304" pitchFamily="18" charset="0"/>
              </a:rPr>
              <a:t>X</a:t>
            </a:r>
            <a:r>
              <a:rPr lang="en-US" sz="2600" i="0" baseline="-25000" smtClean="0">
                <a:solidFill>
                  <a:srgbClr val="000099"/>
                </a:solidFill>
                <a:latin typeface="Times New Roman" panose="02020603050405020304" pitchFamily="18" charset="0"/>
              </a:rPr>
              <a:t>12</a:t>
            </a:r>
            <a:r>
              <a:rPr lang="en-US" sz="2600" smtClean="0">
                <a:solidFill>
                  <a:srgbClr val="000099"/>
                </a:solidFill>
                <a:latin typeface="Times New Roman" panose="02020603050405020304" pitchFamily="18" charset="0"/>
              </a:rPr>
              <a:t>X</a:t>
            </a:r>
            <a:r>
              <a:rPr lang="en-US" sz="2600" i="0" baseline="-25000" smtClean="0">
                <a:solidFill>
                  <a:srgbClr val="000099"/>
                </a:solidFill>
                <a:latin typeface="Times New Roman" panose="02020603050405020304" pitchFamily="18" charset="0"/>
              </a:rPr>
              <a:t>22</a:t>
            </a:r>
          </a:p>
          <a:p>
            <a:pPr eaLnBrk="0" hangingPunct="0"/>
            <a:r>
              <a:rPr lang="en-US" sz="2600" smtClean="0">
                <a:solidFill>
                  <a:srgbClr val="000099"/>
                </a:solidFill>
                <a:latin typeface="Times New Roman" panose="02020603050405020304" pitchFamily="18" charset="0"/>
              </a:rPr>
              <a:t>g </a:t>
            </a:r>
            <a:r>
              <a:rPr lang="en-US" sz="2600" i="0" smtClean="0">
                <a:solidFill>
                  <a:srgbClr val="000099"/>
                </a:solidFill>
                <a:latin typeface="Times New Roman" panose="02020603050405020304" pitchFamily="18" charset="0"/>
              </a:rPr>
              <a:t>=</a:t>
            </a:r>
            <a:r>
              <a:rPr lang="en-US" sz="2600" smtClean="0">
                <a:solidFill>
                  <a:srgbClr val="000099"/>
                </a:solidFill>
                <a:latin typeface="Times New Roman" panose="02020603050405020304" pitchFamily="18" charset="0"/>
              </a:rPr>
              <a:t>X</a:t>
            </a:r>
            <a:r>
              <a:rPr lang="en-US" sz="2600" i="0" baseline="-25000" smtClean="0">
                <a:solidFill>
                  <a:srgbClr val="000099"/>
                </a:solidFill>
                <a:latin typeface="Times New Roman" panose="02020603050405020304" pitchFamily="18" charset="0"/>
              </a:rPr>
              <a:t>11</a:t>
            </a:r>
            <a:r>
              <a:rPr lang="en-US" sz="2600" smtClean="0">
                <a:solidFill>
                  <a:srgbClr val="000099"/>
                </a:solidFill>
                <a:latin typeface="Times New Roman" panose="02020603050405020304" pitchFamily="18" charset="0"/>
              </a:rPr>
              <a:t>X</a:t>
            </a:r>
            <a:r>
              <a:rPr lang="en-US" sz="2600" i="0" baseline="-25000" smtClean="0">
                <a:solidFill>
                  <a:srgbClr val="000099"/>
                </a:solidFill>
                <a:latin typeface="Times New Roman" panose="02020603050405020304" pitchFamily="18" charset="0"/>
              </a:rPr>
              <a:t>12</a:t>
            </a:r>
            <a:r>
              <a:rPr lang="en-US" sz="2600" i="0" smtClean="0">
                <a:solidFill>
                  <a:srgbClr val="000099"/>
                </a:solidFill>
                <a:latin typeface="Times New Roman" panose="02020603050405020304" pitchFamily="18" charset="0"/>
              </a:rPr>
              <a:t>+</a:t>
            </a:r>
            <a:r>
              <a:rPr lang="en-US" sz="2600" smtClean="0">
                <a:solidFill>
                  <a:srgbClr val="000099"/>
                </a:solidFill>
                <a:latin typeface="Times New Roman" panose="02020603050405020304" pitchFamily="18" charset="0"/>
              </a:rPr>
              <a:t>X</a:t>
            </a:r>
            <a:r>
              <a:rPr lang="en-US" sz="2600" i="0" baseline="-25000" smtClean="0">
                <a:solidFill>
                  <a:srgbClr val="000099"/>
                </a:solidFill>
                <a:latin typeface="Times New Roman" panose="02020603050405020304" pitchFamily="18" charset="0"/>
              </a:rPr>
              <a:t>21</a:t>
            </a:r>
            <a:r>
              <a:rPr lang="en-US" sz="2600" smtClean="0">
                <a:solidFill>
                  <a:srgbClr val="000099"/>
                </a:solidFill>
                <a:latin typeface="Times New Roman" panose="02020603050405020304" pitchFamily="18" charset="0"/>
              </a:rPr>
              <a:t>X</a:t>
            </a:r>
            <a:r>
              <a:rPr lang="en-US" sz="2600" i="0" baseline="-25000" smtClean="0">
                <a:solidFill>
                  <a:srgbClr val="000099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14173" name="Rectangle 861"/>
          <p:cNvSpPr>
            <a:spLocks noChangeArrowheads="1"/>
          </p:cNvSpPr>
          <p:nvPr/>
        </p:nvSpPr>
        <p:spPr bwMode="auto">
          <a:xfrm>
            <a:off x="4876800" y="5257800"/>
            <a:ext cx="3962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0066FF"/>
              </a:buClr>
              <a:buFont typeface="Wingdings" panose="05000000000000000000" pitchFamily="2" charset="2"/>
              <a:buNone/>
            </a:pPr>
            <a:r>
              <a:rPr lang="en-US" sz="2200" b="0" i="0" smtClean="0">
                <a:solidFill>
                  <a:srgbClr val="000000"/>
                </a:solidFill>
              </a:rPr>
              <a:t>Different assignments of input variables to the regions of the network affect the margins.</a:t>
            </a:r>
          </a:p>
        </p:txBody>
      </p:sp>
      <p:graphicFrame>
        <p:nvGraphicFramePr>
          <p:cNvPr id="14175" name="Object 863"/>
          <p:cNvGraphicFramePr>
            <a:graphicFrameLocks noChangeAspect="1"/>
          </p:cNvGraphicFramePr>
          <p:nvPr/>
        </p:nvGraphicFramePr>
        <p:xfrm>
          <a:off x="304800" y="1905000"/>
          <a:ext cx="40989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0" name="Visio" r:id="rId3" imgW="8921115" imgH="8943975" progId="Visio.Drawing.11">
                  <p:embed/>
                </p:oleObj>
              </mc:Choice>
              <mc:Fallback>
                <p:oleObj name="Visio" r:id="rId3" imgW="8921115" imgH="89439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40989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84" name="Group 92"/>
          <p:cNvGraphicFramePr>
            <a:graphicFrameLocks noGrp="1"/>
          </p:cNvGraphicFramePr>
          <p:nvPr/>
        </p:nvGraphicFramePr>
        <p:xfrm>
          <a:off x="4648200" y="1981200"/>
          <a:ext cx="4267200" cy="2333955"/>
        </p:xfrm>
        <a:graphic>
          <a:graphicData uri="http://schemas.openxmlformats.org/drawingml/2006/table">
            <a:tbl>
              <a:tblPr/>
              <a:tblGrid>
                <a:gridCol w="519113"/>
                <a:gridCol w="514350"/>
                <a:gridCol w="519112"/>
                <a:gridCol w="512763"/>
                <a:gridCol w="349250"/>
                <a:gridCol w="744537"/>
                <a:gridCol w="349250"/>
                <a:gridCol w="758825"/>
              </a:tblGrid>
              <a:tr h="290434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3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3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3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3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Margin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Margin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40%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40%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25%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25%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14%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23%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23%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14%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0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0%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0%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14%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14%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25%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25%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16976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72" grpId="0"/>
      <p:bldP spid="1417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4572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0FED2D-CD7A-4236-841F-02628517040A}" type="slidenum"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67</a:t>
            </a:fld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panose="020B0604020202020204" pitchFamily="34" charset="0"/>
              </a:rPr>
              <a:t>One-margins (always good)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38888F82-A659-45E6-A0D7-2AE33C715AA2}" type="slidenum">
              <a:rPr lang="en-US" sz="1200" b="0" i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0" hangingPunct="0"/>
              <a:t>67</a:t>
            </a:fld>
            <a:endParaRPr lang="en-US" sz="1200" b="0" i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838200" y="5562600"/>
            <a:ext cx="7669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200" b="0" i="0" smtClean="0">
                <a:solidFill>
                  <a:srgbClr val="CC0000"/>
                </a:solidFill>
              </a:rPr>
              <a:t>Defect probabilities exceeding the one-margin would likely cause an (1</a:t>
            </a:r>
            <a:r>
              <a:rPr lang="en-US" sz="2200" b="0" i="0" smtClean="0">
                <a:solidFill>
                  <a:srgbClr val="CC0000"/>
                </a:solidFill>
                <a:cs typeface="Times New Roman" panose="02020603050405020304" pitchFamily="18" charset="0"/>
              </a:rPr>
              <a:t>→</a:t>
            </a:r>
            <a:r>
              <a:rPr lang="en-US" sz="2200" b="0" i="0" smtClean="0">
                <a:solidFill>
                  <a:srgbClr val="CC0000"/>
                </a:solidFill>
              </a:rPr>
              <a:t>0) error. </a:t>
            </a:r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457200" y="2211388"/>
          <a:ext cx="5715000" cy="258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6" name="Visio" r:id="rId3" imgW="11822811" imgH="5248275" progId="Visio.Drawing.11">
                  <p:embed/>
                </p:oleObj>
              </mc:Choice>
              <mc:Fallback>
                <p:oleObj name="Visio" r:id="rId3" imgW="11822811" imgH="52482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11388"/>
                        <a:ext cx="5715000" cy="258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3505200" y="2373313"/>
          <a:ext cx="2881313" cy="255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7" name="Visio" r:id="rId5" imgW="5590794" imgH="4787265" progId="Visio.Drawing.11">
                  <p:embed/>
                </p:oleObj>
              </mc:Choice>
              <mc:Fallback>
                <p:oleObj name="Visio" r:id="rId5" imgW="5590794" imgH="47872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373313"/>
                        <a:ext cx="2881313" cy="255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4203700" y="4572000"/>
            <a:ext cx="749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28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 </a:t>
            </a:r>
            <a:r>
              <a:rPr lang="en-US" sz="2800" b="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=1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4203700" y="4572000"/>
            <a:ext cx="749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28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 </a:t>
            </a:r>
            <a:r>
              <a:rPr lang="en-US" sz="2800" b="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=0</a:t>
            </a:r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8905875" y="2209800"/>
            <a:ext cx="152400" cy="1524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8553450" y="2438400"/>
            <a:ext cx="438150" cy="0"/>
          </a:xfrm>
          <a:prstGeom prst="line">
            <a:avLst/>
          </a:prstGeom>
          <a:noFill/>
          <a:ln w="44450">
            <a:solidFill>
              <a:srgbClr val="CC0000"/>
            </a:solidFill>
            <a:round/>
            <a:headEnd type="stealth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b="0" i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8153400" y="2568575"/>
            <a:ext cx="1143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400" i="0" smtClean="0">
                <a:solidFill>
                  <a:srgbClr val="CC0000"/>
                </a:solidFill>
              </a:rPr>
              <a:t>ONE-MARGIN</a:t>
            </a:r>
          </a:p>
        </p:txBody>
      </p:sp>
      <p:sp>
        <p:nvSpPr>
          <p:cNvPr id="73755" name="Freeform 27"/>
          <p:cNvSpPr>
            <a:spLocks/>
          </p:cNvSpPr>
          <p:nvPr/>
        </p:nvSpPr>
        <p:spPr bwMode="auto">
          <a:xfrm>
            <a:off x="6858000" y="2247900"/>
            <a:ext cx="2133600" cy="2197100"/>
          </a:xfrm>
          <a:custGeom>
            <a:avLst/>
            <a:gdLst>
              <a:gd name="T0" fmla="*/ 2147483647 w 1344"/>
              <a:gd name="T1" fmla="*/ 2147483647 h 1384"/>
              <a:gd name="T2" fmla="*/ 2147483647 w 1344"/>
              <a:gd name="T3" fmla="*/ 2147483647 h 1384"/>
              <a:gd name="T4" fmla="*/ 2147483647 w 1344"/>
              <a:gd name="T5" fmla="*/ 2147483647 h 1384"/>
              <a:gd name="T6" fmla="*/ 2147483647 w 1344"/>
              <a:gd name="T7" fmla="*/ 2147483647 h 1384"/>
              <a:gd name="T8" fmla="*/ 2147483647 w 1344"/>
              <a:gd name="T9" fmla="*/ 2147483647 h 1384"/>
              <a:gd name="T10" fmla="*/ 2147483647 w 1344"/>
              <a:gd name="T11" fmla="*/ 2147483647 h 1384"/>
              <a:gd name="T12" fmla="*/ 0 w 1344"/>
              <a:gd name="T13" fmla="*/ 2147483647 h 1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44"/>
              <a:gd name="T22" fmla="*/ 0 h 1384"/>
              <a:gd name="T23" fmla="*/ 1344 w 1344"/>
              <a:gd name="T24" fmla="*/ 1384 h 1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44" h="1384">
                <a:moveTo>
                  <a:pt x="1344" y="24"/>
                </a:moveTo>
                <a:cubicBezTo>
                  <a:pt x="1176" y="12"/>
                  <a:pt x="1008" y="0"/>
                  <a:pt x="912" y="120"/>
                </a:cubicBezTo>
                <a:cubicBezTo>
                  <a:pt x="816" y="240"/>
                  <a:pt x="800" y="584"/>
                  <a:pt x="768" y="744"/>
                </a:cubicBezTo>
                <a:cubicBezTo>
                  <a:pt x="736" y="904"/>
                  <a:pt x="744" y="992"/>
                  <a:pt x="720" y="1080"/>
                </a:cubicBezTo>
                <a:cubicBezTo>
                  <a:pt x="696" y="1168"/>
                  <a:pt x="672" y="1224"/>
                  <a:pt x="624" y="1272"/>
                </a:cubicBezTo>
                <a:cubicBezTo>
                  <a:pt x="576" y="1320"/>
                  <a:pt x="536" y="1352"/>
                  <a:pt x="432" y="1368"/>
                </a:cubicBezTo>
                <a:cubicBezTo>
                  <a:pt x="328" y="1384"/>
                  <a:pt x="72" y="1368"/>
                  <a:pt x="0" y="136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sp>
        <p:nvSpPr>
          <p:cNvPr id="73756" name="Rectangle 28"/>
          <p:cNvSpPr>
            <a:spLocks noChangeArrowheads="1"/>
          </p:cNvSpPr>
          <p:nvPr/>
        </p:nvSpPr>
        <p:spPr bwMode="auto">
          <a:xfrm>
            <a:off x="4592638" y="2771775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5287963" y="4211638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sp>
        <p:nvSpPr>
          <p:cNvPr id="73758" name="Rectangle 30"/>
          <p:cNvSpPr>
            <a:spLocks noChangeArrowheads="1"/>
          </p:cNvSpPr>
          <p:nvPr/>
        </p:nvSpPr>
        <p:spPr bwMode="auto">
          <a:xfrm>
            <a:off x="5287963" y="2535238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sp>
        <p:nvSpPr>
          <p:cNvPr id="73759" name="Rectangle 31"/>
          <p:cNvSpPr>
            <a:spLocks noChangeArrowheads="1"/>
          </p:cNvSpPr>
          <p:nvPr/>
        </p:nvSpPr>
        <p:spPr bwMode="auto">
          <a:xfrm>
            <a:off x="5059363" y="3487738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sp>
        <p:nvSpPr>
          <p:cNvPr id="73760" name="Rectangle 32"/>
          <p:cNvSpPr>
            <a:spLocks noChangeArrowheads="1"/>
          </p:cNvSpPr>
          <p:nvPr/>
        </p:nvSpPr>
        <p:spPr bwMode="auto">
          <a:xfrm>
            <a:off x="4811713" y="3973513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sp>
        <p:nvSpPr>
          <p:cNvPr id="73761" name="Rectangle 33"/>
          <p:cNvSpPr>
            <a:spLocks noChangeArrowheads="1"/>
          </p:cNvSpPr>
          <p:nvPr/>
        </p:nvSpPr>
        <p:spPr bwMode="auto">
          <a:xfrm>
            <a:off x="5059363" y="2773363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sp>
        <p:nvSpPr>
          <p:cNvPr id="73762" name="Rectangle 34"/>
          <p:cNvSpPr>
            <a:spLocks noChangeArrowheads="1"/>
          </p:cNvSpPr>
          <p:nvPr/>
        </p:nvSpPr>
        <p:spPr bwMode="auto">
          <a:xfrm>
            <a:off x="4592638" y="3248025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sp>
        <p:nvSpPr>
          <p:cNvPr id="73763" name="Rectangle 35"/>
          <p:cNvSpPr>
            <a:spLocks noChangeArrowheads="1"/>
          </p:cNvSpPr>
          <p:nvPr/>
        </p:nvSpPr>
        <p:spPr bwMode="auto">
          <a:xfrm>
            <a:off x="4811713" y="4211638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sp>
        <p:nvSpPr>
          <p:cNvPr id="73764" name="Rectangle 36"/>
          <p:cNvSpPr>
            <a:spLocks noChangeArrowheads="1"/>
          </p:cNvSpPr>
          <p:nvPr/>
        </p:nvSpPr>
        <p:spPr bwMode="auto">
          <a:xfrm>
            <a:off x="5287963" y="3259138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sp>
        <p:nvSpPr>
          <p:cNvPr id="73765" name="Rectangle 37"/>
          <p:cNvSpPr>
            <a:spLocks noChangeArrowheads="1"/>
          </p:cNvSpPr>
          <p:nvPr/>
        </p:nvSpPr>
        <p:spPr bwMode="auto">
          <a:xfrm>
            <a:off x="5287963" y="2773363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sp>
        <p:nvSpPr>
          <p:cNvPr id="73766" name="Rectangle 38"/>
          <p:cNvSpPr>
            <a:spLocks noChangeArrowheads="1"/>
          </p:cNvSpPr>
          <p:nvPr/>
        </p:nvSpPr>
        <p:spPr bwMode="auto">
          <a:xfrm>
            <a:off x="4583113" y="3973513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sp>
        <p:nvSpPr>
          <p:cNvPr id="73767" name="Rectangle 39"/>
          <p:cNvSpPr>
            <a:spLocks noChangeArrowheads="1"/>
          </p:cNvSpPr>
          <p:nvPr/>
        </p:nvSpPr>
        <p:spPr bwMode="auto">
          <a:xfrm>
            <a:off x="4592638" y="3009900"/>
            <a:ext cx="228600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sp>
        <p:nvSpPr>
          <p:cNvPr id="73768" name="Rectangle 40"/>
          <p:cNvSpPr>
            <a:spLocks noChangeArrowheads="1"/>
          </p:cNvSpPr>
          <p:nvPr/>
        </p:nvSpPr>
        <p:spPr bwMode="auto">
          <a:xfrm>
            <a:off x="5040313" y="4211638"/>
            <a:ext cx="246062" cy="2286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pic>
        <p:nvPicPr>
          <p:cNvPr id="9246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2197100"/>
            <a:ext cx="27432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93882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6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30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5" grpId="0"/>
      <p:bldP spid="73736" grpId="0"/>
      <p:bldP spid="73737" grpId="0" animBg="1"/>
      <p:bldP spid="73738" grpId="0" animBg="1"/>
      <p:bldP spid="73754" grpId="0"/>
      <p:bldP spid="73755" grpId="0" animBg="1"/>
      <p:bldP spid="73756" grpId="0" animBg="1"/>
      <p:bldP spid="73757" grpId="0" animBg="1"/>
      <p:bldP spid="73758" grpId="0" animBg="1"/>
      <p:bldP spid="73759" grpId="0" animBg="1"/>
      <p:bldP spid="73760" grpId="0" animBg="1"/>
      <p:bldP spid="73761" grpId="0" animBg="1"/>
      <p:bldP spid="73762" grpId="0" animBg="1"/>
      <p:bldP spid="73763" grpId="0" animBg="1"/>
      <p:bldP spid="73764" grpId="0" animBg="1"/>
      <p:bldP spid="73765" grpId="0" animBg="1"/>
      <p:bldP spid="73766" grpId="0" animBg="1"/>
      <p:bldP spid="73767" grpId="0" animBg="1"/>
      <p:bldP spid="7376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EB2098-2AB5-4AFC-80AE-525CF2FCAE04}" type="slidenum"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68</a:t>
            </a:fld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panose="020B0604020202020204" pitchFamily="34" charset="0"/>
              </a:rPr>
              <a:t>Good zero-margins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9BFF1F68-EF3F-4C3E-B547-F8105161964A}" type="slidenum">
              <a:rPr lang="en-US" sz="1200" b="0" i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0" hangingPunct="0"/>
              <a:t>68</a:t>
            </a:fld>
            <a:endParaRPr lang="en-US" sz="1200" b="0" i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838200" y="5181600"/>
            <a:ext cx="7669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200" b="0" i="0" smtClean="0">
                <a:solidFill>
                  <a:srgbClr val="CC0000"/>
                </a:solidFill>
              </a:rPr>
              <a:t>Defect probabilities exceeding zero-margin would likely cause an (0→1) error. </a:t>
            </a:r>
          </a:p>
        </p:txBody>
      </p:sp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152400" y="2038350"/>
          <a:ext cx="609600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4" name="Visio" r:id="rId3" imgW="11822811" imgH="5248275" progId="Visio.Drawing.11">
                  <p:embed/>
                </p:oleObj>
              </mc:Choice>
              <mc:Fallback>
                <p:oleObj name="Visio" r:id="rId3" imgW="11822811" imgH="52482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38350"/>
                        <a:ext cx="6096000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2" name="Object 8"/>
          <p:cNvGraphicFramePr>
            <a:graphicFrameLocks noChangeAspect="1"/>
          </p:cNvGraphicFramePr>
          <p:nvPr/>
        </p:nvGraphicFramePr>
        <p:xfrm>
          <a:off x="3505200" y="2220913"/>
          <a:ext cx="2881313" cy="255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5" name="Visio" r:id="rId5" imgW="5590794" imgH="4787265" progId="Visio.Drawing.11">
                  <p:embed/>
                </p:oleObj>
              </mc:Choice>
              <mc:Fallback>
                <p:oleObj name="Visio" r:id="rId5" imgW="5590794" imgH="47872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20913"/>
                        <a:ext cx="2881313" cy="255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4203700" y="4419600"/>
            <a:ext cx="749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28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 </a:t>
            </a:r>
            <a:r>
              <a:rPr lang="en-US" sz="2800" b="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=0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4191000" y="4419600"/>
            <a:ext cx="749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28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 </a:t>
            </a:r>
            <a:r>
              <a:rPr lang="en-US" sz="2800" b="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=1</a:t>
            </a:r>
          </a:p>
        </p:txBody>
      </p:sp>
      <p:sp>
        <p:nvSpPr>
          <p:cNvPr id="67595" name="Oval 11"/>
          <p:cNvSpPr>
            <a:spLocks noChangeArrowheads="1"/>
          </p:cNvSpPr>
          <p:nvPr/>
        </p:nvSpPr>
        <p:spPr bwMode="auto">
          <a:xfrm>
            <a:off x="6781800" y="4191000"/>
            <a:ext cx="152400" cy="1524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graphicFrame>
        <p:nvGraphicFramePr>
          <p:cNvPr id="67596" name="Object 12"/>
          <p:cNvGraphicFramePr>
            <a:graphicFrameLocks noChangeAspect="1"/>
          </p:cNvGraphicFramePr>
          <p:nvPr/>
        </p:nvGraphicFramePr>
        <p:xfrm>
          <a:off x="4257675" y="2266950"/>
          <a:ext cx="1055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6" name="Visio" r:id="rId7" imgW="1543431" imgH="1886331" progId="Visio.Drawing.11">
                  <p:embed/>
                </p:oleObj>
              </mc:Choice>
              <mc:Fallback>
                <p:oleObj name="Visio" r:id="rId7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2266950"/>
                        <a:ext cx="10556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7" name="Object 13"/>
          <p:cNvGraphicFramePr>
            <a:graphicFrameLocks noChangeAspect="1"/>
          </p:cNvGraphicFramePr>
          <p:nvPr/>
        </p:nvGraphicFramePr>
        <p:xfrm>
          <a:off x="3335338" y="2266950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7" name="Visio" r:id="rId9" imgW="1543431" imgH="1886331" progId="Visio.Drawing.11">
                  <p:embed/>
                </p:oleObj>
              </mc:Choice>
              <mc:Fallback>
                <p:oleObj name="Visio" r:id="rId9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8" y="2266950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8" name="Object 14"/>
          <p:cNvGraphicFramePr>
            <a:graphicFrameLocks noChangeAspect="1"/>
          </p:cNvGraphicFramePr>
          <p:nvPr/>
        </p:nvGraphicFramePr>
        <p:xfrm>
          <a:off x="4714875" y="2276475"/>
          <a:ext cx="1055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8" name="Visio" r:id="rId11" imgW="1543431" imgH="1886331" progId="Visio.Drawing.11">
                  <p:embed/>
                </p:oleObj>
              </mc:Choice>
              <mc:Fallback>
                <p:oleObj name="Visio" r:id="rId11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2276475"/>
                        <a:ext cx="10556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9" name="Object 15"/>
          <p:cNvGraphicFramePr>
            <a:graphicFrameLocks noChangeAspect="1"/>
          </p:cNvGraphicFramePr>
          <p:nvPr/>
        </p:nvGraphicFramePr>
        <p:xfrm>
          <a:off x="3802063" y="2028825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9" name="Visio" r:id="rId12" imgW="1543431" imgH="1886331" progId="Visio.Drawing.11">
                  <p:embed/>
                </p:oleObj>
              </mc:Choice>
              <mc:Fallback>
                <p:oleObj name="Visio" r:id="rId12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2028825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0" name="Object 16"/>
          <p:cNvGraphicFramePr>
            <a:graphicFrameLocks noChangeAspect="1"/>
          </p:cNvGraphicFramePr>
          <p:nvPr/>
        </p:nvGraphicFramePr>
        <p:xfrm>
          <a:off x="4714875" y="2514600"/>
          <a:ext cx="1055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0" name="Visio" r:id="rId13" imgW="1543431" imgH="1886331" progId="Visio.Drawing.11">
                  <p:embed/>
                </p:oleObj>
              </mc:Choice>
              <mc:Fallback>
                <p:oleObj name="Visio" r:id="rId13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2514600"/>
                        <a:ext cx="10556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1" name="Object 17"/>
          <p:cNvGraphicFramePr>
            <a:graphicFrameLocks noChangeAspect="1"/>
          </p:cNvGraphicFramePr>
          <p:nvPr/>
        </p:nvGraphicFramePr>
        <p:xfrm>
          <a:off x="4953000" y="2038350"/>
          <a:ext cx="1055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1" name="Visio" r:id="rId14" imgW="1543431" imgH="1886331" progId="Visio.Drawing.11">
                  <p:embed/>
                </p:oleObj>
              </mc:Choice>
              <mc:Fallback>
                <p:oleObj name="Visio" r:id="rId14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38350"/>
                        <a:ext cx="10556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2" name="Object 18"/>
          <p:cNvGraphicFramePr>
            <a:graphicFrameLocks noChangeAspect="1"/>
          </p:cNvGraphicFramePr>
          <p:nvPr/>
        </p:nvGraphicFramePr>
        <p:xfrm>
          <a:off x="3573463" y="2743200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2" name="Visio" r:id="rId15" imgW="1543431" imgH="1886331" progId="Visio.Drawing.11">
                  <p:embed/>
                </p:oleObj>
              </mc:Choice>
              <mc:Fallback>
                <p:oleObj name="Visio" r:id="rId15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2743200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4" name="Object 20"/>
          <p:cNvGraphicFramePr>
            <a:graphicFrameLocks noChangeAspect="1"/>
          </p:cNvGraphicFramePr>
          <p:nvPr/>
        </p:nvGraphicFramePr>
        <p:xfrm>
          <a:off x="4259263" y="2743200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3" name="Visio" r:id="rId16" imgW="1543431" imgH="1886331" progId="Visio.Drawing.11">
                  <p:embed/>
                </p:oleObj>
              </mc:Choice>
              <mc:Fallback>
                <p:oleObj name="Visio" r:id="rId16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2743200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6" name="Object 22"/>
          <p:cNvGraphicFramePr>
            <a:graphicFrameLocks noChangeAspect="1"/>
          </p:cNvGraphicFramePr>
          <p:nvPr/>
        </p:nvGraphicFramePr>
        <p:xfrm>
          <a:off x="4954588" y="2276475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4" name="Visio" r:id="rId17" imgW="1543431" imgH="1886331" progId="Visio.Drawing.11">
                  <p:embed/>
                </p:oleObj>
              </mc:Choice>
              <mc:Fallback>
                <p:oleObj name="Visio" r:id="rId17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2276475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7" name="Object 23"/>
          <p:cNvGraphicFramePr>
            <a:graphicFrameLocks noChangeAspect="1"/>
          </p:cNvGraphicFramePr>
          <p:nvPr/>
        </p:nvGraphicFramePr>
        <p:xfrm>
          <a:off x="4038600" y="2514600"/>
          <a:ext cx="1055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5" name="Visio" r:id="rId18" imgW="1543431" imgH="1886331" progId="Visio.Drawing.11">
                  <p:embed/>
                </p:oleObj>
              </mc:Choice>
              <mc:Fallback>
                <p:oleObj name="Visio" r:id="rId18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4600"/>
                        <a:ext cx="10556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8" name="Object 24"/>
          <p:cNvGraphicFramePr>
            <a:graphicFrameLocks noChangeAspect="1"/>
          </p:cNvGraphicFramePr>
          <p:nvPr/>
        </p:nvGraphicFramePr>
        <p:xfrm>
          <a:off x="4030663" y="2743200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6" name="Visio" r:id="rId19" imgW="1543431" imgH="1886331" progId="Visio.Drawing.11">
                  <p:embed/>
                </p:oleObj>
              </mc:Choice>
              <mc:Fallback>
                <p:oleObj name="Visio" r:id="rId19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2743200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9" name="Object 25"/>
          <p:cNvGraphicFramePr>
            <a:graphicFrameLocks noChangeAspect="1"/>
          </p:cNvGraphicFramePr>
          <p:nvPr/>
        </p:nvGraphicFramePr>
        <p:xfrm>
          <a:off x="3802063" y="2514600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7" name="Visio" r:id="rId20" imgW="1543431" imgH="1886331" progId="Visio.Drawing.11">
                  <p:embed/>
                </p:oleObj>
              </mc:Choice>
              <mc:Fallback>
                <p:oleObj name="Visio" r:id="rId20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2514600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10" name="Object 26"/>
          <p:cNvGraphicFramePr>
            <a:graphicFrameLocks noChangeAspect="1"/>
          </p:cNvGraphicFramePr>
          <p:nvPr/>
        </p:nvGraphicFramePr>
        <p:xfrm>
          <a:off x="4495800" y="2038350"/>
          <a:ext cx="1055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8" name="Visio" r:id="rId21" imgW="1543431" imgH="1886331" progId="Visio.Drawing.11">
                  <p:embed/>
                </p:oleObj>
              </mc:Choice>
              <mc:Fallback>
                <p:oleObj name="Visio" r:id="rId21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038350"/>
                        <a:ext cx="10556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11" name="Object 27"/>
          <p:cNvGraphicFramePr>
            <a:graphicFrameLocks noChangeAspect="1"/>
          </p:cNvGraphicFramePr>
          <p:nvPr/>
        </p:nvGraphicFramePr>
        <p:xfrm>
          <a:off x="3335338" y="2028825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9" name="Visio" r:id="rId22" imgW="1543431" imgH="1886331" progId="Visio.Drawing.11">
                  <p:embed/>
                </p:oleObj>
              </mc:Choice>
              <mc:Fallback>
                <p:oleObj name="Visio" r:id="rId22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8" y="2028825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12" name="Object 28"/>
          <p:cNvGraphicFramePr>
            <a:graphicFrameLocks noChangeAspect="1"/>
          </p:cNvGraphicFramePr>
          <p:nvPr/>
        </p:nvGraphicFramePr>
        <p:xfrm>
          <a:off x="4495800" y="2276475"/>
          <a:ext cx="1055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0" name="Visio" r:id="rId23" imgW="1543431" imgH="1886331" progId="Visio.Drawing.11">
                  <p:embed/>
                </p:oleObj>
              </mc:Choice>
              <mc:Fallback>
                <p:oleObj name="Visio" r:id="rId23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276475"/>
                        <a:ext cx="10556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13" name="Object 29"/>
          <p:cNvGraphicFramePr>
            <a:graphicFrameLocks noChangeAspect="1"/>
          </p:cNvGraphicFramePr>
          <p:nvPr/>
        </p:nvGraphicFramePr>
        <p:xfrm>
          <a:off x="4495800" y="2743200"/>
          <a:ext cx="1055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1" name="Visio" r:id="rId24" imgW="1543431" imgH="1886331" progId="Visio.Drawing.11">
                  <p:embed/>
                </p:oleObj>
              </mc:Choice>
              <mc:Fallback>
                <p:oleObj name="Visio" r:id="rId24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743200"/>
                        <a:ext cx="10556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14" name="Object 30"/>
          <p:cNvGraphicFramePr>
            <a:graphicFrameLocks noChangeAspect="1"/>
          </p:cNvGraphicFramePr>
          <p:nvPr/>
        </p:nvGraphicFramePr>
        <p:xfrm>
          <a:off x="3802063" y="2276475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2" name="Visio" r:id="rId25" imgW="1543431" imgH="1886331" progId="Visio.Drawing.11">
                  <p:embed/>
                </p:oleObj>
              </mc:Choice>
              <mc:Fallback>
                <p:oleObj name="Visio" r:id="rId25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2276475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24" name="Freeform 40"/>
          <p:cNvSpPr>
            <a:spLocks/>
          </p:cNvSpPr>
          <p:nvPr/>
        </p:nvSpPr>
        <p:spPr bwMode="auto">
          <a:xfrm>
            <a:off x="6934200" y="2133600"/>
            <a:ext cx="2057400" cy="2171700"/>
          </a:xfrm>
          <a:custGeom>
            <a:avLst/>
            <a:gdLst>
              <a:gd name="T0" fmla="*/ 0 w 1344"/>
              <a:gd name="T1" fmla="*/ 2147483647 h 1368"/>
              <a:gd name="T2" fmla="*/ 2147483647 w 1344"/>
              <a:gd name="T3" fmla="*/ 2147483647 h 1368"/>
              <a:gd name="T4" fmla="*/ 2147483647 w 1344"/>
              <a:gd name="T5" fmla="*/ 2147483647 h 1368"/>
              <a:gd name="T6" fmla="*/ 2147483647 w 1344"/>
              <a:gd name="T7" fmla="*/ 2147483647 h 1368"/>
              <a:gd name="T8" fmla="*/ 2147483647 w 1344"/>
              <a:gd name="T9" fmla="*/ 2147483647 h 1368"/>
              <a:gd name="T10" fmla="*/ 2147483647 w 1344"/>
              <a:gd name="T11" fmla="*/ 0 h 13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44"/>
              <a:gd name="T19" fmla="*/ 0 h 1368"/>
              <a:gd name="T20" fmla="*/ 1344 w 1344"/>
              <a:gd name="T21" fmla="*/ 1368 h 13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44" h="1368">
                <a:moveTo>
                  <a:pt x="0" y="1344"/>
                </a:moveTo>
                <a:cubicBezTo>
                  <a:pt x="204" y="1356"/>
                  <a:pt x="408" y="1368"/>
                  <a:pt x="528" y="1296"/>
                </a:cubicBezTo>
                <a:cubicBezTo>
                  <a:pt x="648" y="1224"/>
                  <a:pt x="680" y="1080"/>
                  <a:pt x="720" y="912"/>
                </a:cubicBezTo>
                <a:cubicBezTo>
                  <a:pt x="760" y="744"/>
                  <a:pt x="736" y="432"/>
                  <a:pt x="768" y="288"/>
                </a:cubicBezTo>
                <a:cubicBezTo>
                  <a:pt x="800" y="144"/>
                  <a:pt x="816" y="96"/>
                  <a:pt x="912" y="48"/>
                </a:cubicBezTo>
                <a:cubicBezTo>
                  <a:pt x="1008" y="0"/>
                  <a:pt x="1176" y="0"/>
                  <a:pt x="134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sp>
        <p:nvSpPr>
          <p:cNvPr id="67626" name="Line 42"/>
          <p:cNvSpPr>
            <a:spLocks noChangeShapeType="1"/>
          </p:cNvSpPr>
          <p:nvPr/>
        </p:nvSpPr>
        <p:spPr bwMode="auto">
          <a:xfrm>
            <a:off x="6858000" y="4114800"/>
            <a:ext cx="533400" cy="0"/>
          </a:xfrm>
          <a:prstGeom prst="line">
            <a:avLst/>
          </a:prstGeom>
          <a:noFill/>
          <a:ln w="44450">
            <a:solidFill>
              <a:srgbClr val="CC0000"/>
            </a:solidFill>
            <a:round/>
            <a:headEnd type="stealth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b="0" i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627" name="Rectangle 43"/>
          <p:cNvSpPr>
            <a:spLocks noChangeArrowheads="1"/>
          </p:cNvSpPr>
          <p:nvPr/>
        </p:nvSpPr>
        <p:spPr bwMode="auto">
          <a:xfrm>
            <a:off x="6553200" y="3505200"/>
            <a:ext cx="1143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400" i="0" smtClean="0">
                <a:solidFill>
                  <a:srgbClr val="CC0000"/>
                </a:solidFill>
              </a:rPr>
              <a:t>ZERO-MARGIN</a:t>
            </a:r>
          </a:p>
        </p:txBody>
      </p:sp>
      <p:pic>
        <p:nvPicPr>
          <p:cNvPr id="10274" name="Picture 3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27432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73816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7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7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7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7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7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93" grpId="0"/>
      <p:bldP spid="67593" grpId="1"/>
      <p:bldP spid="67594" grpId="0"/>
      <p:bldP spid="67595" grpId="0" animBg="1"/>
      <p:bldP spid="67624" grpId="0" animBg="1"/>
      <p:bldP spid="67626" grpId="0" animBg="1"/>
      <p:bldP spid="6762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347744-A3ED-4ED9-B979-1402565400DE}" type="slidenum"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69</a:t>
            </a:fld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panose="020B0604020202020204" pitchFamily="34" charset="0"/>
              </a:rPr>
              <a:t>Poor zero-margins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ECDFB85B-692F-4D1C-9FC8-CD48F120ED77}" type="slidenum">
              <a:rPr lang="en-US" sz="1200" b="0" i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0" hangingPunct="0"/>
              <a:t>69</a:t>
            </a:fld>
            <a:endParaRPr lang="en-US" sz="1200" b="0" i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838200" y="5181600"/>
            <a:ext cx="7669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200" b="0" i="0" smtClean="0">
                <a:solidFill>
                  <a:srgbClr val="CC0000"/>
                </a:solidFill>
              </a:rPr>
              <a:t>Assignments that evaluate to 0 but have diagonally adjacent assignments of blocks of 1's result in poor zero-margins</a:t>
            </a:r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152400" y="2038350"/>
          <a:ext cx="609600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4" name="Visio" r:id="rId3" imgW="11822811" imgH="5248275" progId="Visio.Drawing.11">
                  <p:embed/>
                </p:oleObj>
              </mc:Choice>
              <mc:Fallback>
                <p:oleObj name="Visio" r:id="rId3" imgW="11822811" imgH="52482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38350"/>
                        <a:ext cx="6096000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3" name="Freeform 7"/>
          <p:cNvSpPr>
            <a:spLocks/>
          </p:cNvSpPr>
          <p:nvPr/>
        </p:nvSpPr>
        <p:spPr bwMode="auto">
          <a:xfrm>
            <a:off x="6858000" y="2133600"/>
            <a:ext cx="2122488" cy="2141538"/>
          </a:xfrm>
          <a:custGeom>
            <a:avLst/>
            <a:gdLst>
              <a:gd name="T0" fmla="*/ 0 w 1680"/>
              <a:gd name="T1" fmla="*/ 2147483647 h 1696"/>
              <a:gd name="T2" fmla="*/ 2147483647 w 1680"/>
              <a:gd name="T3" fmla="*/ 2147483647 h 1696"/>
              <a:gd name="T4" fmla="*/ 2147483647 w 1680"/>
              <a:gd name="T5" fmla="*/ 2147483647 h 1696"/>
              <a:gd name="T6" fmla="*/ 2147483647 w 1680"/>
              <a:gd name="T7" fmla="*/ 2147483647 h 1696"/>
              <a:gd name="T8" fmla="*/ 2147483647 w 1680"/>
              <a:gd name="T9" fmla="*/ 2147483647 h 1696"/>
              <a:gd name="T10" fmla="*/ 2147483647 w 1680"/>
              <a:gd name="T11" fmla="*/ 2147483647 h 1696"/>
              <a:gd name="T12" fmla="*/ 2147483647 w 1680"/>
              <a:gd name="T13" fmla="*/ 2147483647 h 16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80"/>
              <a:gd name="T22" fmla="*/ 0 h 1696"/>
              <a:gd name="T23" fmla="*/ 1680 w 1680"/>
              <a:gd name="T24" fmla="*/ 1696 h 16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80" h="1696">
                <a:moveTo>
                  <a:pt x="0" y="1696"/>
                </a:moveTo>
                <a:cubicBezTo>
                  <a:pt x="172" y="1524"/>
                  <a:pt x="344" y="1352"/>
                  <a:pt x="480" y="1168"/>
                </a:cubicBezTo>
                <a:cubicBezTo>
                  <a:pt x="616" y="984"/>
                  <a:pt x="736" y="744"/>
                  <a:pt x="816" y="592"/>
                </a:cubicBezTo>
                <a:cubicBezTo>
                  <a:pt x="896" y="440"/>
                  <a:pt x="920" y="336"/>
                  <a:pt x="960" y="256"/>
                </a:cubicBezTo>
                <a:cubicBezTo>
                  <a:pt x="1000" y="176"/>
                  <a:pt x="1016" y="152"/>
                  <a:pt x="1056" y="112"/>
                </a:cubicBezTo>
                <a:cubicBezTo>
                  <a:pt x="1096" y="72"/>
                  <a:pt x="1096" y="32"/>
                  <a:pt x="1200" y="16"/>
                </a:cubicBezTo>
                <a:cubicBezTo>
                  <a:pt x="1304" y="0"/>
                  <a:pt x="1492" y="8"/>
                  <a:pt x="1680" y="1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3352800" y="2209800"/>
          <a:ext cx="2881313" cy="255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5" name="Visio" r:id="rId5" imgW="5590794" imgH="4787265" progId="Visio.Drawing.11">
                  <p:embed/>
                </p:oleObj>
              </mc:Choice>
              <mc:Fallback>
                <p:oleObj name="Visio" r:id="rId5" imgW="5590794" imgH="47872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09800"/>
                        <a:ext cx="2881313" cy="255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4068763" y="4454525"/>
            <a:ext cx="749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28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 </a:t>
            </a:r>
            <a:r>
              <a:rPr lang="en-US" sz="2800" b="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=0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4051300" y="4452938"/>
            <a:ext cx="749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28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 </a:t>
            </a:r>
            <a:r>
              <a:rPr lang="en-US" sz="2800" b="0" i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=1</a:t>
            </a:r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6781800" y="4191000"/>
            <a:ext cx="152400" cy="1524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graphicFrame>
        <p:nvGraphicFramePr>
          <p:cNvPr id="65548" name="Object 12"/>
          <p:cNvGraphicFramePr>
            <a:graphicFrameLocks noChangeAspect="1"/>
          </p:cNvGraphicFramePr>
          <p:nvPr/>
        </p:nvGraphicFramePr>
        <p:xfrm>
          <a:off x="4097338" y="3209925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6" name="Visio" r:id="rId7" imgW="1543431" imgH="1886331" progId="Visio.Drawing.11">
                  <p:embed/>
                </p:oleObj>
              </mc:Choice>
              <mc:Fallback>
                <p:oleObj name="Visio" r:id="rId7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3209925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13"/>
          <p:cNvGraphicFramePr>
            <a:graphicFrameLocks noChangeAspect="1"/>
          </p:cNvGraphicFramePr>
          <p:nvPr/>
        </p:nvGraphicFramePr>
        <p:xfrm>
          <a:off x="3411538" y="2257425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7" name="Visio" r:id="rId9" imgW="1543431" imgH="1886331" progId="Visio.Drawing.11">
                  <p:embed/>
                </p:oleObj>
              </mc:Choice>
              <mc:Fallback>
                <p:oleObj name="Visio" r:id="rId9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2257425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0" name="Object 14"/>
          <p:cNvGraphicFramePr>
            <a:graphicFrameLocks noChangeAspect="1"/>
          </p:cNvGraphicFramePr>
          <p:nvPr/>
        </p:nvGraphicFramePr>
        <p:xfrm>
          <a:off x="4783138" y="3448050"/>
          <a:ext cx="10556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8" name="Visio" r:id="rId11" imgW="1543431" imgH="1886331" progId="Visio.Drawing.11">
                  <p:embed/>
                </p:oleObj>
              </mc:Choice>
              <mc:Fallback>
                <p:oleObj name="Visio" r:id="rId11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3448050"/>
                        <a:ext cx="10556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1" name="Object 15"/>
          <p:cNvGraphicFramePr>
            <a:graphicFrameLocks noChangeAspect="1"/>
          </p:cNvGraphicFramePr>
          <p:nvPr/>
        </p:nvGraphicFramePr>
        <p:xfrm>
          <a:off x="3876675" y="2724150"/>
          <a:ext cx="1055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9" name="Visio" r:id="rId12" imgW="1543431" imgH="1886331" progId="Visio.Drawing.11">
                  <p:embed/>
                </p:oleObj>
              </mc:Choice>
              <mc:Fallback>
                <p:oleObj name="Visio" r:id="rId12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2724150"/>
                        <a:ext cx="10556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4" name="Object 18"/>
          <p:cNvGraphicFramePr>
            <a:graphicFrameLocks noChangeAspect="1"/>
          </p:cNvGraphicFramePr>
          <p:nvPr/>
        </p:nvGraphicFramePr>
        <p:xfrm>
          <a:off x="3181350" y="2733675"/>
          <a:ext cx="1055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0" name="Visio" r:id="rId13" imgW="1543431" imgH="1886331" progId="Visio.Drawing.11">
                  <p:embed/>
                </p:oleObj>
              </mc:Choice>
              <mc:Fallback>
                <p:oleObj name="Visio" r:id="rId13" imgW="1543431" imgH="18863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2733675"/>
                        <a:ext cx="10556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7239000" y="3581400"/>
            <a:ext cx="1752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400" i="0" smtClean="0">
                <a:solidFill>
                  <a:srgbClr val="CC0000"/>
                </a:solidFill>
              </a:rPr>
              <a:t>POOR </a:t>
            </a:r>
          </a:p>
          <a:p>
            <a:pPr algn="ctr" eaLnBrk="0" hangingPunct="0"/>
            <a:r>
              <a:rPr lang="en-US" sz="1400" i="0" smtClean="0">
                <a:solidFill>
                  <a:srgbClr val="CC0000"/>
                </a:solidFill>
              </a:rPr>
              <a:t>ZERO-MARGIN</a:t>
            </a:r>
          </a:p>
        </p:txBody>
      </p:sp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2057400"/>
            <a:ext cx="27432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09502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3" grpId="0" animBg="1"/>
      <p:bldP spid="65545" grpId="0"/>
      <p:bldP spid="65545" grpId="1"/>
      <p:bldP spid="65546" grpId="0"/>
      <p:bldP spid="65547" grpId="0" animBg="1"/>
      <p:bldP spid="655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Level</a:t>
            </a:r>
          </a:p>
        </p:txBody>
      </p:sp>
      <p:graphicFrame>
        <p:nvGraphicFramePr>
          <p:cNvPr id="176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934463"/>
              </p:ext>
            </p:extLst>
          </p:nvPr>
        </p:nvGraphicFramePr>
        <p:xfrm>
          <a:off x="3732213" y="2168166"/>
          <a:ext cx="2532062" cy="276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4" name="Visio" r:id="rId4" imgW="1266077" imgH="1384489" progId="Visio.Drawing.11">
                  <p:embed/>
                </p:oleObj>
              </mc:Choice>
              <mc:Fallback>
                <p:oleObj name="Visio" r:id="rId4" imgW="1266077" imgH="138448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3" y="2168166"/>
                        <a:ext cx="2532062" cy="276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05125" y="1880828"/>
            <a:ext cx="43307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i="0" dirty="0" err="1">
                <a:solidFill>
                  <a:srgbClr val="FF0000"/>
                </a:solidFill>
                <a:latin typeface="Arial"/>
              </a:rPr>
              <a:t>Nanowire</a:t>
            </a:r>
            <a:r>
              <a:rPr lang="en-US" sz="2400" b="0" i="0" dirty="0">
                <a:solidFill>
                  <a:srgbClr val="FF0000"/>
                </a:solidFill>
                <a:latin typeface="Arial"/>
              </a:rPr>
              <a:t> Crossbar (</a:t>
            </a:r>
            <a:r>
              <a:rPr lang="en-US" sz="2400" b="0" dirty="0">
                <a:solidFill>
                  <a:srgbClr val="FF0000"/>
                </a:solidFill>
                <a:latin typeface="Arial"/>
              </a:rPr>
              <a:t>Idealized</a:t>
            </a:r>
            <a:r>
              <a:rPr lang="en-US" sz="2400" b="0" i="0" dirty="0">
                <a:solidFill>
                  <a:srgbClr val="FF0000"/>
                </a:solidFill>
                <a:latin typeface="Arial"/>
              </a:rPr>
              <a:t>)</a:t>
            </a:r>
          </a:p>
        </p:txBody>
      </p:sp>
      <p:graphicFrame>
        <p:nvGraphicFramePr>
          <p:cNvPr id="176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688939"/>
              </p:ext>
            </p:extLst>
          </p:nvPr>
        </p:nvGraphicFramePr>
        <p:xfrm>
          <a:off x="906463" y="2158641"/>
          <a:ext cx="1782762" cy="179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5" name="Visio" r:id="rId6" imgW="892144" imgH="896719" progId="Visio.Drawing.11">
                  <p:embed/>
                </p:oleObj>
              </mc:Choice>
              <mc:Fallback>
                <p:oleObj name="Visio" r:id="rId6" imgW="892144" imgH="89671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2158641"/>
                        <a:ext cx="1782762" cy="179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237038" y="3141303"/>
            <a:ext cx="431800" cy="466725"/>
          </a:xfrm>
          <a:prstGeom prst="ellipse">
            <a:avLst/>
          </a:prstGeom>
          <a:noFill/>
          <a:ln w="28575" algn="ctr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10800000">
            <a:off x="2808288" y="2852378"/>
            <a:ext cx="1395412" cy="396875"/>
          </a:xfrm>
          <a:prstGeom prst="straightConnector1">
            <a:avLst/>
          </a:prstGeom>
          <a:noFill/>
          <a:ln w="28575" algn="ctr">
            <a:solidFill>
              <a:srgbClr val="0066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65488" y="3176228"/>
            <a:ext cx="474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400" b="0" i="0" baseline="-25000" smtClean="0">
                <a:solidFill>
                  <a:srgbClr val="00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65488" y="3573103"/>
            <a:ext cx="474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400" b="0" i="0" baseline="-2500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65488" y="3931878"/>
            <a:ext cx="474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400" b="0" i="0" baseline="-2500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65488" y="4298591"/>
            <a:ext cx="474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400" b="0" i="0" baseline="-25000" smtClean="0">
                <a:solidFill>
                  <a:srgbClr val="000000"/>
                </a:solidFill>
                <a:cs typeface="Times New Roman" pitchFamily="18" charset="0"/>
              </a:rPr>
              <a:t>4</a:t>
            </a:r>
          </a:p>
        </p:txBody>
      </p:sp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932003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4895491"/>
            <a:ext cx="361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4932003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4932003"/>
            <a:ext cx="352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551613" y="3392128"/>
            <a:ext cx="226853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0" dirty="0">
                <a:solidFill>
                  <a:srgbClr val="006600"/>
                </a:solidFill>
                <a:latin typeface="Arial"/>
              </a:rPr>
              <a:t>A collection of inverters with </a:t>
            </a:r>
            <a:r>
              <a:rPr lang="en-US" sz="2200" b="0" u="sng" dirty="0">
                <a:solidFill>
                  <a:srgbClr val="FF0000"/>
                </a:solidFill>
                <a:latin typeface="Arial"/>
              </a:rPr>
              <a:t>shuffled</a:t>
            </a:r>
            <a:r>
              <a:rPr lang="en-US" sz="2200" b="0" dirty="0">
                <a:solidFill>
                  <a:srgbClr val="006600"/>
                </a:solidFill>
                <a:latin typeface="Arial"/>
              </a:rPr>
              <a:t> outputs!</a:t>
            </a:r>
          </a:p>
        </p:txBody>
      </p:sp>
    </p:spTree>
    <p:extLst>
      <p:ext uri="{BB962C8B-B14F-4D97-AF65-F5344CB8AC3E}">
        <p14:creationId xmlns:p14="http://schemas.microsoft.com/office/powerpoint/2010/main" val="23996090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3" grpId="0"/>
      <p:bldP spid="14" grpId="0"/>
      <p:bldP spid="15" grpId="0"/>
      <p:bldP spid="16" grpId="0"/>
      <p:bldP spid="2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2B4B2A-8C02-43D1-B17C-7C9FBAA50A9F}" type="slidenum"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70</a:t>
            </a:fld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Lattice duality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28800"/>
            <a:ext cx="4038600" cy="4302125"/>
          </a:xfrm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2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2000" smtClean="0">
                <a:latin typeface="Arial" panose="020B0604020202020204" pitchFamily="34" charset="0"/>
              </a:rPr>
              <a:t>Note that each side-to-side connected path corresponds to the </a:t>
            </a:r>
            <a:r>
              <a:rPr lang="en-US" sz="2000" smtClean="0">
                <a:solidFill>
                  <a:srgbClr val="CC0000"/>
                </a:solidFill>
                <a:latin typeface="Arial" panose="020B0604020202020204" pitchFamily="34" charset="0"/>
              </a:rPr>
              <a:t>AND</a:t>
            </a:r>
            <a:r>
              <a:rPr lang="en-US" sz="2000" smtClean="0">
                <a:solidFill>
                  <a:srgbClr val="00CC00"/>
                </a:solidFill>
                <a:latin typeface="Arial" panose="020B0604020202020204" pitchFamily="34" charset="0"/>
              </a:rPr>
              <a:t> </a:t>
            </a:r>
            <a:r>
              <a:rPr lang="en-US" sz="2000" smtClean="0">
                <a:latin typeface="Arial" panose="020B0604020202020204" pitchFamily="34" charset="0"/>
              </a:rPr>
              <a:t>of the inputs; the paths taken together correspond to the </a:t>
            </a:r>
            <a:r>
              <a:rPr lang="en-US" sz="2000" smtClean="0">
                <a:solidFill>
                  <a:srgbClr val="CC0000"/>
                </a:solidFill>
                <a:latin typeface="Arial" panose="020B0604020202020204" pitchFamily="34" charset="0"/>
              </a:rPr>
              <a:t>OR</a:t>
            </a:r>
            <a:r>
              <a:rPr lang="en-US" sz="2000" smtClean="0">
                <a:solidFill>
                  <a:srgbClr val="00CC00"/>
                </a:solidFill>
                <a:latin typeface="Arial" panose="020B0604020202020204" pitchFamily="34" charset="0"/>
              </a:rPr>
              <a:t> </a:t>
            </a:r>
            <a:r>
              <a:rPr lang="en-US" sz="2000" smtClean="0">
                <a:latin typeface="Arial" panose="020B0604020202020204" pitchFamily="34" charset="0"/>
              </a:rPr>
              <a:t>of these AND terms, so implement a </a:t>
            </a:r>
            <a:r>
              <a:rPr lang="en-US" sz="2000" smtClean="0">
                <a:solidFill>
                  <a:srgbClr val="CC0000"/>
                </a:solidFill>
                <a:latin typeface="Arial" panose="020B0604020202020204" pitchFamily="34" charset="0"/>
              </a:rPr>
              <a:t>sum-of-products expression.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2000" smtClean="0">
                <a:latin typeface="Arial" panose="020B0604020202020204" pitchFamily="34" charset="0"/>
              </a:rPr>
              <a:t>A necessary and sufficient condition for good error margins is that the Boolean functions corresponding to the top-to-bottom and left-to-right plate connectivities </a:t>
            </a:r>
            <a:r>
              <a:rPr lang="en-US" sz="2200" i="1" smtClean="0">
                <a:solidFill>
                  <a:srgbClr val="CC0000"/>
                </a:solidFill>
              </a:rPr>
              <a:t>f </a:t>
            </a:r>
            <a:r>
              <a:rPr lang="en-US" sz="2000" i="1" smtClean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sz="2000" smtClean="0">
                <a:solidFill>
                  <a:srgbClr val="CC0000"/>
                </a:solidFill>
                <a:latin typeface="Arial" panose="020B0604020202020204" pitchFamily="34" charset="0"/>
              </a:rPr>
              <a:t>and </a:t>
            </a:r>
            <a:r>
              <a:rPr lang="en-US" sz="2200" i="1" smtClean="0">
                <a:solidFill>
                  <a:srgbClr val="CC0000"/>
                </a:solidFill>
              </a:rPr>
              <a:t>g</a:t>
            </a:r>
            <a:r>
              <a:rPr lang="en-US" sz="2000" i="1" smtClean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sz="2000" smtClean="0">
                <a:solidFill>
                  <a:srgbClr val="CC0000"/>
                </a:solidFill>
                <a:latin typeface="Arial" panose="020B0604020202020204" pitchFamily="34" charset="0"/>
              </a:rPr>
              <a:t>are dual functions.</a:t>
            </a:r>
          </a:p>
        </p:txBody>
      </p:sp>
      <p:graphicFrame>
        <p:nvGraphicFramePr>
          <p:cNvPr id="12295" name="Object 2"/>
          <p:cNvGraphicFramePr>
            <a:graphicFrameLocks noChangeAspect="1"/>
          </p:cNvGraphicFramePr>
          <p:nvPr/>
        </p:nvGraphicFramePr>
        <p:xfrm>
          <a:off x="4572000" y="1981200"/>
          <a:ext cx="40560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6" name="Visio" r:id="rId3" imgW="7951470" imgH="7966329" progId="Visio.Drawing.11">
                  <p:embed/>
                </p:oleObj>
              </mc:Choice>
              <mc:Fallback>
                <p:oleObj name="Visio" r:id="rId3" imgW="7951470" imgH="79663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4056063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52961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69FA99-894D-41ED-BC18-6391AAE54816}" type="slidenum"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71</a:t>
            </a:fld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Lattice duality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4479925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b="0" i="0" smtClean="0">
              <a:solidFill>
                <a:srgbClr val="000000"/>
              </a:solidFill>
            </a:endParaRPr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>
            <p:ph idx="4294967295"/>
          </p:nvPr>
        </p:nvGraphicFramePr>
        <p:xfrm>
          <a:off x="1892300" y="3287713"/>
          <a:ext cx="5815013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2" name="Visio" r:id="rId3" imgW="11234928" imgH="4834128" progId="Visio.Drawing.11">
                  <p:embed/>
                </p:oleObj>
              </mc:Choice>
              <mc:Fallback>
                <p:oleObj name="Visio" r:id="rId3" imgW="11234928" imgH="483412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3287713"/>
                        <a:ext cx="5815013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flat" cmpd="sng" algn="ctr">
                            <a:solidFill>
                              <a:srgbClr val="FD031B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9"/>
          <p:cNvGraphicFramePr>
            <a:graphicFrameLocks noChangeAspect="1"/>
          </p:cNvGraphicFramePr>
          <p:nvPr/>
        </p:nvGraphicFramePr>
        <p:xfrm>
          <a:off x="2219325" y="2209800"/>
          <a:ext cx="50657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3" name="Equation" r:id="rId5" imgW="2374560" imgH="241200" progId="Equation.3">
                  <p:embed/>
                </p:oleObj>
              </mc:Choice>
              <mc:Fallback>
                <p:oleObj name="Equation" r:id="rId5" imgW="2374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2209800"/>
                        <a:ext cx="5065713" cy="5191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34238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Future work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We are investigating our method’s applicability to different technologies.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We are studying the applicability of the math to the problem of testing whether two given monotone Boolean functions are mutually dual.</a:t>
            </a:r>
          </a:p>
        </p:txBody>
      </p:sp>
    </p:spTree>
    <p:extLst>
      <p:ext uri="{BB962C8B-B14F-4D97-AF65-F5344CB8AC3E}">
        <p14:creationId xmlns:p14="http://schemas.microsoft.com/office/powerpoint/2010/main" val="22179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8229600" cy="1143000"/>
          </a:xfrm>
        </p:spPr>
        <p:txBody>
          <a:bodyPr/>
          <a:lstStyle/>
          <a:p>
            <a:r>
              <a:rPr lang="en-US" sz="7200" i="1" smtClean="0">
                <a:latin typeface="Times New Roman" pitchFamily="18" charset="0"/>
                <a:cs typeface="Times New Roman" pitchFamily="18" charset="0"/>
              </a:rPr>
              <a:t>Thank You!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Nanowire Crossbar Array</a:t>
            </a:r>
          </a:p>
        </p:txBody>
      </p:sp>
      <p:graphicFrame>
        <p:nvGraphicFramePr>
          <p:cNvPr id="74755" name="Object 6"/>
          <p:cNvGraphicFramePr>
            <a:graphicFrameLocks noChangeAspect="1"/>
          </p:cNvGraphicFramePr>
          <p:nvPr/>
        </p:nvGraphicFramePr>
        <p:xfrm>
          <a:off x="431800" y="1160463"/>
          <a:ext cx="4441825" cy="543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8" name="Visio" r:id="rId4" imgW="2779641" imgH="3400623" progId="Visio.Drawing.11">
                  <p:embed/>
                </p:oleObj>
              </mc:Choice>
              <mc:Fallback>
                <p:oleObj name="Visio" r:id="rId4" imgW="2779641" imgH="34006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160463"/>
                        <a:ext cx="4441825" cy="543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6" name="TextBox 23"/>
          <p:cNvSpPr txBox="1">
            <a:spLocks noChangeArrowheads="1"/>
          </p:cNvSpPr>
          <p:nvPr/>
        </p:nvSpPr>
        <p:spPr bwMode="auto">
          <a:xfrm>
            <a:off x="611188" y="1916113"/>
            <a:ext cx="427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000" b="0" i="0" baseline="-25000" smtClean="0">
                <a:solidFill>
                  <a:srgbClr val="00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74757" name="TextBox 24"/>
          <p:cNvSpPr txBox="1">
            <a:spLocks noChangeArrowheads="1"/>
          </p:cNvSpPr>
          <p:nvPr/>
        </p:nvSpPr>
        <p:spPr bwMode="auto">
          <a:xfrm>
            <a:off x="611188" y="2205038"/>
            <a:ext cx="427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000" b="0" i="0" baseline="-2500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74758" name="TextBox 25"/>
          <p:cNvSpPr txBox="1">
            <a:spLocks noChangeArrowheads="1"/>
          </p:cNvSpPr>
          <p:nvPr/>
        </p:nvSpPr>
        <p:spPr bwMode="auto">
          <a:xfrm>
            <a:off x="611188" y="2524125"/>
            <a:ext cx="427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000" b="0" i="0" baseline="-2500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74759" name="TextBox 26"/>
          <p:cNvSpPr txBox="1">
            <a:spLocks noChangeArrowheads="1"/>
          </p:cNvSpPr>
          <p:nvPr/>
        </p:nvSpPr>
        <p:spPr bwMode="auto">
          <a:xfrm>
            <a:off x="611188" y="2813050"/>
            <a:ext cx="427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000" b="0" i="0" baseline="-25000" smtClean="0">
                <a:solidFill>
                  <a:srgbClr val="00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74760" name="TextBox 27"/>
          <p:cNvSpPr txBox="1">
            <a:spLocks noChangeArrowheads="1"/>
          </p:cNvSpPr>
          <p:nvPr/>
        </p:nvSpPr>
        <p:spPr bwMode="auto">
          <a:xfrm>
            <a:off x="611188" y="3100388"/>
            <a:ext cx="427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 smtClean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 sz="2000" b="0" i="0" baseline="-25000" smtClean="0">
                <a:solidFill>
                  <a:srgbClr val="00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74761" name="TextBox 28"/>
          <p:cNvSpPr txBox="1">
            <a:spLocks noChangeArrowheads="1"/>
          </p:cNvSpPr>
          <p:nvPr/>
        </p:nvSpPr>
        <p:spPr bwMode="auto">
          <a:xfrm>
            <a:off x="611188" y="3392488"/>
            <a:ext cx="427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 smtClean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 sz="2000" b="0" i="0" baseline="-2500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74762" name="TextBox 29"/>
          <p:cNvSpPr txBox="1">
            <a:spLocks noChangeArrowheads="1"/>
          </p:cNvSpPr>
          <p:nvPr/>
        </p:nvSpPr>
        <p:spPr bwMode="auto">
          <a:xfrm>
            <a:off x="611188" y="3676650"/>
            <a:ext cx="427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 smtClean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 sz="2000" b="0" i="0" baseline="-2500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74763" name="TextBox 30"/>
          <p:cNvSpPr txBox="1">
            <a:spLocks noChangeArrowheads="1"/>
          </p:cNvSpPr>
          <p:nvPr/>
        </p:nvSpPr>
        <p:spPr bwMode="auto">
          <a:xfrm>
            <a:off x="611188" y="3965575"/>
            <a:ext cx="427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 smtClean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 sz="2000" b="0" i="0" baseline="-25000" smtClean="0">
                <a:solidFill>
                  <a:srgbClr val="000000"/>
                </a:solidFill>
                <a:cs typeface="Times New Roman" pitchFamily="18" charset="0"/>
              </a:rPr>
              <a:t>4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47664" y="4509120"/>
            <a:ext cx="1247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61" name="Picture 9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5856" y="4499781"/>
            <a:ext cx="1295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824413" y="4976813"/>
            <a:ext cx="668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000" b="0" i="0" baseline="-25000" smtClean="0">
                <a:solidFill>
                  <a:srgbClr val="000000"/>
                </a:solidFill>
                <a:cs typeface="Times New Roman" pitchFamily="18" charset="0"/>
              </a:rPr>
              <a:t>4</a:t>
            </a:r>
            <a:r>
              <a:rPr lang="en-US" sz="2000" b="0" smtClean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 sz="2000" b="0" i="0" baseline="-2500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838700" y="5297488"/>
            <a:ext cx="66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000" b="0" i="0" baseline="-25000" smtClean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2000" b="0" smtClean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 sz="2000" b="0" i="0" baseline="-2500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838700" y="5584825"/>
            <a:ext cx="66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000" b="0" i="0" baseline="-2500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2000" b="0" smtClean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 sz="2000" b="0" i="0" baseline="-25000" smtClean="0">
                <a:solidFill>
                  <a:srgbClr val="00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838700" y="5873750"/>
            <a:ext cx="669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000" b="0" i="0" baseline="-2500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sz="2000" b="0" smtClean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 sz="2000" b="0" i="0" baseline="-25000" smtClean="0">
                <a:solidFill>
                  <a:srgbClr val="000000"/>
                </a:solidFill>
                <a:cs typeface="Times New Roman" pitchFamily="18" charset="0"/>
              </a:rPr>
              <a:t>1</a:t>
            </a:r>
          </a:p>
        </p:txBody>
      </p:sp>
      <p:graphicFrame>
        <p:nvGraphicFramePr>
          <p:cNvPr id="177164" name="Object 12"/>
          <p:cNvGraphicFramePr>
            <a:graphicFrameLocks noChangeAspect="1"/>
          </p:cNvGraphicFramePr>
          <p:nvPr/>
        </p:nvGraphicFramePr>
        <p:xfrm>
          <a:off x="5508625" y="2457450"/>
          <a:ext cx="3254375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9" name="Visio" r:id="rId8" imgW="1809955" imgH="1281375" progId="Visio.Drawing.11">
                  <p:embed/>
                </p:oleObj>
              </mc:Choice>
              <mc:Fallback>
                <p:oleObj name="Visio" r:id="rId8" imgW="1809955" imgH="12813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457450"/>
                        <a:ext cx="3254375" cy="230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119813" y="2024063"/>
            <a:ext cx="20288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i="0" dirty="0">
                <a:solidFill>
                  <a:srgbClr val="FF0000"/>
                </a:solidFill>
                <a:latin typeface="Arial"/>
              </a:rPr>
              <a:t>Shuffled AND</a:t>
            </a:r>
          </a:p>
        </p:txBody>
      </p:sp>
    </p:spTree>
    <p:extLst>
      <p:ext uri="{BB962C8B-B14F-4D97-AF65-F5344CB8AC3E}">
        <p14:creationId xmlns:p14="http://schemas.microsoft.com/office/powerpoint/2010/main" val="2187263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Stochastic Logic</a:t>
            </a:r>
          </a:p>
        </p:txBody>
      </p:sp>
      <p:sp>
        <p:nvSpPr>
          <p:cNvPr id="239634" name="Text Box 18"/>
          <p:cNvSpPr txBox="1">
            <a:spLocks noChangeArrowheads="1"/>
          </p:cNvSpPr>
          <p:nvPr/>
        </p:nvSpPr>
        <p:spPr bwMode="auto">
          <a:xfrm>
            <a:off x="6662738" y="3738563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0" i="0">
                <a:solidFill>
                  <a:srgbClr val="FF0000"/>
                </a:solidFill>
              </a:rPr>
              <a:t>5/8</a:t>
            </a:r>
          </a:p>
        </p:txBody>
      </p:sp>
      <p:sp>
        <p:nvSpPr>
          <p:cNvPr id="239635" name="Text Box 19"/>
          <p:cNvSpPr txBox="1">
            <a:spLocks noChangeArrowheads="1"/>
          </p:cNvSpPr>
          <p:nvPr/>
        </p:nvSpPr>
        <p:spPr bwMode="auto">
          <a:xfrm>
            <a:off x="6662738" y="4424363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0" i="0">
                <a:solidFill>
                  <a:srgbClr val="FF0000"/>
                </a:solidFill>
              </a:rPr>
              <a:t>3/8</a:t>
            </a:r>
          </a:p>
        </p:txBody>
      </p:sp>
      <p:sp>
        <p:nvSpPr>
          <p:cNvPr id="239641" name="Text Box 25"/>
          <p:cNvSpPr txBox="1">
            <a:spLocks noChangeArrowheads="1"/>
          </p:cNvSpPr>
          <p:nvPr/>
        </p:nvSpPr>
        <p:spPr bwMode="auto">
          <a:xfrm>
            <a:off x="2181225" y="3205163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0" i="0">
                <a:solidFill>
                  <a:srgbClr val="FF0000"/>
                </a:solidFill>
              </a:rPr>
              <a:t>4/8</a:t>
            </a:r>
          </a:p>
        </p:txBody>
      </p:sp>
      <p:sp>
        <p:nvSpPr>
          <p:cNvPr id="239642" name="Text Box 26"/>
          <p:cNvSpPr txBox="1">
            <a:spLocks noChangeArrowheads="1"/>
          </p:cNvSpPr>
          <p:nvPr/>
        </p:nvSpPr>
        <p:spPr bwMode="auto">
          <a:xfrm>
            <a:off x="2181225" y="3792538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0" i="0">
                <a:solidFill>
                  <a:srgbClr val="FF0000"/>
                </a:solidFill>
              </a:rPr>
              <a:t>3/8</a:t>
            </a:r>
          </a:p>
        </p:txBody>
      </p:sp>
      <p:sp>
        <p:nvSpPr>
          <p:cNvPr id="239643" name="Text Box 27"/>
          <p:cNvSpPr txBox="1">
            <a:spLocks noChangeArrowheads="1"/>
          </p:cNvSpPr>
          <p:nvPr/>
        </p:nvSpPr>
        <p:spPr bwMode="auto">
          <a:xfrm>
            <a:off x="2181225" y="4379913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0" i="0">
                <a:solidFill>
                  <a:srgbClr val="FF0000"/>
                </a:solidFill>
              </a:rPr>
              <a:t>4/8</a:t>
            </a:r>
          </a:p>
        </p:txBody>
      </p:sp>
      <p:sp>
        <p:nvSpPr>
          <p:cNvPr id="239644" name="Text Box 28"/>
          <p:cNvSpPr txBox="1">
            <a:spLocks noChangeArrowheads="1"/>
          </p:cNvSpPr>
          <p:nvPr/>
        </p:nvSpPr>
        <p:spPr bwMode="auto">
          <a:xfrm>
            <a:off x="2181225" y="4967288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0" i="0">
                <a:solidFill>
                  <a:srgbClr val="FF0000"/>
                </a:solidFill>
              </a:rPr>
              <a:t>8/8</a:t>
            </a:r>
          </a:p>
        </p:txBody>
      </p:sp>
      <p:sp>
        <p:nvSpPr>
          <p:cNvPr id="16393" name="Rectangle 31"/>
          <p:cNvSpPr>
            <a:spLocks noChangeArrowheads="1"/>
          </p:cNvSpPr>
          <p:nvPr/>
        </p:nvSpPr>
        <p:spPr bwMode="auto">
          <a:xfrm>
            <a:off x="0" y="1295400"/>
            <a:ext cx="91440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0">
                <a:solidFill>
                  <a:srgbClr val="FF0000"/>
                </a:solidFill>
                <a:latin typeface="Arial" pitchFamily="34" charset="0"/>
              </a:rPr>
              <a:t>Probability </a:t>
            </a: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values </a:t>
            </a:r>
            <a:r>
              <a:rPr lang="en-US" sz="2400" b="0" u="sng">
                <a:solidFill>
                  <a:srgbClr val="FF0000"/>
                </a:solidFill>
                <a:latin typeface="Arial" pitchFamily="34" charset="0"/>
              </a:rPr>
              <a:t>are</a:t>
            </a:r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 the input and output signals.</a:t>
            </a:r>
          </a:p>
        </p:txBody>
      </p:sp>
      <p:grpSp>
        <p:nvGrpSpPr>
          <p:cNvPr id="16394" name="Group 32"/>
          <p:cNvGrpSpPr>
            <a:grpSpLocks/>
          </p:cNvGrpSpPr>
          <p:nvPr/>
        </p:nvGrpSpPr>
        <p:grpSpPr bwMode="auto">
          <a:xfrm>
            <a:off x="2868613" y="3124200"/>
            <a:ext cx="3711575" cy="2438400"/>
            <a:chOff x="1638" y="2042"/>
            <a:chExt cx="2338" cy="1536"/>
          </a:xfrm>
        </p:grpSpPr>
        <p:grpSp>
          <p:nvGrpSpPr>
            <p:cNvPr id="16395" name="Group 2"/>
            <p:cNvGrpSpPr>
              <a:grpSpLocks/>
            </p:cNvGrpSpPr>
            <p:nvPr/>
          </p:nvGrpSpPr>
          <p:grpSpPr bwMode="auto">
            <a:xfrm>
              <a:off x="1960" y="2042"/>
              <a:ext cx="1680" cy="1536"/>
              <a:chOff x="1858" y="1898"/>
              <a:chExt cx="1680" cy="1536"/>
            </a:xfrm>
          </p:grpSpPr>
          <p:sp>
            <p:nvSpPr>
              <p:cNvPr id="16403" name="Rectangle 3"/>
              <p:cNvSpPr>
                <a:spLocks noChangeArrowheads="1"/>
              </p:cNvSpPr>
              <p:nvPr/>
            </p:nvSpPr>
            <p:spPr bwMode="auto">
              <a:xfrm>
                <a:off x="1858" y="1898"/>
                <a:ext cx="1680" cy="1536"/>
              </a:xfrm>
              <a:prstGeom prst="rect">
                <a:avLst/>
              </a:prstGeom>
              <a:gradFill rotWithShape="1">
                <a:gsLst>
                  <a:gs pos="0">
                    <a:srgbClr val="9FCC9F"/>
                  </a:gs>
                  <a:gs pos="100000">
                    <a:srgbClr val="0078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 sz="2400" b="0" i="0">
                  <a:solidFill>
                    <a:srgbClr val="007800"/>
                  </a:solidFill>
                </a:endParaRPr>
              </a:p>
            </p:txBody>
          </p:sp>
          <p:sp>
            <p:nvSpPr>
              <p:cNvPr id="16404" name="Oval 4"/>
              <p:cNvSpPr>
                <a:spLocks noChangeArrowheads="1"/>
              </p:cNvSpPr>
              <p:nvPr/>
            </p:nvSpPr>
            <p:spPr bwMode="auto">
              <a:xfrm>
                <a:off x="1968" y="2296"/>
                <a:ext cx="1440" cy="76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b="0" i="0">
                    <a:solidFill>
                      <a:srgbClr val="000000"/>
                    </a:solidFill>
                    <a:latin typeface="Arial" pitchFamily="34" charset="0"/>
                  </a:rPr>
                  <a:t>combinational</a:t>
                </a:r>
                <a:br>
                  <a:rPr lang="en-US" sz="2400" b="0" i="0">
                    <a:solidFill>
                      <a:srgbClr val="000000"/>
                    </a:solidFill>
                    <a:latin typeface="Arial" pitchFamily="34" charset="0"/>
                  </a:rPr>
                </a:br>
                <a:r>
                  <a:rPr lang="en-US" sz="2400" b="0" i="0">
                    <a:solidFill>
                      <a:srgbClr val="000000"/>
                    </a:solidFill>
                    <a:latin typeface="Arial" pitchFamily="34" charset="0"/>
                  </a:rPr>
                  <a:t>circuit</a:t>
                </a:r>
              </a:p>
            </p:txBody>
          </p:sp>
        </p:grpSp>
        <p:grpSp>
          <p:nvGrpSpPr>
            <p:cNvPr id="16396" name="Group 9"/>
            <p:cNvGrpSpPr>
              <a:grpSpLocks/>
            </p:cNvGrpSpPr>
            <p:nvPr/>
          </p:nvGrpSpPr>
          <p:grpSpPr bwMode="auto">
            <a:xfrm>
              <a:off x="3640" y="2594"/>
              <a:ext cx="336" cy="436"/>
              <a:chOff x="3538" y="2450"/>
              <a:chExt cx="336" cy="436"/>
            </a:xfrm>
          </p:grpSpPr>
          <p:sp>
            <p:nvSpPr>
              <p:cNvPr id="16401" name="Line 10"/>
              <p:cNvSpPr>
                <a:spLocks noChangeShapeType="1"/>
              </p:cNvSpPr>
              <p:nvPr/>
            </p:nvSpPr>
            <p:spPr bwMode="auto">
              <a:xfrm>
                <a:off x="3538" y="245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Line 11"/>
              <p:cNvSpPr>
                <a:spLocks noChangeShapeType="1"/>
              </p:cNvSpPr>
              <p:nvPr/>
            </p:nvSpPr>
            <p:spPr bwMode="auto">
              <a:xfrm>
                <a:off x="3538" y="2886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7" name="Line 32"/>
            <p:cNvSpPr>
              <a:spLocks noChangeShapeType="1"/>
            </p:cNvSpPr>
            <p:nvPr/>
          </p:nvSpPr>
          <p:spPr bwMode="auto">
            <a:xfrm>
              <a:off x="1638" y="226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33"/>
            <p:cNvSpPr>
              <a:spLocks noChangeShapeType="1"/>
            </p:cNvSpPr>
            <p:nvPr/>
          </p:nvSpPr>
          <p:spPr bwMode="auto">
            <a:xfrm>
              <a:off x="1638" y="263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34"/>
            <p:cNvSpPr>
              <a:spLocks noChangeShapeType="1"/>
            </p:cNvSpPr>
            <p:nvPr/>
          </p:nvSpPr>
          <p:spPr bwMode="auto">
            <a:xfrm>
              <a:off x="1638" y="300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37"/>
            <p:cNvSpPr>
              <a:spLocks noChangeShapeType="1"/>
            </p:cNvSpPr>
            <p:nvPr/>
          </p:nvSpPr>
          <p:spPr bwMode="auto">
            <a:xfrm>
              <a:off x="1638" y="337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9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9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34" grpId="0"/>
      <p:bldP spid="239635" grpId="0"/>
      <p:bldP spid="239641" grpId="0" autoUpdateAnimBg="0"/>
      <p:bldP spid="239642" grpId="0" autoUpdateAnimBg="0"/>
      <p:bldP spid="239643" grpId="0" autoUpdateAnimBg="0"/>
      <p:bldP spid="239644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ambda&lt;\lambda_c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51"/>
  <p:tag name="BOXHEIGHT" val="372"/>
  <p:tag name="BOXFONT" val="10"/>
  <p:tag name="BOXWRAP" val="False"/>
  <p:tag name="WORKAROUNDTRANSPARENCYBUG" val="False"/>
  <p:tag name="ALLOWFONTSUBSTITUTION" val="False"/>
  <p:tag name="BITMAPFORMAT" val="pngmono"/>
  <p:tag name="ORIGWIDTH" val="60"/>
  <p:tag name="PICTUREFILESIZE" val="30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ambda&gt;\lambda_c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51"/>
  <p:tag name="BOXHEIGHT" val="372"/>
  <p:tag name="BOXFONT" val="10"/>
  <p:tag name="BOXWRAP" val="False"/>
  <p:tag name="WORKAROUNDTRANSPARENCYBUG" val="False"/>
  <p:tag name="ALLOWFONTSUBSTITUTION" val="False"/>
  <p:tag name="BITMAPFORMAT" val="pngmono"/>
  <p:tag name="ORIGWIDTH" val="60"/>
  <p:tag name="PICTUREFILESIZE" val="2998"/>
</p:tagLst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00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8AA"/>
      </a:accent5>
      <a:accent6>
        <a:srgbClr val="2D2D8A"/>
      </a:accent6>
      <a:hlink>
        <a:srgbClr val="0000FF"/>
      </a:hlink>
      <a:folHlink>
        <a:srgbClr val="6633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i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0066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2D2D8A"/>
        </a:accent6>
        <a:hlink>
          <a:srgbClr val="0000FF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Default Design">
  <a:themeElements>
    <a:clrScheme name="Default Design 13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00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8AA"/>
      </a:accent5>
      <a:accent6>
        <a:srgbClr val="2D2D8A"/>
      </a:accent6>
      <a:hlink>
        <a:srgbClr val="0000FF"/>
      </a:hlink>
      <a:folHlink>
        <a:srgbClr val="6633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i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0066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2D2D8A"/>
        </a:accent6>
        <a:hlink>
          <a:srgbClr val="0000FF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3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00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8AA"/>
      </a:accent5>
      <a:accent6>
        <a:srgbClr val="2D2D8A"/>
      </a:accent6>
      <a:hlink>
        <a:srgbClr val="0000FF"/>
      </a:hlink>
      <a:folHlink>
        <a:srgbClr val="6633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0066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2D2D8A"/>
        </a:accent6>
        <a:hlink>
          <a:srgbClr val="0000FF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3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00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8AA"/>
      </a:accent5>
      <a:accent6>
        <a:srgbClr val="2D2D8A"/>
      </a:accent6>
      <a:hlink>
        <a:srgbClr val="0000FF"/>
      </a:hlink>
      <a:folHlink>
        <a:srgbClr val="6633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0066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2D2D8A"/>
        </a:accent6>
        <a:hlink>
          <a:srgbClr val="0000FF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Default Design 13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00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8AA"/>
      </a:accent5>
      <a:accent6>
        <a:srgbClr val="2D2D8A"/>
      </a:accent6>
      <a:hlink>
        <a:srgbClr val="0000FF"/>
      </a:hlink>
      <a:folHlink>
        <a:srgbClr val="6633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i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0066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2D2D8A"/>
        </a:accent6>
        <a:hlink>
          <a:srgbClr val="0000FF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3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00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8AA"/>
      </a:accent5>
      <a:accent6>
        <a:srgbClr val="2D2D8A"/>
      </a:accent6>
      <a:hlink>
        <a:srgbClr val="0000FF"/>
      </a:hlink>
      <a:folHlink>
        <a:srgbClr val="6633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i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0066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2D2D8A"/>
        </a:accent6>
        <a:hlink>
          <a:srgbClr val="0000FF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3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00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8AA"/>
      </a:accent5>
      <a:accent6>
        <a:srgbClr val="2D2D8A"/>
      </a:accent6>
      <a:hlink>
        <a:srgbClr val="0000FF"/>
      </a:hlink>
      <a:folHlink>
        <a:srgbClr val="6633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i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0066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2D2D8A"/>
        </a:accent6>
        <a:hlink>
          <a:srgbClr val="0000FF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3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00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8AA"/>
      </a:accent5>
      <a:accent6>
        <a:srgbClr val="2D2D8A"/>
      </a:accent6>
      <a:hlink>
        <a:srgbClr val="0000FF"/>
      </a:hlink>
      <a:folHlink>
        <a:srgbClr val="6633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i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0066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2D2D8A"/>
        </a:accent6>
        <a:hlink>
          <a:srgbClr val="0000FF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3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00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8AA"/>
      </a:accent5>
      <a:accent6>
        <a:srgbClr val="2D2D8A"/>
      </a:accent6>
      <a:hlink>
        <a:srgbClr val="0000FF"/>
      </a:hlink>
      <a:folHlink>
        <a:srgbClr val="6633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i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0066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2D2D8A"/>
        </a:accent6>
        <a:hlink>
          <a:srgbClr val="0000FF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3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00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8AA"/>
      </a:accent5>
      <a:accent6>
        <a:srgbClr val="2D2D8A"/>
      </a:accent6>
      <a:hlink>
        <a:srgbClr val="0000FF"/>
      </a:hlink>
      <a:folHlink>
        <a:srgbClr val="6633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i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0066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2D2D8A"/>
        </a:accent6>
        <a:hlink>
          <a:srgbClr val="0000FF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36074</TotalTime>
  <Words>2325</Words>
  <Application>Microsoft Office PowerPoint</Application>
  <PresentationFormat>On-screen Show (4:3)</PresentationFormat>
  <Paragraphs>625</Paragraphs>
  <Slides>73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73</vt:i4>
      </vt:variant>
    </vt:vector>
  </HeadingPairs>
  <TitlesOfParts>
    <vt:vector size="99" baseType="lpstr">
      <vt:lpstr>Gulim</vt:lpstr>
      <vt:lpstr>Arial</vt:lpstr>
      <vt:lpstr>Calibri</vt:lpstr>
      <vt:lpstr>DejaVu Sans</vt:lpstr>
      <vt:lpstr>Symbol</vt:lpstr>
      <vt:lpstr>Tahoma</vt:lpstr>
      <vt:lpstr>Times New Roman</vt:lpstr>
      <vt:lpstr>Wingdings</vt:lpstr>
      <vt:lpstr>Default Design</vt:lpstr>
      <vt:lpstr>1_Default Design</vt:lpstr>
      <vt:lpstr>2_Default Design</vt:lpstr>
      <vt:lpstr>8_Default Design</vt:lpstr>
      <vt:lpstr>3_Default Design</vt:lpstr>
      <vt:lpstr>5_Default Design</vt:lpstr>
      <vt:lpstr>6_Default Design</vt:lpstr>
      <vt:lpstr>7_Default Design</vt:lpstr>
      <vt:lpstr>9_Default Design</vt:lpstr>
      <vt:lpstr>11_Default Design</vt:lpstr>
      <vt:lpstr>Quadrant</vt:lpstr>
      <vt:lpstr>Visio</vt:lpstr>
      <vt:lpstr>Microsoft Visio 2003-2010 Drawing</vt:lpstr>
      <vt:lpstr>Chart</vt:lpstr>
      <vt:lpstr>Equation</vt:lpstr>
      <vt:lpstr>Microsoft Visio Drawing</vt:lpstr>
      <vt:lpstr>Microsoft Equation 3.0</vt:lpstr>
      <vt:lpstr>Microsoft Office Visio Drawing</vt:lpstr>
      <vt:lpstr>PowerPoint Presentation</vt:lpstr>
      <vt:lpstr>Positional Encodings</vt:lpstr>
      <vt:lpstr>Multiplication</vt:lpstr>
      <vt:lpstr>Multiplication</vt:lpstr>
      <vt:lpstr>Representing a Value by a Sequence of Random Bits</vt:lpstr>
      <vt:lpstr>Serial versus Parallel</vt:lpstr>
      <vt:lpstr>Physical Level</vt:lpstr>
      <vt:lpstr>Nanowire Crossbar Array</vt:lpstr>
      <vt:lpstr>Stochastic Logic</vt:lpstr>
      <vt:lpstr>Stochastic Logic</vt:lpstr>
      <vt:lpstr>Stochastic Logic</vt:lpstr>
      <vt:lpstr>Randomness</vt:lpstr>
      <vt:lpstr>Arithmetic Operations</vt:lpstr>
      <vt:lpstr>Synthesizing Logic that Computes on Stochastic Bit Streams</vt:lpstr>
      <vt:lpstr>Stochastic Logic</vt:lpstr>
      <vt:lpstr>Stochastic Logic</vt:lpstr>
      <vt:lpstr>Mathematical Model</vt:lpstr>
      <vt:lpstr>Bernstein Polynomial</vt:lpstr>
      <vt:lpstr>Bernstein Polynomial</vt:lpstr>
      <vt:lpstr>Bernstein Polynomial</vt:lpstr>
      <vt:lpstr>Example: Converting a Polynomial</vt:lpstr>
      <vt:lpstr>Synthesizing Circuit to Implement Polynomial</vt:lpstr>
      <vt:lpstr>Synthesizing Circuit to Implement Polynomial</vt:lpstr>
      <vt:lpstr>Synthesizing Circuit to Implement Polynomial</vt:lpstr>
      <vt:lpstr>Generalized Multiplexing</vt:lpstr>
      <vt:lpstr>Mathematical Contributions</vt:lpstr>
      <vt:lpstr>Non-Polynomial Functions</vt:lpstr>
      <vt:lpstr>Example: Gamma Correction Function</vt:lpstr>
      <vt:lpstr>Fault Tolerance</vt:lpstr>
      <vt:lpstr>Fault Tolerance</vt:lpstr>
      <vt:lpstr>PowerPoint Presentation</vt:lpstr>
      <vt:lpstr>Hardware Cost Comparison</vt:lpstr>
      <vt:lpstr>Comparison of Fault Tolerance for Mathematical Functions</vt:lpstr>
      <vt:lpstr>Sequential Constructs</vt:lpstr>
      <vt:lpstr>Sequential Constructs</vt:lpstr>
      <vt:lpstr>Sequential Constructs</vt:lpstr>
      <vt:lpstr>Sequential Constructs</vt:lpstr>
      <vt:lpstr>Sequential Constructs</vt:lpstr>
      <vt:lpstr>Sequential Constructs</vt:lpstr>
      <vt:lpstr>Sensing Applications</vt:lpstr>
      <vt:lpstr>Sensing Applications</vt:lpstr>
      <vt:lpstr>Sensing Applications</vt:lpstr>
      <vt:lpstr>Sensing Applications</vt:lpstr>
      <vt:lpstr>Comparison of Encoding</vt:lpstr>
      <vt:lpstr>Future Directions</vt:lpstr>
      <vt:lpstr>PowerPoint Presentation</vt:lpstr>
      <vt:lpstr>Switch-based Boolean computation</vt:lpstr>
      <vt:lpstr>1D and 2D switches</vt:lpstr>
      <vt:lpstr>A lattice of 2D switches</vt:lpstr>
      <vt:lpstr>Boolean functionality and paths</vt:lpstr>
      <vt:lpstr>Logic synthesis problem</vt:lpstr>
      <vt:lpstr>Logic synthesis problem</vt:lpstr>
      <vt:lpstr>Boolean Function Duality</vt:lpstr>
      <vt:lpstr>Our synthesis method </vt:lpstr>
      <vt:lpstr>Our synthesis method</vt:lpstr>
      <vt:lpstr>Our method’s performance</vt:lpstr>
      <vt:lpstr>Computing with Defects</vt:lpstr>
      <vt:lpstr>Implementing Boolean functions</vt:lpstr>
      <vt:lpstr>An example with 16 Boolean inputs</vt:lpstr>
      <vt:lpstr>Non-Linearities</vt:lpstr>
      <vt:lpstr>Percolation Theory</vt:lpstr>
      <vt:lpstr>Percolation Theory</vt:lpstr>
      <vt:lpstr>Percolation Theory</vt:lpstr>
      <vt:lpstr>Non-Linearity Through Percolation</vt:lpstr>
      <vt:lpstr>Margins</vt:lpstr>
      <vt:lpstr>Margin performance with a 2×2 lattice</vt:lpstr>
      <vt:lpstr>One-margins (always good)</vt:lpstr>
      <vt:lpstr>Good zero-margins</vt:lpstr>
      <vt:lpstr>Poor zero-margins</vt:lpstr>
      <vt:lpstr>Lattice duality </vt:lpstr>
      <vt:lpstr>Lattice duality</vt:lpstr>
      <vt:lpstr>Future work</vt:lpstr>
      <vt:lpstr>Thank You!</vt:lpstr>
    </vt:vector>
  </TitlesOfParts>
  <Company>University of Minnesota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Engineers Doing Biology</dc:title>
  <dc:creator>Marc Riedel</dc:creator>
  <cp:lastModifiedBy>Marc Riedel</cp:lastModifiedBy>
  <cp:revision>731</cp:revision>
  <dcterms:created xsi:type="dcterms:W3CDTF">2007-11-18T20:43:42Z</dcterms:created>
  <dcterms:modified xsi:type="dcterms:W3CDTF">2014-02-14T23:08:41Z</dcterms:modified>
</cp:coreProperties>
</file>