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8" r:id="rId2"/>
    <p:sldMasterId id="2147483691" r:id="rId3"/>
    <p:sldMasterId id="2147483706" r:id="rId4"/>
  </p:sldMasterIdLst>
  <p:notesMasterIdLst>
    <p:notesMasterId r:id="rId43"/>
  </p:notesMasterIdLst>
  <p:handoutMasterIdLst>
    <p:handoutMasterId r:id="rId44"/>
  </p:handoutMasterIdLst>
  <p:sldIdLst>
    <p:sldId id="284" r:id="rId5"/>
    <p:sldId id="293" r:id="rId6"/>
    <p:sldId id="304" r:id="rId7"/>
    <p:sldId id="294" r:id="rId8"/>
    <p:sldId id="353" r:id="rId9"/>
    <p:sldId id="996" r:id="rId10"/>
    <p:sldId id="446" r:id="rId11"/>
    <p:sldId id="286" r:id="rId12"/>
    <p:sldId id="997" r:id="rId13"/>
    <p:sldId id="451" r:id="rId14"/>
    <p:sldId id="332" r:id="rId15"/>
    <p:sldId id="335" r:id="rId16"/>
    <p:sldId id="448" r:id="rId17"/>
    <p:sldId id="351" r:id="rId18"/>
    <p:sldId id="1323" r:id="rId19"/>
    <p:sldId id="1324" r:id="rId20"/>
    <p:sldId id="1325" r:id="rId21"/>
    <p:sldId id="994" r:id="rId22"/>
    <p:sldId id="350" r:id="rId23"/>
    <p:sldId id="995" r:id="rId24"/>
    <p:sldId id="362" r:id="rId25"/>
    <p:sldId id="263" r:id="rId26"/>
    <p:sldId id="264" r:id="rId27"/>
    <p:sldId id="265" r:id="rId28"/>
    <p:sldId id="363" r:id="rId29"/>
    <p:sldId id="364" r:id="rId30"/>
    <p:sldId id="268" r:id="rId31"/>
    <p:sldId id="365" r:id="rId32"/>
    <p:sldId id="449" r:id="rId33"/>
    <p:sldId id="450" r:id="rId34"/>
    <p:sldId id="1330" r:id="rId35"/>
    <p:sldId id="1329" r:id="rId36"/>
    <p:sldId id="992" r:id="rId37"/>
    <p:sldId id="321" r:id="rId38"/>
    <p:sldId id="1328" r:id="rId39"/>
    <p:sldId id="1326" r:id="rId40"/>
    <p:sldId id="1327" r:id="rId41"/>
    <p:sldId id="998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162"/>
    <p:restoredTop sz="97026"/>
  </p:normalViewPr>
  <p:slideViewPr>
    <p:cSldViewPr snapToGrid="0" snapToObjects="1">
      <p:cViewPr varScale="1">
        <p:scale>
          <a:sx n="164" d="100"/>
          <a:sy n="164" d="100"/>
        </p:scale>
        <p:origin x="38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24" d="100"/>
          <a:sy n="124" d="100"/>
        </p:scale>
        <p:origin x="244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viewProps" Target="view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7B19C96-651B-B54C-7840-6A37D98A1D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528C43-FD91-A825-E1E5-E9C11EFE454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831197-E32C-8A4E-8ED7-64A0EEDDF43C}" type="datetimeFigureOut">
              <a:rPr lang="en-US" smtClean="0"/>
              <a:t>5/11/23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886596-A8E6-CCEF-043D-9D5750C23D2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8BC0D5-4EB7-AECF-C40E-079126CF6F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08378B-6BDA-C34D-B54C-3ACFD9F18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9738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D0A028-2542-3245-8D60-33D27555046D}" type="datetimeFigureOut">
              <a:rPr lang="en-US" smtClean="0"/>
              <a:t>5/11/23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FB8576-7C7F-5540-B666-D14336E205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374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DDDD2-0447-4C8C-81EE-6AAF9B150A8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618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DDDD2-0447-4C8C-81EE-6AAF9B150A8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596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DDDD2-0447-4C8C-81EE-6AAF9B150A8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691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DDDD2-0447-4C8C-81EE-6AAF9B150A8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345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3DDDD2-0447-4C8C-81EE-6AAF9B150A8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865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ef8986e85a_4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gef8986e85a_4_2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gef8986e85a_4_2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ef8986e85a_4_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7" name="Google Shape;407;gef8986e85a_4_38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gef8986e85a_4_38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32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gef8986e85a_4_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" name="Google Shape;1006;gef8986e85a_4_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6646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DA781-9F93-504F-B2F8-89F66E1B2011}" type="datetimeFigureOut">
              <a:rPr lang="en-US" smtClean="0"/>
              <a:t>5/11/23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23344-1F2F-5D4F-9718-6578085F7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602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DA781-9F93-504F-B2F8-89F66E1B2011}" type="datetimeFigureOut">
              <a:rPr lang="en-US" smtClean="0"/>
              <a:t>5/11/23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23344-1F2F-5D4F-9718-6578085F7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165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DA781-9F93-504F-B2F8-89F66E1B2011}" type="datetimeFigureOut">
              <a:rPr lang="en-US" smtClean="0"/>
              <a:t>5/11/23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23344-1F2F-5D4F-9718-6578085F7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89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>
            <a:lvl1pPr>
              <a:buNone/>
              <a:defRPr sz="1800" b="1">
                <a:latin typeface="Tahoma" pitchFamily="34" charset="0"/>
                <a:cs typeface="Tahoma" pitchFamily="34" charset="0"/>
              </a:defRPr>
            </a:lvl1pPr>
            <a:lvl2pPr>
              <a:buFont typeface="Arial" pitchFamily="34" charset="0"/>
              <a:buChar char="•"/>
              <a:defRPr sz="1600">
                <a:latin typeface="Tahoma" pitchFamily="34" charset="0"/>
                <a:cs typeface="Tahoma" pitchFamily="34" charset="0"/>
              </a:defRPr>
            </a:lvl2pPr>
            <a:lvl3pPr>
              <a:buFont typeface="Courier New" pitchFamily="49" charset="0"/>
              <a:buChar char="o"/>
              <a:defRPr sz="1400">
                <a:latin typeface="Tahoma" pitchFamily="34" charset="0"/>
                <a:cs typeface="Tahoma" pitchFamily="34" charset="0"/>
              </a:defRPr>
            </a:lvl3pPr>
            <a:lvl4pPr>
              <a:defRPr>
                <a:latin typeface="Tahoma" pitchFamily="34" charset="0"/>
                <a:cs typeface="Tahoma" pitchFamily="34" charset="0"/>
              </a:defRPr>
            </a:lvl4pPr>
            <a:lvl5pPr>
              <a:defRPr>
                <a:latin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46100" y="304800"/>
            <a:ext cx="8636000" cy="381000"/>
          </a:xfrm>
        </p:spPr>
        <p:txBody>
          <a:bodyPr>
            <a:noAutofit/>
          </a:bodyPr>
          <a:lstStyle>
            <a:lvl1pPr>
              <a:buNone/>
              <a:defRPr sz="2400" b="0">
                <a:latin typeface="Tahoma" pitchFamily="34" charset="0"/>
                <a:cs typeface="Tahoma" pitchFamily="34" charset="0"/>
              </a:defRPr>
            </a:lvl1pPr>
            <a:lvl2pPr>
              <a:defRPr sz="2400">
                <a:latin typeface="Tahoma" pitchFamily="34" charset="0"/>
                <a:cs typeface="Tahoma" pitchFamily="34" charset="0"/>
              </a:defRPr>
            </a:lvl2pPr>
            <a:lvl3pPr>
              <a:defRPr sz="2400">
                <a:latin typeface="Tahoma" pitchFamily="34" charset="0"/>
                <a:cs typeface="Tahoma" pitchFamily="34" charset="0"/>
              </a:defRPr>
            </a:lvl3pPr>
            <a:lvl4pPr>
              <a:defRPr sz="2400">
                <a:latin typeface="Tahoma" pitchFamily="34" charset="0"/>
                <a:cs typeface="Tahoma" pitchFamily="34" charset="0"/>
              </a:defRPr>
            </a:lvl4pPr>
            <a:lvl5pPr>
              <a:defRPr sz="2400">
                <a:latin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aseline="0" smtClean="0">
                <a:solidFill>
                  <a:srgbClr val="898989"/>
                </a:solidFill>
                <a:latin typeface="Calibri" pitchFamily="-32" charset="0"/>
                <a:ea typeface="ＭＳ Ｐゴシック" pitchFamily="-32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603495-C550-49C1-99D2-2F4BF61EE71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2936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noFill/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33">
                <a:solidFill>
                  <a:srgbClr val="000000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800"/>
              <a:buNone/>
              <a:defRPr sz="3733">
                <a:solidFill>
                  <a:srgbClr val="7A0019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800"/>
              <a:buNone/>
              <a:defRPr sz="3733">
                <a:solidFill>
                  <a:srgbClr val="FFCC3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800"/>
              <a:buNone/>
              <a:defRPr sz="3733">
                <a:solidFill>
                  <a:srgbClr val="FFCC3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800"/>
              <a:buNone/>
              <a:defRPr sz="3733">
                <a:solidFill>
                  <a:srgbClr val="FFCC3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800"/>
              <a:buNone/>
              <a:defRPr sz="3733">
                <a:solidFill>
                  <a:srgbClr val="FFCC3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800"/>
              <a:buNone/>
              <a:defRPr sz="3733">
                <a:solidFill>
                  <a:srgbClr val="FFCC3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800"/>
              <a:buNone/>
              <a:defRPr sz="3733">
                <a:solidFill>
                  <a:srgbClr val="FFCC3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800"/>
              <a:buNone/>
              <a:defRPr sz="3733">
                <a:solidFill>
                  <a:srgbClr val="FFCC3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800"/>
              <a:buNone/>
              <a:defRPr sz="3733">
                <a:solidFill>
                  <a:srgbClr val="FFCC33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3" name="Google Shape;13;p2" descr="SystemWide-gold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662677"/>
            <a:ext cx="12192000" cy="11953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98960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bg>
      <p:bgPr>
        <a:noFill/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33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800"/>
              <a:buNone/>
              <a:defRPr sz="3733">
                <a:solidFill>
                  <a:srgbClr val="7A001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800"/>
              <a:buNone/>
              <a:defRPr sz="3733">
                <a:solidFill>
                  <a:srgbClr val="FFCC3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800"/>
              <a:buNone/>
              <a:defRPr sz="3733">
                <a:solidFill>
                  <a:srgbClr val="FFCC3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800"/>
              <a:buNone/>
              <a:defRPr sz="3733">
                <a:solidFill>
                  <a:srgbClr val="FFCC3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800"/>
              <a:buNone/>
              <a:defRPr sz="3733">
                <a:solidFill>
                  <a:srgbClr val="FFCC3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800"/>
              <a:buNone/>
              <a:defRPr sz="3733">
                <a:solidFill>
                  <a:srgbClr val="FFCC3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800"/>
              <a:buNone/>
              <a:defRPr sz="3733">
                <a:solidFill>
                  <a:srgbClr val="FFCC3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800"/>
              <a:buNone/>
              <a:defRPr sz="3733">
                <a:solidFill>
                  <a:srgbClr val="FFCC3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800"/>
              <a:buNone/>
              <a:defRPr sz="3733">
                <a:solidFill>
                  <a:srgbClr val="FFCC33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8" name="Google Shape;18;p3" descr="SystemWide-maroon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662677"/>
            <a:ext cx="12192000" cy="11953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15937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669309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79916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595240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535877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54931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DA781-9F93-504F-B2F8-89F66E1B2011}" type="datetimeFigureOut">
              <a:rPr lang="en-US" smtClean="0"/>
              <a:t>5/11/23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23344-1F2F-5D4F-9718-6578085F71D6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09CA32-E192-2748-8F98-4FFD5FC931B3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546100" y="838201"/>
            <a:ext cx="10998200" cy="1587"/>
          </a:xfrm>
          <a:prstGeom prst="line">
            <a:avLst/>
          </a:prstGeom>
          <a:noFill/>
          <a:ln w="22225" algn="ctr">
            <a:solidFill>
              <a:srgbClr val="0F5E90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17491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149716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10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183030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042017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2" name="Google Shape;52;p12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642226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9117875" y="6095093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636961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DA781-9F93-504F-B2F8-89F66E1B2011}" type="datetimeFigureOut">
              <a:rPr lang="en-US" smtClean="0"/>
              <a:t>5/11/23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23344-1F2F-5D4F-9718-6578085F71D6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09CA32-E192-2748-8F98-4FFD5FC931B3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546100" y="838201"/>
            <a:ext cx="10998200" cy="1587"/>
          </a:xfrm>
          <a:prstGeom prst="line">
            <a:avLst/>
          </a:prstGeom>
          <a:noFill/>
          <a:ln w="22225" algn="ctr">
            <a:solidFill>
              <a:srgbClr val="0F5E90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42167784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</p:spPr>
        <p:txBody>
          <a:bodyPr/>
          <a:lstStyle>
            <a:lvl1pPr>
              <a:buNone/>
              <a:defRPr sz="1800" b="1">
                <a:latin typeface="Tahoma" pitchFamily="34" charset="0"/>
                <a:cs typeface="Tahoma" pitchFamily="34" charset="0"/>
              </a:defRPr>
            </a:lvl1pPr>
            <a:lvl2pPr>
              <a:buFont typeface="Arial" pitchFamily="34" charset="0"/>
              <a:buChar char="•"/>
              <a:defRPr sz="1600">
                <a:latin typeface="Tahoma" pitchFamily="34" charset="0"/>
                <a:cs typeface="Tahoma" pitchFamily="34" charset="0"/>
              </a:defRPr>
            </a:lvl2pPr>
            <a:lvl3pPr>
              <a:buFont typeface="Courier New" pitchFamily="49" charset="0"/>
              <a:buChar char="o"/>
              <a:defRPr sz="1400">
                <a:latin typeface="Tahoma" pitchFamily="34" charset="0"/>
                <a:cs typeface="Tahoma" pitchFamily="34" charset="0"/>
              </a:defRPr>
            </a:lvl3pPr>
            <a:lvl4pPr>
              <a:defRPr>
                <a:latin typeface="Tahoma" pitchFamily="34" charset="0"/>
                <a:cs typeface="Tahoma" pitchFamily="34" charset="0"/>
              </a:defRPr>
            </a:lvl4pPr>
            <a:lvl5pPr>
              <a:defRPr>
                <a:latin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46100" y="304800"/>
            <a:ext cx="8636000" cy="381000"/>
          </a:xfrm>
        </p:spPr>
        <p:txBody>
          <a:bodyPr>
            <a:noAutofit/>
          </a:bodyPr>
          <a:lstStyle>
            <a:lvl1pPr>
              <a:buNone/>
              <a:defRPr sz="2400" b="0">
                <a:latin typeface="Tahoma" pitchFamily="34" charset="0"/>
                <a:cs typeface="Tahoma" pitchFamily="34" charset="0"/>
              </a:defRPr>
            </a:lvl1pPr>
            <a:lvl2pPr>
              <a:defRPr sz="2400">
                <a:latin typeface="Tahoma" pitchFamily="34" charset="0"/>
                <a:cs typeface="Tahoma" pitchFamily="34" charset="0"/>
              </a:defRPr>
            </a:lvl2pPr>
            <a:lvl3pPr>
              <a:defRPr sz="2400">
                <a:latin typeface="Tahoma" pitchFamily="34" charset="0"/>
                <a:cs typeface="Tahoma" pitchFamily="34" charset="0"/>
              </a:defRPr>
            </a:lvl3pPr>
            <a:lvl4pPr>
              <a:defRPr sz="2400">
                <a:latin typeface="Tahoma" pitchFamily="34" charset="0"/>
                <a:cs typeface="Tahoma" pitchFamily="34" charset="0"/>
              </a:defRPr>
            </a:lvl4pPr>
            <a:lvl5pPr>
              <a:defRPr sz="2400">
                <a:latin typeface="Tahoma" pitchFamily="34" charset="0"/>
                <a:cs typeface="Tahoma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aseline="0" smtClean="0">
                <a:solidFill>
                  <a:srgbClr val="898989"/>
                </a:solidFill>
                <a:latin typeface="Calibri" pitchFamily="-32" charset="0"/>
                <a:ea typeface="ＭＳ Ｐゴシック" pitchFamily="-32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603495-C550-49C1-99D2-2F4BF61EE71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6605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76F86-775E-7444-B2C6-E58C0B3761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22CAF8-17FC-3C44-A15E-B8ECDFF35A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DD7C86-0E22-5D41-88E4-09AC15275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CEE3-9951-DB4D-BBBB-013EDA7D417D}" type="datetimeFigureOut">
              <a:rPr lang="en-US" smtClean="0"/>
              <a:t>5/11/23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602F6A-266C-5D41-9A15-2FB0D19F1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231941-FF21-DC4F-9D38-25BE46D46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C3C7C-596A-8A40-9C8D-9B5DDEEC68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9819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77BE6-54B1-9046-B22F-53780FF7E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02DEAE-25B0-C84E-9A4B-A55F1AC6A1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D989B-3BBA-F544-9832-206200318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CEE3-9951-DB4D-BBBB-013EDA7D417D}" type="datetimeFigureOut">
              <a:rPr lang="en-US" smtClean="0"/>
              <a:t>5/11/23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9B991-71C0-3E40-A6CC-9F0886522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9E6034-6B15-3D4B-93D7-64D7DDAAE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C3C7C-596A-8A40-9C8D-9B5DDEEC68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501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25E7F-CCFE-264E-A176-415693F29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F70BA-84C1-3C4A-9505-8816FD038B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2B5C5A-CECE-A34E-8D27-314E9FF17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CEE3-9951-DB4D-BBBB-013EDA7D417D}" type="datetimeFigureOut">
              <a:rPr lang="en-US" smtClean="0"/>
              <a:t>5/11/23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AF6FD-51A7-EB42-9CB4-CC2230D8E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B8A30-11A8-0D47-9B45-16943A003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C3C7C-596A-8A40-9C8D-9B5DDEEC68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800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DA781-9F93-504F-B2F8-89F66E1B2011}" type="datetimeFigureOut">
              <a:rPr lang="en-US" smtClean="0"/>
              <a:t>5/11/23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23344-1F2F-5D4F-9718-6578085F7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2414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44946-C4DD-6841-9A03-445B7F436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880E9-99B2-8947-AEB0-B6364556C6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56A789-F124-3640-A978-AE25BB5841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82394C-1E69-784E-9CB2-1ADD460AE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CEE3-9951-DB4D-BBBB-013EDA7D417D}" type="datetimeFigureOut">
              <a:rPr lang="en-US" smtClean="0"/>
              <a:t>5/11/23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435FCE-69BF-3448-8464-530D3BE33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442367-E1B8-9B4A-86B2-B038BB72A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C3C7C-596A-8A40-9C8D-9B5DDEEC68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895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7BF39-9AA4-4F4E-8AB8-777AD970A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CBF102-BFDB-2744-A7A3-35F0E66B3D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335C39-4586-BD45-9BCD-B68A67584D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7027C0-2F57-CF49-8E0C-1CF4BA3BD8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86FF92-8A88-8446-A8C2-07DFDCD2C4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F62B2A-EC1D-B349-975E-0749551D6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CEE3-9951-DB4D-BBBB-013EDA7D417D}" type="datetimeFigureOut">
              <a:rPr lang="en-US" smtClean="0"/>
              <a:t>5/11/23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C06B21-5B5D-5343-8190-101938CC6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4FF12B-D36F-384A-BF20-F14EC8772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C3C7C-596A-8A40-9C8D-9B5DDEEC68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6869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870EF-7963-B34F-B401-A812A7A72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418C02-3EA1-164B-B647-91C6D4584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CEE3-9951-DB4D-BBBB-013EDA7D417D}" type="datetimeFigureOut">
              <a:rPr lang="en-US" smtClean="0"/>
              <a:t>5/11/23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A657EC-E987-E74F-A783-41A64529F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7BE5E0-4F4D-8B4A-A17E-2BFC1C1B4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C3C7C-596A-8A40-9C8D-9B5DDEEC68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8080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B3E701-B20A-C841-9F2E-8FB075A86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CEE3-9951-DB4D-BBBB-013EDA7D417D}" type="datetimeFigureOut">
              <a:rPr lang="en-US" smtClean="0"/>
              <a:t>5/11/23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4B732B-53F3-C442-A724-3A9471DB8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BD9FA1-1C19-4C45-B2F0-0006D182F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C3C7C-596A-8A40-9C8D-9B5DDEEC68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782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68B15-6CC5-4747-A36C-E42AFEF75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C1937-91E2-9747-A76E-7A0EA41F2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E2B12-C48F-B244-A94F-9D1C153EDF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6798B9-3DCD-6E4F-993B-1FACF1D10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CEE3-9951-DB4D-BBBB-013EDA7D417D}" type="datetimeFigureOut">
              <a:rPr lang="en-US" smtClean="0"/>
              <a:t>5/11/23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000AB3-A603-D447-8A2E-7F6191AE6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E5482C-B07D-7E45-91EA-01ADAA9F6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C3C7C-596A-8A40-9C8D-9B5DDEEC68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8549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903F4-18F1-CF4E-A1C4-02F5223C4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4C7682-071C-EE44-ABEE-D1AC815AC1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9F1332-FF72-474F-B0F9-6F33169DD0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29A287-81E7-874A-9235-3A8E6396A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CEE3-9951-DB4D-BBBB-013EDA7D417D}" type="datetimeFigureOut">
              <a:rPr lang="en-US" smtClean="0"/>
              <a:t>5/11/23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AAAE0D-CD59-6144-BB31-8F4434A8D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A2CFC2-500F-1A44-AFD6-9D5DBF9B2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C3C7C-596A-8A40-9C8D-9B5DDEEC68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6209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CFC76-266A-9B43-82D8-6EA0B7A2C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1DA1E3-52C6-D944-85D4-8E0B143B3F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0E46A0-100F-C642-9204-2D91A0F38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CEE3-9951-DB4D-BBBB-013EDA7D417D}" type="datetimeFigureOut">
              <a:rPr lang="en-US" smtClean="0"/>
              <a:t>5/11/23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758DC-2F26-904F-A124-B63FD5A13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1A273-A87F-6742-B079-2E5864031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C3C7C-596A-8A40-9C8D-9B5DDEEC68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1924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C22DB7-691A-3E4D-8DD6-FCE3F3794A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377648-55E4-A04B-A5C6-4ED5B57680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10858F-2107-C746-9640-B0FEC8481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ACEE3-9951-DB4D-BBBB-013EDA7D417D}" type="datetimeFigureOut">
              <a:rPr lang="en-US" smtClean="0"/>
              <a:t>5/11/23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6D58F-62DB-F243-8E50-16CBA0BA3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5B28C5-7970-B749-A759-7B61DFE40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C3C7C-596A-8A40-9C8D-9B5DDEEC68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8430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6727600"/>
            <a:ext cx="12192000" cy="13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519216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 slide 1">
    <p:bg>
      <p:bgPr>
        <a:noFill/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933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800"/>
              <a:buNone/>
              <a:defRPr sz="3733">
                <a:solidFill>
                  <a:srgbClr val="7A001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800"/>
              <a:buNone/>
              <a:defRPr sz="3733">
                <a:solidFill>
                  <a:srgbClr val="FFCC3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800"/>
              <a:buNone/>
              <a:defRPr sz="3733">
                <a:solidFill>
                  <a:srgbClr val="FFCC3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800"/>
              <a:buNone/>
              <a:defRPr sz="3733">
                <a:solidFill>
                  <a:srgbClr val="FFCC3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800"/>
              <a:buNone/>
              <a:defRPr sz="3733">
                <a:solidFill>
                  <a:srgbClr val="FFCC3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800"/>
              <a:buNone/>
              <a:defRPr sz="3733">
                <a:solidFill>
                  <a:srgbClr val="FFCC3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800"/>
              <a:buNone/>
              <a:defRPr sz="3733">
                <a:solidFill>
                  <a:srgbClr val="FFCC3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800"/>
              <a:buNone/>
              <a:defRPr sz="3733">
                <a:solidFill>
                  <a:srgbClr val="FFCC3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C33"/>
              </a:buClr>
              <a:buSzPts val="2800"/>
              <a:buNone/>
              <a:defRPr sz="3733">
                <a:solidFill>
                  <a:srgbClr val="FFCC33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18" name="Google Shape;18;p3" descr="SystemWide-maroon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5662677"/>
            <a:ext cx="12192000" cy="11953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3738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DA781-9F93-504F-B2F8-89F66E1B2011}" type="datetimeFigureOut">
              <a:rPr lang="en-US" smtClean="0"/>
              <a:t>5/11/23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23344-1F2F-5D4F-9718-6578085F7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8649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9786139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609402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727884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554410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6" name="Google Shape;36;p8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6613724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97762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10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44" name="Google Shape;44;p10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45" name="Google Shape;45;p10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584228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9" name="Google Shape;49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050537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2" name="Google Shape;52;p12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219346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61473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DA781-9F93-504F-B2F8-89F66E1B2011}" type="datetimeFigureOut">
              <a:rPr lang="en-US" smtClean="0"/>
              <a:t>5/11/23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23344-1F2F-5D4F-9718-6578085F7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5451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9117875" y="6095093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56015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DA781-9F93-504F-B2F8-89F66E1B2011}" type="datetimeFigureOut">
              <a:rPr lang="en-US" smtClean="0"/>
              <a:t>5/11/23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23344-1F2F-5D4F-9718-6578085F7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7886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DA781-9F93-504F-B2F8-89F66E1B2011}" type="datetimeFigureOut">
              <a:rPr lang="en-US" smtClean="0"/>
              <a:t>5/11/23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8240525-2D08-3446-952D-CF779FA13AC8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546100" y="838201"/>
            <a:ext cx="10998200" cy="1587"/>
          </a:xfrm>
          <a:prstGeom prst="line">
            <a:avLst/>
          </a:prstGeom>
          <a:noFill/>
          <a:ln w="22225" algn="ctr">
            <a:solidFill>
              <a:srgbClr val="0F5E90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813785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DA781-9F93-504F-B2F8-89F66E1B2011}" type="datetimeFigureOut">
              <a:rPr lang="en-US" smtClean="0"/>
              <a:t>5/11/23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23344-1F2F-5D4F-9718-6578085F7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614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DA781-9F93-504F-B2F8-89F66E1B2011}" type="datetimeFigureOut">
              <a:rPr lang="en-US" smtClean="0"/>
              <a:t>5/11/23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823344-1F2F-5D4F-9718-6578085F7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666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DA781-9F93-504F-B2F8-89F66E1B2011}" type="datetimeFigureOut">
              <a:rPr lang="en-US" smtClean="0"/>
              <a:t>5/11/23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23344-1F2F-5D4F-9718-6578085F71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83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800"/>
              <a:buFont typeface="Raleway"/>
              <a:buNone/>
              <a:defRPr sz="2800">
                <a:solidFill>
                  <a:srgbClr val="7A0019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800"/>
              <a:buNone/>
              <a:defRPr sz="2800">
                <a:solidFill>
                  <a:srgbClr val="7A0019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800"/>
              <a:buNone/>
              <a:defRPr sz="2800">
                <a:solidFill>
                  <a:srgbClr val="7A0019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800"/>
              <a:buNone/>
              <a:defRPr sz="2800">
                <a:solidFill>
                  <a:srgbClr val="7A0019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800"/>
              <a:buNone/>
              <a:defRPr sz="2800">
                <a:solidFill>
                  <a:srgbClr val="7A0019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800"/>
              <a:buNone/>
              <a:defRPr sz="2800">
                <a:solidFill>
                  <a:srgbClr val="7A0019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800"/>
              <a:buNone/>
              <a:defRPr sz="2800">
                <a:solidFill>
                  <a:srgbClr val="7A0019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800"/>
              <a:buNone/>
              <a:defRPr sz="2800">
                <a:solidFill>
                  <a:srgbClr val="7A0019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800"/>
              <a:buNone/>
              <a:defRPr sz="2800">
                <a:solidFill>
                  <a:srgbClr val="7A0019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  <a:defRPr sz="1800"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aleway"/>
              <a:buChar char="○"/>
              <a:defRPr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aleway"/>
              <a:buChar char="■"/>
              <a:defRPr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aleway"/>
              <a:buChar char="●"/>
              <a:defRPr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aleway"/>
              <a:buChar char="○"/>
              <a:defRPr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aleway"/>
              <a:buChar char="■"/>
              <a:defRPr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aleway"/>
              <a:buChar char="●"/>
              <a:defRPr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aleway"/>
              <a:buChar char="○"/>
              <a:defRPr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aleway"/>
              <a:buChar char="■"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4576650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704" r:id="rId13"/>
    <p:sldLayoutId id="214748370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08F997-E164-A74C-ADC0-982FF34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E85CC-4CAF-A040-9D69-16483BAD0F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332828-53FD-9945-B941-5B53C25B7A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ACEE3-9951-DB4D-BBBB-013EDA7D417D}" type="datetimeFigureOut">
              <a:rPr lang="en-US" smtClean="0"/>
              <a:t>5/11/23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0BA291-B414-E840-BFE2-F59858E1EB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67D40A-B3FF-9844-8BD3-E01A80C791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C3C7C-596A-8A40-9C8D-9B5DDEEC68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673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800"/>
              <a:buFont typeface="Raleway"/>
              <a:buNone/>
              <a:defRPr sz="2800">
                <a:solidFill>
                  <a:srgbClr val="7A0019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800"/>
              <a:buNone/>
              <a:defRPr sz="2800">
                <a:solidFill>
                  <a:srgbClr val="7A0019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800"/>
              <a:buNone/>
              <a:defRPr sz="2800">
                <a:solidFill>
                  <a:srgbClr val="7A0019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800"/>
              <a:buNone/>
              <a:defRPr sz="2800">
                <a:solidFill>
                  <a:srgbClr val="7A0019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800"/>
              <a:buNone/>
              <a:defRPr sz="2800">
                <a:solidFill>
                  <a:srgbClr val="7A0019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800"/>
              <a:buNone/>
              <a:defRPr sz="2800">
                <a:solidFill>
                  <a:srgbClr val="7A0019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800"/>
              <a:buNone/>
              <a:defRPr sz="2800">
                <a:solidFill>
                  <a:srgbClr val="7A0019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800"/>
              <a:buNone/>
              <a:defRPr sz="2800">
                <a:solidFill>
                  <a:srgbClr val="7A0019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7A0019"/>
              </a:buClr>
              <a:buSzPts val="2800"/>
              <a:buNone/>
              <a:defRPr sz="2800">
                <a:solidFill>
                  <a:srgbClr val="7A0019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aleway"/>
              <a:buChar char="●"/>
              <a:defRPr sz="1800"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aleway"/>
              <a:buChar char="○"/>
              <a:defRPr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aleway"/>
              <a:buChar char="■"/>
              <a:defRPr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aleway"/>
              <a:buChar char="●"/>
              <a:defRPr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aleway"/>
              <a:buChar char="○"/>
              <a:defRPr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aleway"/>
              <a:buChar char="■"/>
              <a:defRPr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aleway"/>
              <a:buChar char="●"/>
              <a:defRPr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aleway"/>
              <a:buChar char="○"/>
              <a:defRPr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aleway"/>
              <a:buChar char="■"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820703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3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jp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5.xml"/><Relationship Id="rId1" Type="http://schemas.openxmlformats.org/officeDocument/2006/relationships/video" Target="https://www.youtube.com/embed/K9fuSVaszyg?start=24&amp;feature=oembed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ncfZWqPm7-4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edia Kits | Seagate US">
            <a:extLst>
              <a:ext uri="{FF2B5EF4-FFF2-40B4-BE49-F238E27FC236}">
                <a16:creationId xmlns:a16="http://schemas.microsoft.com/office/drawing/2014/main" id="{0FB7828B-468F-B546-8DC6-55CF6C08E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381"/>
            <a:ext cx="1988527" cy="174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1685925" y="895941"/>
            <a:ext cx="8637682" cy="981768"/>
          </a:xfrm>
        </p:spPr>
        <p:txBody>
          <a:bodyPr/>
          <a:lstStyle/>
          <a:p>
            <a:pPr algn="ctr"/>
            <a:r>
              <a:rPr lang="en-US" sz="3200" b="1" dirty="0">
                <a:solidFill>
                  <a:srgbClr val="C00000"/>
                </a:solidFill>
                <a:ea typeface="Tahoma" panose="020B0604030504040204" pitchFamily="34" charset="0"/>
              </a:rPr>
              <a:t>DNA Storage and Computing</a:t>
            </a:r>
            <a:br>
              <a:rPr lang="en-US" sz="3200" b="1" dirty="0">
                <a:solidFill>
                  <a:srgbClr val="C00000"/>
                </a:solidFill>
                <a:ea typeface="Tahoma" panose="020B0604030504040204" pitchFamily="34" charset="0"/>
              </a:rPr>
            </a:br>
            <a:br>
              <a:rPr lang="en-US" sz="3200" b="1" dirty="0">
                <a:solidFill>
                  <a:srgbClr val="C00000"/>
                </a:solidFill>
                <a:ea typeface="Tahoma" panose="020B0604030504040204" pitchFamily="34" charset="0"/>
              </a:rPr>
            </a:br>
            <a:endParaRPr lang="en-US" sz="3200" dirty="0">
              <a:ea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67513" y="1462656"/>
            <a:ext cx="9132277" cy="1179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 Riedel</a:t>
            </a:r>
          </a:p>
          <a:p>
            <a:pPr algn="ctr"/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Associate Professor</a:t>
            </a:r>
            <a:b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Electrical and Computer Engineering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University of Minnesota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5600" y="140208"/>
            <a:ext cx="1676400" cy="938784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4AA88C-822D-8046-BE82-77F845B9DC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603495-C550-49C1-99D2-2F4BF61EE711}" type="slidenum">
              <a:rPr lang="en-US" sz="20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z="2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2" descr="The Sporting News/Sporting News via Getty Images">
            <a:extLst>
              <a:ext uri="{FF2B5EF4-FFF2-40B4-BE49-F238E27FC236}">
                <a16:creationId xmlns:a16="http://schemas.microsoft.com/office/drawing/2014/main" id="{476E8775-FBE9-7A2C-1934-87F49E42C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118" y="2843846"/>
            <a:ext cx="2032517" cy="247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F8BFDD-D594-A80C-95A5-50D1A351052C}"/>
              </a:ext>
            </a:extLst>
          </p:cNvPr>
          <p:cNvSpPr txBox="1"/>
          <p:nvPr/>
        </p:nvSpPr>
        <p:spPr>
          <a:xfrm>
            <a:off x="7991731" y="5522189"/>
            <a:ext cx="41472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 i="0" u="none" strike="noStrike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Lawrence Peter "</a:t>
            </a:r>
            <a:r>
              <a:rPr lang="en-US" b="1" i="0" u="none" strike="noStrike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Yogi</a:t>
            </a:r>
            <a:r>
              <a:rPr lang="en-US" b="0" i="0" u="none" strike="noStrike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" </a:t>
            </a:r>
            <a:r>
              <a:rPr lang="en-US" b="1" i="0" u="none" strike="noStrike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Berra</a:t>
            </a:r>
            <a:r>
              <a:rPr lang="en-US" b="0" i="0" u="none" strike="noStrike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 </a:t>
            </a:r>
            <a:br>
              <a:rPr lang="en-US" b="0" i="0" u="none" strike="noStrike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</a:br>
            <a:r>
              <a:rPr lang="en-US" b="0" i="0" u="none" strike="noStrike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(May 12, 1925 – September 22, 2015) 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074A92-06FB-02AD-9DDB-1B8B5F7BCCDA}"/>
              </a:ext>
            </a:extLst>
          </p:cNvPr>
          <p:cNvSpPr txBox="1"/>
          <p:nvPr/>
        </p:nvSpPr>
        <p:spPr>
          <a:xfrm>
            <a:off x="2654518" y="4387006"/>
            <a:ext cx="5239991" cy="1660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anose="020B0604030504040204" pitchFamily="34" charset="0"/>
                <a:cs typeface="Tahoma" pitchFamily="34" charset="0"/>
              </a:rPr>
              <a:t>In </a:t>
            </a:r>
            <a:r>
              <a:rPr kumimoji="0" lang="en-US" sz="28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anose="020B0604030504040204" pitchFamily="34" charset="0"/>
                <a:cs typeface="Tahoma" pitchFamily="34" charset="0"/>
              </a:rPr>
              <a:t>theory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anose="020B0604030504040204" pitchFamily="34" charset="0"/>
                <a:cs typeface="Tahoma" pitchFamily="34" charset="0"/>
              </a:rPr>
              <a:t>  there’s no difference between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ahoma" pitchFamily="34" charset="0"/>
                <a:ea typeface="Tahoma" panose="020B0604030504040204" pitchFamily="34" charset="0"/>
                <a:cs typeface="Tahoma" pitchFamily="34" charset="0"/>
              </a:rPr>
              <a:t>theory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anose="020B0604030504040204" pitchFamily="34" charset="0"/>
                <a:cs typeface="Tahoma" pitchFamily="34" charset="0"/>
              </a:rPr>
              <a:t> and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ahoma" pitchFamily="34" charset="0"/>
                <a:ea typeface="Tahoma" panose="020B0604030504040204" pitchFamily="34" charset="0"/>
                <a:cs typeface="Tahoma" pitchFamily="34" charset="0"/>
              </a:rPr>
              <a:t>practice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anose="020B0604030504040204" pitchFamily="34" charset="0"/>
                <a:cs typeface="Tahoma" pitchFamily="34" charset="0"/>
              </a:rPr>
              <a:t>…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anose="020B0604030504040204" pitchFamily="34" charset="0"/>
                <a:cs typeface="Tahoma" pitchFamily="34" charset="0"/>
              </a:rPr>
              <a:t>But in </a:t>
            </a:r>
            <a:r>
              <a:rPr kumimoji="0" lang="en-US" sz="2800" b="0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anose="020B0604030504040204" pitchFamily="34" charset="0"/>
                <a:cs typeface="Tahoma" pitchFamily="34" charset="0"/>
              </a:rPr>
              <a:t>practice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itchFamily="34" charset="0"/>
                <a:ea typeface="Tahoma" panose="020B0604030504040204" pitchFamily="34" charset="0"/>
                <a:cs typeface="Tahoma" pitchFamily="34" charset="0"/>
              </a:rPr>
              <a:t> there is!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510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5CCBF-7275-AC46-80AB-E7F776A41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551" y="-50033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Technology for DNA Storage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7379AD-F57E-B146-BB97-6254E0382C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468" r="61801" b="44463"/>
          <a:stretch/>
        </p:blipFill>
        <p:spPr>
          <a:xfrm>
            <a:off x="0" y="2517774"/>
            <a:ext cx="4657241" cy="1720312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8C89EA7-0664-47D2-3B9B-1242869CBBAC}"/>
              </a:ext>
            </a:extLst>
          </p:cNvPr>
          <p:cNvSpPr txBox="1">
            <a:spLocks/>
          </p:cNvSpPr>
          <p:nvPr/>
        </p:nvSpPr>
        <p:spPr>
          <a:xfrm>
            <a:off x="441301" y="1008123"/>
            <a:ext cx="10120795" cy="1637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Operations are relatively slow, but system benefits from massive parallelism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3C473D-5A39-8634-04A2-916931A6FA60}"/>
              </a:ext>
            </a:extLst>
          </p:cNvPr>
          <p:cNvSpPr txBox="1"/>
          <p:nvPr/>
        </p:nvSpPr>
        <p:spPr>
          <a:xfrm>
            <a:off x="433955" y="2076773"/>
            <a:ext cx="459555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Start with “symbols” each 16 bits long: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54F3C5-AF5C-2304-23CA-DF90BA1A0F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699" t="20689" b="42503"/>
          <a:stretch/>
        </p:blipFill>
        <p:spPr>
          <a:xfrm>
            <a:off x="5571640" y="2619212"/>
            <a:ext cx="6620359" cy="20380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A453EA-1219-0449-275E-3432BD40D0EC}"/>
              </a:ext>
            </a:extLst>
          </p:cNvPr>
          <p:cNvSpPr txBox="1"/>
          <p:nvPr/>
        </p:nvSpPr>
        <p:spPr>
          <a:xfrm>
            <a:off x="5587142" y="2076773"/>
            <a:ext cx="20300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Attach “linkers”: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3FCA38-99CC-1347-ABF6-805808B0C6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726"/>
          <a:stretch/>
        </p:blipFill>
        <p:spPr>
          <a:xfrm>
            <a:off x="0" y="5649133"/>
            <a:ext cx="12192000" cy="6795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1C5A77E-8B63-511E-748C-470A567E6640}"/>
              </a:ext>
            </a:extLst>
          </p:cNvPr>
          <p:cNvSpPr txBox="1"/>
          <p:nvPr/>
        </p:nvSpPr>
        <p:spPr>
          <a:xfrm>
            <a:off x="2627198" y="5105218"/>
            <a:ext cx="69467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Hybridize strands together. Linkers ensure correct ordering: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1F524D-55C5-B9CD-38F2-106542B3AC5F}"/>
              </a:ext>
            </a:extLst>
          </p:cNvPr>
          <p:cNvSpPr/>
          <p:nvPr/>
        </p:nvSpPr>
        <p:spPr>
          <a:xfrm>
            <a:off x="1418095" y="2645656"/>
            <a:ext cx="910525" cy="485002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ADC0C77-98D4-DC29-B1C3-1367F94F9D00}"/>
              </a:ext>
            </a:extLst>
          </p:cNvPr>
          <p:cNvSpPr/>
          <p:nvPr/>
        </p:nvSpPr>
        <p:spPr>
          <a:xfrm>
            <a:off x="3291452" y="2641853"/>
            <a:ext cx="910525" cy="485002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6AC633-4654-34EE-631E-832CA4E106DA}"/>
              </a:ext>
            </a:extLst>
          </p:cNvPr>
          <p:cNvSpPr/>
          <p:nvPr/>
        </p:nvSpPr>
        <p:spPr>
          <a:xfrm>
            <a:off x="2291811" y="3218899"/>
            <a:ext cx="910525" cy="485002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11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5CCBF-7275-AC46-80AB-E7F776A41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551" y="-50033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Algorithms for Routing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D02AF-C00D-024A-B6EA-FA105F5F4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924" y="1521205"/>
            <a:ext cx="5433646" cy="257188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C00000"/>
                </a:solidFill>
              </a:rPr>
              <a:t>Analyze</a:t>
            </a:r>
            <a:r>
              <a:rPr lang="en-US" dirty="0"/>
              <a:t> and </a:t>
            </a:r>
            <a:r>
              <a:rPr lang="en-US" dirty="0">
                <a:solidFill>
                  <a:srgbClr val="C00000"/>
                </a:solidFill>
              </a:rPr>
              <a:t>optimize</a:t>
            </a:r>
            <a:r>
              <a:rPr lang="en-US" dirty="0"/>
              <a:t> the choice of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chemical protocols</a:t>
            </a:r>
            <a:r>
              <a:rPr lang="en-US" dirty="0"/>
              <a:t>, the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parameters</a:t>
            </a:r>
            <a:r>
              <a:rPr lang="en-US" dirty="0"/>
              <a:t>, the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layout</a:t>
            </a:r>
            <a:r>
              <a:rPr lang="en-US" dirty="0"/>
              <a:t>, and the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routing of droplets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>
                <a:solidFill>
                  <a:srgbClr val="C00000"/>
                </a:solidFill>
              </a:rPr>
              <a:t>Goal: </a:t>
            </a:r>
            <a:r>
              <a:rPr lang="en-US" dirty="0"/>
              <a:t>produce a parametrized design that maximizes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throughput</a:t>
            </a:r>
            <a:r>
              <a:rPr lang="en-US" dirty="0"/>
              <a:t>, minimizes the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complexity</a:t>
            </a:r>
            <a:r>
              <a:rPr lang="en-US" dirty="0"/>
              <a:t>, and minimizes the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cost</a:t>
            </a:r>
            <a:r>
              <a:rPr lang="en-US" dirty="0"/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C5D278-C062-0342-A770-65891297B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8570" y="1155974"/>
            <a:ext cx="6151105" cy="454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1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1B85F5-872E-4D40-83E7-F57A01F989AF}"/>
              </a:ext>
            </a:extLst>
          </p:cNvPr>
          <p:cNvSpPr txBox="1"/>
          <p:nvPr/>
        </p:nvSpPr>
        <p:spPr>
          <a:xfrm>
            <a:off x="588533" y="1240384"/>
            <a:ext cx="5285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Seagate is funding UMN to design the </a:t>
            </a:r>
            <a:r>
              <a:rPr lang="en-US" sz="2400" dirty="0">
                <a:solidFill>
                  <a:srgbClr val="C00000"/>
                </a:solidFill>
              </a:rPr>
              <a:t>droplet routing algorithm</a:t>
            </a:r>
            <a:r>
              <a:rPr lang="en-US" sz="2400" dirty="0"/>
              <a:t>.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58FC754-8294-4C4A-9945-FDFD58DAAA00}"/>
              </a:ext>
            </a:extLst>
          </p:cNvPr>
          <p:cNvSpPr txBox="1">
            <a:spLocks/>
          </p:cNvSpPr>
          <p:nvPr/>
        </p:nvSpPr>
        <p:spPr>
          <a:xfrm>
            <a:off x="588533" y="2244598"/>
            <a:ext cx="4494500" cy="20363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C00000"/>
                </a:solidFill>
              </a:rPr>
              <a:t>Goal</a:t>
            </a:r>
            <a:r>
              <a:rPr lang="en-US" sz="2400" dirty="0"/>
              <a:t>: software that computes the optimal routing of droplets, parametrized according to the variables, including the chemical protocols.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E7DD9387-57AD-9A4A-BF57-413A32BCF45F}"/>
              </a:ext>
            </a:extLst>
          </p:cNvPr>
          <p:cNvSpPr txBox="1">
            <a:spLocks/>
          </p:cNvSpPr>
          <p:nvPr/>
        </p:nvSpPr>
        <p:spPr>
          <a:xfrm>
            <a:off x="588533" y="4280994"/>
            <a:ext cx="4494500" cy="223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rgbClr val="C00000"/>
                </a:solidFill>
              </a:rPr>
              <a:t>Progress</a:t>
            </a:r>
            <a:r>
              <a:rPr lang="en-US" sz="2400" dirty="0"/>
              <a:t>: Algorithm development complete.</a:t>
            </a: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DC26EC5C-BCCA-8740-D71C-81778DBE0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633" y="1655882"/>
            <a:ext cx="4413518" cy="3640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083F8E5F-4AF4-8B16-2BF6-1E9B10C00847}"/>
              </a:ext>
            </a:extLst>
          </p:cNvPr>
          <p:cNvSpPr txBox="1"/>
          <p:nvPr/>
        </p:nvSpPr>
        <p:spPr>
          <a:xfrm>
            <a:off x="7221415" y="5728677"/>
            <a:ext cx="30907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“A Star” Routing Example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27167C6-3F24-957E-86C4-C1ADC5D19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551" y="-50033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Algorithms for Routing</a:t>
            </a:r>
          </a:p>
        </p:txBody>
      </p:sp>
    </p:spTree>
    <p:extLst>
      <p:ext uri="{BB962C8B-B14F-4D97-AF65-F5344CB8AC3E}">
        <p14:creationId xmlns:p14="http://schemas.microsoft.com/office/powerpoint/2010/main" val="86690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39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60;p14">
            <a:extLst>
              <a:ext uri="{FF2B5EF4-FFF2-40B4-BE49-F238E27FC236}">
                <a16:creationId xmlns:a16="http://schemas.microsoft.com/office/drawing/2014/main" id="{929A757C-F1AA-E042-879E-1D99B49AA1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196464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ct val="0"/>
              </a:spcBef>
            </a:pPr>
            <a:r>
              <a:rPr lang="en" dirty="0">
                <a:solidFill>
                  <a:srgbClr val="C00000"/>
                </a:solidFill>
              </a:rPr>
              <a:t>Modeling Hydrodynamics</a:t>
            </a:r>
            <a:endParaRPr dirty="0">
              <a:solidFill>
                <a:srgbClr val="C00000"/>
              </a:solidFill>
            </a:endParaRPr>
          </a:p>
        </p:txBody>
      </p:sp>
      <p:pic>
        <p:nvPicPr>
          <p:cNvPr id="6146" name="Picture 2" descr="Typical electrowetting-on-dielectric structure and schematic... | Download  Scientific Diagram">
            <a:extLst>
              <a:ext uri="{FF2B5EF4-FFF2-40B4-BE49-F238E27FC236}">
                <a16:creationId xmlns:a16="http://schemas.microsoft.com/office/drawing/2014/main" id="{16A35766-18E1-2149-3162-080F6E80C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627" y="1833683"/>
            <a:ext cx="93345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703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Rectangle 96">
            <a:extLst>
              <a:ext uri="{FF2B5EF4-FFF2-40B4-BE49-F238E27FC236}">
                <a16:creationId xmlns:a16="http://schemas.microsoft.com/office/drawing/2014/main" id="{654B5113-6612-43BD-9CAE-9F80C70C4ABE}"/>
              </a:ext>
            </a:extLst>
          </p:cNvPr>
          <p:cNvSpPr/>
          <p:nvPr/>
        </p:nvSpPr>
        <p:spPr>
          <a:xfrm>
            <a:off x="8604869" y="2224778"/>
            <a:ext cx="1161084" cy="111840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1617DE9F-6F4C-4682-935A-243DFB74593F}"/>
              </a:ext>
            </a:extLst>
          </p:cNvPr>
          <p:cNvSpPr/>
          <p:nvPr/>
        </p:nvSpPr>
        <p:spPr>
          <a:xfrm>
            <a:off x="2151556" y="2236761"/>
            <a:ext cx="1111503" cy="111840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B3DEF82C-F6BF-4E73-9146-5BACE0F3847B}"/>
              </a:ext>
            </a:extLst>
          </p:cNvPr>
          <p:cNvSpPr/>
          <p:nvPr/>
        </p:nvSpPr>
        <p:spPr>
          <a:xfrm>
            <a:off x="8989193" y="2573803"/>
            <a:ext cx="374904" cy="3968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17F0DBFF-025B-48DD-BE22-B6DCA3A420D1}"/>
              </a:ext>
            </a:extLst>
          </p:cNvPr>
          <p:cNvSpPr/>
          <p:nvPr/>
        </p:nvSpPr>
        <p:spPr>
          <a:xfrm>
            <a:off x="2899169" y="2614482"/>
            <a:ext cx="374904" cy="3749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234A46A-3C4C-44FD-BB06-7F1CBA4E4A8F}"/>
              </a:ext>
            </a:extLst>
          </p:cNvPr>
          <p:cNvSpPr txBox="1"/>
          <p:nvPr/>
        </p:nvSpPr>
        <p:spPr>
          <a:xfrm>
            <a:off x="180276" y="4787347"/>
            <a:ext cx="5715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Droplets are </a:t>
            </a:r>
            <a:r>
              <a:rPr lang="en-US" b="1" dirty="0">
                <a:solidFill>
                  <a:srgbClr val="FF0000"/>
                </a:solidFill>
              </a:rPr>
              <a:t>circles</a:t>
            </a:r>
            <a:r>
              <a:rPr lang="en-US" dirty="0">
                <a:solidFill>
                  <a:srgbClr val="FF0000"/>
                </a:solidFill>
              </a:rPr>
              <a:t>, not points with no real volume.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Droplets </a:t>
            </a:r>
            <a:r>
              <a:rPr lang="en-US" b="1" dirty="0">
                <a:solidFill>
                  <a:srgbClr val="FF0000"/>
                </a:solidFill>
              </a:rPr>
              <a:t>grow</a:t>
            </a:r>
            <a:r>
              <a:rPr lang="en-US" dirty="0">
                <a:solidFill>
                  <a:srgbClr val="FF0000"/>
                </a:solidFill>
              </a:rPr>
              <a:t> as they merge.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Droplets occupy </a:t>
            </a:r>
            <a:r>
              <a:rPr lang="en-US" b="1" dirty="0">
                <a:solidFill>
                  <a:srgbClr val="FF0000"/>
                </a:solidFill>
              </a:rPr>
              <a:t>multiple</a:t>
            </a:r>
            <a:r>
              <a:rPr lang="en-US" dirty="0">
                <a:solidFill>
                  <a:srgbClr val="FF0000"/>
                </a:solidFill>
              </a:rPr>
              <a:t> spaces.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A0BE19-E123-4C48-8241-CDFB5488E544}"/>
              </a:ext>
            </a:extLst>
          </p:cNvPr>
          <p:cNvSpPr txBox="1"/>
          <p:nvPr/>
        </p:nvSpPr>
        <p:spPr>
          <a:xfrm>
            <a:off x="180276" y="2629123"/>
            <a:ext cx="927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Droplet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A8E78A-00CA-4905-9361-0B948C441BFA}"/>
              </a:ext>
            </a:extLst>
          </p:cNvPr>
          <p:cNvSpPr txBox="1"/>
          <p:nvPr/>
        </p:nvSpPr>
        <p:spPr>
          <a:xfrm>
            <a:off x="132943" y="1881663"/>
            <a:ext cx="1079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735CFE"/>
                </a:solidFill>
              </a:rPr>
              <a:t>Occluded spaces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474AAC2-8371-48BA-B161-0F513BC017F4}"/>
              </a:ext>
            </a:extLst>
          </p:cNvPr>
          <p:cNvGrpSpPr/>
          <p:nvPr/>
        </p:nvGrpSpPr>
        <p:grpSpPr>
          <a:xfrm>
            <a:off x="1212281" y="1467796"/>
            <a:ext cx="3208729" cy="3048002"/>
            <a:chOff x="1212281" y="1996303"/>
            <a:chExt cx="3208729" cy="304800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2FD273F-9FD9-4326-AA4E-85FCE50FEC5C}"/>
                </a:ext>
              </a:extLst>
            </p:cNvPr>
            <p:cNvSpPr/>
            <p:nvPr/>
          </p:nvSpPr>
          <p:spPr>
            <a:xfrm>
              <a:off x="2894141" y="2767973"/>
              <a:ext cx="384048" cy="369718"/>
            </a:xfrm>
            <a:prstGeom prst="rect">
              <a:avLst/>
            </a:prstGeom>
            <a:solidFill>
              <a:srgbClr val="735CFE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001CE48-EACD-4407-B469-10BA81A4AECC}"/>
                </a:ext>
              </a:extLst>
            </p:cNvPr>
            <p:cNvGrpSpPr/>
            <p:nvPr/>
          </p:nvGrpSpPr>
          <p:grpSpPr>
            <a:xfrm>
              <a:off x="1362697" y="1996303"/>
              <a:ext cx="3058313" cy="3048002"/>
              <a:chOff x="5038122" y="2914095"/>
              <a:chExt cx="3058313" cy="3048002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53F98B3-E599-427A-B421-D6D80944FD92}"/>
                  </a:ext>
                </a:extLst>
              </p:cNvPr>
              <p:cNvSpPr/>
              <p:nvPr/>
            </p:nvSpPr>
            <p:spPr>
              <a:xfrm>
                <a:off x="5038122" y="2914095"/>
                <a:ext cx="3058306" cy="3047998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6AB2F78F-A686-4ECF-9058-EED30DF763B4}"/>
                  </a:ext>
                </a:extLst>
              </p:cNvPr>
              <p:cNvGrpSpPr/>
              <p:nvPr/>
            </p:nvGrpSpPr>
            <p:grpSpPr>
              <a:xfrm>
                <a:off x="5429435" y="2914095"/>
                <a:ext cx="2667000" cy="3047997"/>
                <a:chOff x="8353897" y="3123564"/>
                <a:chExt cx="2667000" cy="3200400"/>
              </a:xfrm>
            </p:grpSpPr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3814D9B7-2A9E-4B37-BACE-A87A0C7236E8}"/>
                    </a:ext>
                  </a:extLst>
                </p:cNvPr>
                <p:cNvCxnSpPr/>
                <p:nvPr/>
              </p:nvCxnSpPr>
              <p:spPr>
                <a:xfrm>
                  <a:off x="8353897" y="3123564"/>
                  <a:ext cx="0" cy="3200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18CE4EEB-8ECE-4BEE-9F16-051017FE1F8A}"/>
                    </a:ext>
                  </a:extLst>
                </p:cNvPr>
                <p:cNvCxnSpPr/>
                <p:nvPr/>
              </p:nvCxnSpPr>
              <p:spPr>
                <a:xfrm>
                  <a:off x="8734897" y="3123564"/>
                  <a:ext cx="0" cy="3200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412E6E77-891A-43FE-A0E6-B3E361FA5851}"/>
                    </a:ext>
                  </a:extLst>
                </p:cNvPr>
                <p:cNvCxnSpPr/>
                <p:nvPr/>
              </p:nvCxnSpPr>
              <p:spPr>
                <a:xfrm>
                  <a:off x="9115897" y="3123564"/>
                  <a:ext cx="0" cy="3200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53CABDEC-6B1A-4726-A779-183F2E8BB2FC}"/>
                    </a:ext>
                  </a:extLst>
                </p:cNvPr>
                <p:cNvCxnSpPr/>
                <p:nvPr/>
              </p:nvCxnSpPr>
              <p:spPr>
                <a:xfrm>
                  <a:off x="9496897" y="3123564"/>
                  <a:ext cx="0" cy="3200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F4DF8183-4F28-43D1-9718-1712CE7CB640}"/>
                    </a:ext>
                  </a:extLst>
                </p:cNvPr>
                <p:cNvCxnSpPr/>
                <p:nvPr/>
              </p:nvCxnSpPr>
              <p:spPr>
                <a:xfrm>
                  <a:off x="9877897" y="3123564"/>
                  <a:ext cx="0" cy="3200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283E6D35-243C-4EBF-89B8-EC3409DC0A0C}"/>
                    </a:ext>
                  </a:extLst>
                </p:cNvPr>
                <p:cNvCxnSpPr/>
                <p:nvPr/>
              </p:nvCxnSpPr>
              <p:spPr>
                <a:xfrm>
                  <a:off x="10258897" y="3123564"/>
                  <a:ext cx="0" cy="3200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5B5BF43E-2F23-4996-A00E-B3D2AD2A764E}"/>
                    </a:ext>
                  </a:extLst>
                </p:cNvPr>
                <p:cNvCxnSpPr/>
                <p:nvPr/>
              </p:nvCxnSpPr>
              <p:spPr>
                <a:xfrm>
                  <a:off x="10639897" y="3123564"/>
                  <a:ext cx="0" cy="3200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7E9F9F2C-06E0-494B-935F-A7C4B1CA1343}"/>
                    </a:ext>
                  </a:extLst>
                </p:cNvPr>
                <p:cNvCxnSpPr/>
                <p:nvPr/>
              </p:nvCxnSpPr>
              <p:spPr>
                <a:xfrm>
                  <a:off x="11020897" y="3123564"/>
                  <a:ext cx="0" cy="3200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226F2723-DEBF-4BEC-BE3A-313FF8B51863}"/>
                  </a:ext>
                </a:extLst>
              </p:cNvPr>
              <p:cNvGrpSpPr/>
              <p:nvPr/>
            </p:nvGrpSpPr>
            <p:grpSpPr>
              <a:xfrm rot="5400000">
                <a:off x="5238932" y="3104602"/>
                <a:ext cx="2666999" cy="3047992"/>
                <a:chOff x="8365496" y="3123564"/>
                <a:chExt cx="2666999" cy="3213264"/>
              </a:xfrm>
            </p:grpSpPr>
            <p:cxnSp>
              <p:nvCxnSpPr>
                <p:cNvPr id="17" name="Straight Connector 16">
                  <a:extLst>
                    <a:ext uri="{FF2B5EF4-FFF2-40B4-BE49-F238E27FC236}">
                      <a16:creationId xmlns:a16="http://schemas.microsoft.com/office/drawing/2014/main" id="{F5C57114-A2CD-4474-8854-3685EFD91A6B}"/>
                    </a:ext>
                  </a:extLst>
                </p:cNvPr>
                <p:cNvCxnSpPr/>
                <p:nvPr/>
              </p:nvCxnSpPr>
              <p:spPr>
                <a:xfrm>
                  <a:off x="8365496" y="3136427"/>
                  <a:ext cx="0" cy="3200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90F954D7-7C2A-41E1-A465-EB21C172A04A}"/>
                    </a:ext>
                  </a:extLst>
                </p:cNvPr>
                <p:cNvCxnSpPr/>
                <p:nvPr/>
              </p:nvCxnSpPr>
              <p:spPr>
                <a:xfrm>
                  <a:off x="8746496" y="3123564"/>
                  <a:ext cx="0" cy="3200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>
                  <a:extLst>
                    <a:ext uri="{FF2B5EF4-FFF2-40B4-BE49-F238E27FC236}">
                      <a16:creationId xmlns:a16="http://schemas.microsoft.com/office/drawing/2014/main" id="{2C9A7D6D-216C-4796-B83A-D0C4DB9698FB}"/>
                    </a:ext>
                  </a:extLst>
                </p:cNvPr>
                <p:cNvCxnSpPr/>
                <p:nvPr/>
              </p:nvCxnSpPr>
              <p:spPr>
                <a:xfrm>
                  <a:off x="9127496" y="3123564"/>
                  <a:ext cx="0" cy="3200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>
                  <a:extLst>
                    <a:ext uri="{FF2B5EF4-FFF2-40B4-BE49-F238E27FC236}">
                      <a16:creationId xmlns:a16="http://schemas.microsoft.com/office/drawing/2014/main" id="{B3F190C1-731B-45BD-83F1-5833E1D114AE}"/>
                    </a:ext>
                  </a:extLst>
                </p:cNvPr>
                <p:cNvCxnSpPr/>
                <p:nvPr/>
              </p:nvCxnSpPr>
              <p:spPr>
                <a:xfrm>
                  <a:off x="9508496" y="3123564"/>
                  <a:ext cx="0" cy="3200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D781C142-A182-403F-A7D7-B317A6E930D9}"/>
                    </a:ext>
                  </a:extLst>
                </p:cNvPr>
                <p:cNvCxnSpPr/>
                <p:nvPr/>
              </p:nvCxnSpPr>
              <p:spPr>
                <a:xfrm>
                  <a:off x="9889497" y="3136428"/>
                  <a:ext cx="0" cy="3200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26BBB911-AF58-46F4-95A0-1B47DA04F335}"/>
                    </a:ext>
                  </a:extLst>
                </p:cNvPr>
                <p:cNvCxnSpPr/>
                <p:nvPr/>
              </p:nvCxnSpPr>
              <p:spPr>
                <a:xfrm>
                  <a:off x="10270495" y="3123564"/>
                  <a:ext cx="0" cy="3200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2D1F9682-EEDD-4121-B5FB-291F3A5684BD}"/>
                    </a:ext>
                  </a:extLst>
                </p:cNvPr>
                <p:cNvCxnSpPr/>
                <p:nvPr/>
              </p:nvCxnSpPr>
              <p:spPr>
                <a:xfrm>
                  <a:off x="10651495" y="3123564"/>
                  <a:ext cx="0" cy="3200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888CDD9E-B99D-4FDF-BFD4-655AA5B673D8}"/>
                    </a:ext>
                  </a:extLst>
                </p:cNvPr>
                <p:cNvCxnSpPr/>
                <p:nvPr/>
              </p:nvCxnSpPr>
              <p:spPr>
                <a:xfrm>
                  <a:off x="11032495" y="3123564"/>
                  <a:ext cx="0" cy="320040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4F88100-EA48-40FC-BB7A-E022DC53D454}"/>
                </a:ext>
              </a:extLst>
            </p:cNvPr>
            <p:cNvCxnSpPr>
              <a:cxnSpLocks/>
              <a:stCxn id="12" idx="3"/>
            </p:cNvCxnSpPr>
            <p:nvPr/>
          </p:nvCxnSpPr>
          <p:spPr>
            <a:xfrm>
              <a:off x="1212281" y="2204829"/>
              <a:ext cx="445697" cy="140493"/>
            </a:xfrm>
            <a:prstGeom prst="straightConnector1">
              <a:avLst/>
            </a:prstGeom>
            <a:ln>
              <a:solidFill>
                <a:srgbClr val="735CFE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5400302-EC97-4289-A604-263CE066E34C}"/>
                </a:ext>
              </a:extLst>
            </p:cNvPr>
            <p:cNvSpPr/>
            <p:nvPr/>
          </p:nvSpPr>
          <p:spPr>
            <a:xfrm>
              <a:off x="3275556" y="3147356"/>
              <a:ext cx="384048" cy="369718"/>
            </a:xfrm>
            <a:prstGeom prst="rect">
              <a:avLst/>
            </a:prstGeom>
            <a:solidFill>
              <a:srgbClr val="735CFE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1AD189AC-5BC9-4762-AAF4-21662C618B5C}"/>
                </a:ext>
              </a:extLst>
            </p:cNvPr>
            <p:cNvSpPr/>
            <p:nvPr/>
          </p:nvSpPr>
          <p:spPr>
            <a:xfrm>
              <a:off x="2891508" y="3530778"/>
              <a:ext cx="384048" cy="369718"/>
            </a:xfrm>
            <a:prstGeom prst="rect">
              <a:avLst/>
            </a:prstGeom>
            <a:solidFill>
              <a:srgbClr val="735CFE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C5696DBC-13D4-4092-A4CC-F5DCEE2904BC}"/>
                </a:ext>
              </a:extLst>
            </p:cNvPr>
            <p:cNvSpPr/>
            <p:nvPr/>
          </p:nvSpPr>
          <p:spPr>
            <a:xfrm>
              <a:off x="2508668" y="3909707"/>
              <a:ext cx="384048" cy="369718"/>
            </a:xfrm>
            <a:prstGeom prst="rect">
              <a:avLst/>
            </a:prstGeom>
            <a:solidFill>
              <a:srgbClr val="735CFE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ACED3C28-CCEE-4A43-A3CC-306CFC185E99}"/>
                </a:ext>
              </a:extLst>
            </p:cNvPr>
            <p:cNvSpPr/>
            <p:nvPr/>
          </p:nvSpPr>
          <p:spPr>
            <a:xfrm>
              <a:off x="2128359" y="3527169"/>
              <a:ext cx="384048" cy="369718"/>
            </a:xfrm>
            <a:prstGeom prst="rect">
              <a:avLst/>
            </a:prstGeom>
            <a:solidFill>
              <a:srgbClr val="735CFE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BF3A8F3-282B-4952-B223-C312D0EAA5A8}"/>
                </a:ext>
              </a:extLst>
            </p:cNvPr>
            <p:cNvSpPr/>
            <p:nvPr/>
          </p:nvSpPr>
          <p:spPr>
            <a:xfrm>
              <a:off x="1747291" y="3146367"/>
              <a:ext cx="384048" cy="369718"/>
            </a:xfrm>
            <a:prstGeom prst="rect">
              <a:avLst/>
            </a:prstGeom>
            <a:solidFill>
              <a:srgbClr val="735CFE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1E4C501-0650-4771-82B4-121C987C118C}"/>
                </a:ext>
              </a:extLst>
            </p:cNvPr>
            <p:cNvSpPr/>
            <p:nvPr/>
          </p:nvSpPr>
          <p:spPr>
            <a:xfrm>
              <a:off x="2128304" y="2766554"/>
              <a:ext cx="384048" cy="369718"/>
            </a:xfrm>
            <a:prstGeom prst="rect">
              <a:avLst/>
            </a:prstGeom>
            <a:solidFill>
              <a:srgbClr val="735CFE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83C8E64-6E4B-48D9-8128-643D49C36B9E}"/>
                </a:ext>
              </a:extLst>
            </p:cNvPr>
            <p:cNvSpPr/>
            <p:nvPr/>
          </p:nvSpPr>
          <p:spPr>
            <a:xfrm>
              <a:off x="2509012" y="2384181"/>
              <a:ext cx="384048" cy="369718"/>
            </a:xfrm>
            <a:prstGeom prst="rect">
              <a:avLst/>
            </a:prstGeom>
            <a:solidFill>
              <a:srgbClr val="735CFE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40340790-F25A-40F1-B818-6F5F08D46B94}"/>
                </a:ext>
              </a:extLst>
            </p:cNvPr>
            <p:cNvSpPr/>
            <p:nvPr/>
          </p:nvSpPr>
          <p:spPr>
            <a:xfrm>
              <a:off x="2479949" y="3100006"/>
              <a:ext cx="457200" cy="457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A966CCE-064C-486E-942F-0FAE5CF0F9DD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1107348" y="2813789"/>
            <a:ext cx="127236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7DE7D430-48D6-47CA-A0A1-0D1541C886C2}"/>
              </a:ext>
            </a:extLst>
          </p:cNvPr>
          <p:cNvSpPr txBox="1"/>
          <p:nvPr/>
        </p:nvSpPr>
        <p:spPr>
          <a:xfrm>
            <a:off x="4743086" y="2835778"/>
            <a:ext cx="1352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Occupied </a:t>
            </a:r>
            <a:r>
              <a:rPr lang="en-US" dirty="0" err="1">
                <a:solidFill>
                  <a:srgbClr val="FFC000"/>
                </a:solidFill>
              </a:rPr>
              <a:t>Gridpoints</a:t>
            </a:r>
            <a:endParaRPr lang="en-US" dirty="0">
              <a:solidFill>
                <a:srgbClr val="FFC000"/>
              </a:solidFill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B9A49A48-D9EA-4042-A31B-47AD9D4BF743}"/>
              </a:ext>
            </a:extLst>
          </p:cNvPr>
          <p:cNvCxnSpPr>
            <a:cxnSpLocks/>
            <a:stCxn id="51" idx="1"/>
          </p:cNvCxnSpPr>
          <p:nvPr/>
        </p:nvCxnSpPr>
        <p:spPr>
          <a:xfrm flipH="1" flipV="1">
            <a:off x="2899169" y="2966338"/>
            <a:ext cx="1843917" cy="19260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A400A861-37C6-471B-8513-C6E7865AEB52}"/>
              </a:ext>
            </a:extLst>
          </p:cNvPr>
          <p:cNvCxnSpPr>
            <a:cxnSpLocks/>
            <a:stCxn id="51" idx="1"/>
          </p:cNvCxnSpPr>
          <p:nvPr/>
        </p:nvCxnSpPr>
        <p:spPr>
          <a:xfrm flipH="1" flipV="1">
            <a:off x="2846086" y="2349832"/>
            <a:ext cx="1897000" cy="8091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65F97A4B-5D8B-4EF9-87DE-0F426B5BE063}"/>
              </a:ext>
            </a:extLst>
          </p:cNvPr>
          <p:cNvCxnSpPr>
            <a:cxnSpLocks/>
            <a:stCxn id="51" idx="1"/>
          </p:cNvCxnSpPr>
          <p:nvPr/>
        </p:nvCxnSpPr>
        <p:spPr>
          <a:xfrm flipH="1">
            <a:off x="2846086" y="3158944"/>
            <a:ext cx="1897000" cy="619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Arrow: Right 61">
            <a:extLst>
              <a:ext uri="{FF2B5EF4-FFF2-40B4-BE49-F238E27FC236}">
                <a16:creationId xmlns:a16="http://schemas.microsoft.com/office/drawing/2014/main" id="{66A08BC1-C8C2-4B4C-AFA3-D0558F1FCCBA}"/>
              </a:ext>
            </a:extLst>
          </p:cNvPr>
          <p:cNvSpPr/>
          <p:nvPr/>
        </p:nvSpPr>
        <p:spPr>
          <a:xfrm>
            <a:off x="5516545" y="1881663"/>
            <a:ext cx="1352912" cy="9721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924F549C-DF49-47C3-AEDE-BC9265023770}"/>
              </a:ext>
            </a:extLst>
          </p:cNvPr>
          <p:cNvGrpSpPr/>
          <p:nvPr/>
        </p:nvGrpSpPr>
        <p:grpSpPr>
          <a:xfrm>
            <a:off x="7460042" y="1446606"/>
            <a:ext cx="3058313" cy="3048002"/>
            <a:chOff x="5038122" y="2914095"/>
            <a:chExt cx="3058313" cy="3048002"/>
          </a:xfrm>
        </p:grpSpPr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C29774C9-7829-41C2-A30D-26C4764D2779}"/>
                </a:ext>
              </a:extLst>
            </p:cNvPr>
            <p:cNvSpPr/>
            <p:nvPr/>
          </p:nvSpPr>
          <p:spPr>
            <a:xfrm>
              <a:off x="5038122" y="2914095"/>
              <a:ext cx="3058306" cy="3047998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0B84D90C-C81E-464F-8B66-688E5E13EFE9}"/>
                </a:ext>
              </a:extLst>
            </p:cNvPr>
            <p:cNvGrpSpPr/>
            <p:nvPr/>
          </p:nvGrpSpPr>
          <p:grpSpPr>
            <a:xfrm>
              <a:off x="5429435" y="2914095"/>
              <a:ext cx="2667000" cy="3047997"/>
              <a:chOff x="8353897" y="3123564"/>
              <a:chExt cx="2667000" cy="3200400"/>
            </a:xfrm>
          </p:grpSpPr>
          <p:cxnSp>
            <p:nvCxnSpPr>
              <p:cNvPr id="135" name="Straight Connector 134">
                <a:extLst>
                  <a:ext uri="{FF2B5EF4-FFF2-40B4-BE49-F238E27FC236}">
                    <a16:creationId xmlns:a16="http://schemas.microsoft.com/office/drawing/2014/main" id="{C6429A17-2B5D-48D1-9821-4CCA43A8552F}"/>
                  </a:ext>
                </a:extLst>
              </p:cNvPr>
              <p:cNvCxnSpPr/>
              <p:nvPr/>
            </p:nvCxnSpPr>
            <p:spPr>
              <a:xfrm>
                <a:off x="8353897" y="3123564"/>
                <a:ext cx="0" cy="3200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2BA16252-14F0-4922-AAFA-4F599DA602B2}"/>
                  </a:ext>
                </a:extLst>
              </p:cNvPr>
              <p:cNvCxnSpPr/>
              <p:nvPr/>
            </p:nvCxnSpPr>
            <p:spPr>
              <a:xfrm>
                <a:off x="8734897" y="3123564"/>
                <a:ext cx="0" cy="3200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E8771016-AD6E-4BFF-B637-9919AA7B7F9A}"/>
                  </a:ext>
                </a:extLst>
              </p:cNvPr>
              <p:cNvCxnSpPr/>
              <p:nvPr/>
            </p:nvCxnSpPr>
            <p:spPr>
              <a:xfrm>
                <a:off x="9115897" y="3123564"/>
                <a:ext cx="0" cy="3200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Straight Connector 137">
                <a:extLst>
                  <a:ext uri="{FF2B5EF4-FFF2-40B4-BE49-F238E27FC236}">
                    <a16:creationId xmlns:a16="http://schemas.microsoft.com/office/drawing/2014/main" id="{05327510-EE9F-4581-8C09-485C007FFC11}"/>
                  </a:ext>
                </a:extLst>
              </p:cNvPr>
              <p:cNvCxnSpPr/>
              <p:nvPr/>
            </p:nvCxnSpPr>
            <p:spPr>
              <a:xfrm>
                <a:off x="9496897" y="3123564"/>
                <a:ext cx="0" cy="3200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F8631614-D114-4D7B-A810-53B600961930}"/>
                  </a:ext>
                </a:extLst>
              </p:cNvPr>
              <p:cNvCxnSpPr/>
              <p:nvPr/>
            </p:nvCxnSpPr>
            <p:spPr>
              <a:xfrm>
                <a:off x="9877897" y="3123564"/>
                <a:ext cx="0" cy="3200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Straight Connector 139">
                <a:extLst>
                  <a:ext uri="{FF2B5EF4-FFF2-40B4-BE49-F238E27FC236}">
                    <a16:creationId xmlns:a16="http://schemas.microsoft.com/office/drawing/2014/main" id="{2E04854C-B602-4F10-B1E7-A6D472A5476E}"/>
                  </a:ext>
                </a:extLst>
              </p:cNvPr>
              <p:cNvCxnSpPr/>
              <p:nvPr/>
            </p:nvCxnSpPr>
            <p:spPr>
              <a:xfrm>
                <a:off x="10258897" y="3123564"/>
                <a:ext cx="0" cy="3200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E5FB47F5-C2E1-47CB-B381-F2BDC0144526}"/>
                  </a:ext>
                </a:extLst>
              </p:cNvPr>
              <p:cNvCxnSpPr/>
              <p:nvPr/>
            </p:nvCxnSpPr>
            <p:spPr>
              <a:xfrm>
                <a:off x="10639897" y="3123564"/>
                <a:ext cx="0" cy="3200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E6E6AE36-D7AF-47CA-BFF7-5CCCB8AEB02C}"/>
                  </a:ext>
                </a:extLst>
              </p:cNvPr>
              <p:cNvCxnSpPr/>
              <p:nvPr/>
            </p:nvCxnSpPr>
            <p:spPr>
              <a:xfrm>
                <a:off x="11020897" y="3123564"/>
                <a:ext cx="0" cy="3200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DF304F27-C1DA-4603-A6F1-FF5F60480836}"/>
                </a:ext>
              </a:extLst>
            </p:cNvPr>
            <p:cNvGrpSpPr/>
            <p:nvPr/>
          </p:nvGrpSpPr>
          <p:grpSpPr>
            <a:xfrm rot="5400000">
              <a:off x="5238932" y="3104602"/>
              <a:ext cx="2666999" cy="3047992"/>
              <a:chOff x="8365496" y="3123564"/>
              <a:chExt cx="2666999" cy="3213264"/>
            </a:xfrm>
          </p:grpSpPr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77DC9681-6207-483A-9A92-4F55FC49D7F1}"/>
                  </a:ext>
                </a:extLst>
              </p:cNvPr>
              <p:cNvCxnSpPr/>
              <p:nvPr/>
            </p:nvCxnSpPr>
            <p:spPr>
              <a:xfrm>
                <a:off x="8365496" y="3136427"/>
                <a:ext cx="0" cy="3200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E32D38C9-79A3-42E3-91C1-0F031E1EF5CB}"/>
                  </a:ext>
                </a:extLst>
              </p:cNvPr>
              <p:cNvCxnSpPr/>
              <p:nvPr/>
            </p:nvCxnSpPr>
            <p:spPr>
              <a:xfrm>
                <a:off x="8746496" y="3123564"/>
                <a:ext cx="0" cy="3200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BD95A6FA-11D6-4E23-8B7A-FCF9CA4969A4}"/>
                  </a:ext>
                </a:extLst>
              </p:cNvPr>
              <p:cNvCxnSpPr/>
              <p:nvPr/>
            </p:nvCxnSpPr>
            <p:spPr>
              <a:xfrm>
                <a:off x="9127496" y="3123564"/>
                <a:ext cx="0" cy="3200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Connector 129">
                <a:extLst>
                  <a:ext uri="{FF2B5EF4-FFF2-40B4-BE49-F238E27FC236}">
                    <a16:creationId xmlns:a16="http://schemas.microsoft.com/office/drawing/2014/main" id="{EAD08E4A-399F-4180-BE83-94D7DE888690}"/>
                  </a:ext>
                </a:extLst>
              </p:cNvPr>
              <p:cNvCxnSpPr/>
              <p:nvPr/>
            </p:nvCxnSpPr>
            <p:spPr>
              <a:xfrm>
                <a:off x="9508496" y="3123564"/>
                <a:ext cx="0" cy="3200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7FEA8A8F-A35D-4273-9A5A-A96331ADA3D4}"/>
                  </a:ext>
                </a:extLst>
              </p:cNvPr>
              <p:cNvCxnSpPr/>
              <p:nvPr/>
            </p:nvCxnSpPr>
            <p:spPr>
              <a:xfrm>
                <a:off x="9889497" y="3136428"/>
                <a:ext cx="0" cy="3200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1CC6E059-2649-4C58-A332-7A761ED87220}"/>
                  </a:ext>
                </a:extLst>
              </p:cNvPr>
              <p:cNvCxnSpPr/>
              <p:nvPr/>
            </p:nvCxnSpPr>
            <p:spPr>
              <a:xfrm>
                <a:off x="10270495" y="3123564"/>
                <a:ext cx="0" cy="3200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F06A0B4E-90D0-4CE6-B9CA-EBFA057C59A4}"/>
                  </a:ext>
                </a:extLst>
              </p:cNvPr>
              <p:cNvCxnSpPr/>
              <p:nvPr/>
            </p:nvCxnSpPr>
            <p:spPr>
              <a:xfrm>
                <a:off x="10651495" y="3123564"/>
                <a:ext cx="0" cy="3200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2D729D97-15A6-4F2D-990B-5D1D231D95FC}"/>
                  </a:ext>
                </a:extLst>
              </p:cNvPr>
              <p:cNvCxnSpPr/>
              <p:nvPr/>
            </p:nvCxnSpPr>
            <p:spPr>
              <a:xfrm>
                <a:off x="11032495" y="3123564"/>
                <a:ext cx="0" cy="320040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C617398-311E-43FF-9241-746F0C5DAFBF}"/>
              </a:ext>
            </a:extLst>
          </p:cNvPr>
          <p:cNvGrpSpPr/>
          <p:nvPr/>
        </p:nvGrpSpPr>
        <p:grpSpPr>
          <a:xfrm>
            <a:off x="8225193" y="1832775"/>
            <a:ext cx="1912313" cy="1896903"/>
            <a:chOff x="7844636" y="2361332"/>
            <a:chExt cx="1912313" cy="1896903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B850A5A1-372F-42E9-B28C-63AD45024E46}"/>
                </a:ext>
              </a:extLst>
            </p:cNvPr>
            <p:cNvSpPr/>
            <p:nvPr/>
          </p:nvSpPr>
          <p:spPr>
            <a:xfrm>
              <a:off x="8991486" y="2746783"/>
              <a:ext cx="384048" cy="369718"/>
            </a:xfrm>
            <a:prstGeom prst="rect">
              <a:avLst/>
            </a:prstGeom>
            <a:solidFill>
              <a:srgbClr val="735CFE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02C230C0-B76F-4E03-A103-F5C95A0200B5}"/>
                </a:ext>
              </a:extLst>
            </p:cNvPr>
            <p:cNvSpPr/>
            <p:nvPr/>
          </p:nvSpPr>
          <p:spPr>
            <a:xfrm>
              <a:off x="9372901" y="3126166"/>
              <a:ext cx="384048" cy="369718"/>
            </a:xfrm>
            <a:prstGeom prst="rect">
              <a:avLst/>
            </a:prstGeom>
            <a:solidFill>
              <a:srgbClr val="735CFE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9BBF15C7-9AF3-4EA7-B4F8-B846D8B8E9C4}"/>
                </a:ext>
              </a:extLst>
            </p:cNvPr>
            <p:cNvSpPr/>
            <p:nvPr/>
          </p:nvSpPr>
          <p:spPr>
            <a:xfrm>
              <a:off x="8988853" y="3509588"/>
              <a:ext cx="384048" cy="369718"/>
            </a:xfrm>
            <a:prstGeom prst="rect">
              <a:avLst/>
            </a:prstGeom>
            <a:solidFill>
              <a:srgbClr val="735CFE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0B673C9C-94AF-489E-B3C0-1B92DDA17A33}"/>
                </a:ext>
              </a:extLst>
            </p:cNvPr>
            <p:cNvSpPr/>
            <p:nvPr/>
          </p:nvSpPr>
          <p:spPr>
            <a:xfrm>
              <a:off x="8606013" y="3888517"/>
              <a:ext cx="384048" cy="369718"/>
            </a:xfrm>
            <a:prstGeom prst="rect">
              <a:avLst/>
            </a:prstGeom>
            <a:solidFill>
              <a:srgbClr val="735CFE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5D2A35EC-E6E9-4C68-869A-BACAC9B9DFFB}"/>
                </a:ext>
              </a:extLst>
            </p:cNvPr>
            <p:cNvSpPr/>
            <p:nvPr/>
          </p:nvSpPr>
          <p:spPr>
            <a:xfrm>
              <a:off x="8225704" y="3505979"/>
              <a:ext cx="384048" cy="369718"/>
            </a:xfrm>
            <a:prstGeom prst="rect">
              <a:avLst/>
            </a:prstGeom>
            <a:solidFill>
              <a:srgbClr val="735CFE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5D70CD03-8BF9-4AD8-8C98-80522B95FB49}"/>
                </a:ext>
              </a:extLst>
            </p:cNvPr>
            <p:cNvSpPr/>
            <p:nvPr/>
          </p:nvSpPr>
          <p:spPr>
            <a:xfrm>
              <a:off x="7844636" y="3125177"/>
              <a:ext cx="384048" cy="369718"/>
            </a:xfrm>
            <a:prstGeom prst="rect">
              <a:avLst/>
            </a:prstGeom>
            <a:solidFill>
              <a:srgbClr val="735CFE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05BC7DF3-8CE0-4B71-A193-F582221E971F}"/>
                </a:ext>
              </a:extLst>
            </p:cNvPr>
            <p:cNvSpPr/>
            <p:nvPr/>
          </p:nvSpPr>
          <p:spPr>
            <a:xfrm>
              <a:off x="8225649" y="2743705"/>
              <a:ext cx="384048" cy="369718"/>
            </a:xfrm>
            <a:prstGeom prst="rect">
              <a:avLst/>
            </a:prstGeom>
            <a:solidFill>
              <a:srgbClr val="735CFE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C253172A-3825-411F-B847-64554AF80B24}"/>
                </a:ext>
              </a:extLst>
            </p:cNvPr>
            <p:cNvSpPr/>
            <p:nvPr/>
          </p:nvSpPr>
          <p:spPr>
            <a:xfrm>
              <a:off x="8577294" y="3078816"/>
              <a:ext cx="457200" cy="4572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A7EBD59F-2ECD-423B-A601-545E8E4D3F38}"/>
                </a:ext>
              </a:extLst>
            </p:cNvPr>
            <p:cNvSpPr/>
            <p:nvPr/>
          </p:nvSpPr>
          <p:spPr>
            <a:xfrm>
              <a:off x="8606357" y="2361332"/>
              <a:ext cx="384048" cy="369718"/>
            </a:xfrm>
            <a:prstGeom prst="rect">
              <a:avLst/>
            </a:prstGeom>
            <a:solidFill>
              <a:srgbClr val="735CFE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3" name="TextBox 142">
            <a:extLst>
              <a:ext uri="{FF2B5EF4-FFF2-40B4-BE49-F238E27FC236}">
                <a16:creationId xmlns:a16="http://schemas.microsoft.com/office/drawing/2014/main" id="{F91BAA4C-2002-4F68-A0EC-377B394AF47E}"/>
              </a:ext>
            </a:extLst>
          </p:cNvPr>
          <p:cNvSpPr txBox="1"/>
          <p:nvPr/>
        </p:nvSpPr>
        <p:spPr>
          <a:xfrm>
            <a:off x="6200403" y="4789693"/>
            <a:ext cx="5715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Any space touched by the droplet’s outer edge can draw the droplet toward itself.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CD34B789-8D99-41C3-ADEE-89F5A0B531BD}"/>
              </a:ext>
            </a:extLst>
          </p:cNvPr>
          <p:cNvSpPr txBox="1"/>
          <p:nvPr/>
        </p:nvSpPr>
        <p:spPr>
          <a:xfrm>
            <a:off x="4435867" y="3403163"/>
            <a:ext cx="1134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Active </a:t>
            </a:r>
            <a:r>
              <a:rPr lang="en-US" dirty="0" err="1">
                <a:solidFill>
                  <a:schemeClr val="accent2"/>
                </a:solidFill>
              </a:rPr>
              <a:t>Gridpoint</a:t>
            </a:r>
            <a:endParaRPr lang="en-US" dirty="0">
              <a:solidFill>
                <a:schemeClr val="accent2"/>
              </a:solidFill>
            </a:endParaRPr>
          </a:p>
        </p:txBody>
      </p: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194BEC0E-23B1-4E99-B7E1-B570B6469FE5}"/>
              </a:ext>
            </a:extLst>
          </p:cNvPr>
          <p:cNvCxnSpPr>
            <a:cxnSpLocks/>
            <a:stCxn id="94" idx="1"/>
          </p:cNvCxnSpPr>
          <p:nvPr/>
        </p:nvCxnSpPr>
        <p:spPr>
          <a:xfrm flipH="1" flipV="1">
            <a:off x="3285341" y="3079998"/>
            <a:ext cx="1150526" cy="64633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8048489E-FEF3-4C07-8C08-57188F493083}"/>
              </a:ext>
            </a:extLst>
          </p:cNvPr>
          <p:cNvCxnSpPr>
            <a:cxnSpLocks/>
          </p:cNvCxnSpPr>
          <p:nvPr/>
        </p:nvCxnSpPr>
        <p:spPr>
          <a:xfrm>
            <a:off x="2694891" y="2830862"/>
            <a:ext cx="420736" cy="8991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9395DDCA-36C2-4DDA-BF1C-019272A0A9A4}"/>
              </a:ext>
            </a:extLst>
          </p:cNvPr>
          <p:cNvCxnSpPr>
            <a:cxnSpLocks/>
          </p:cNvCxnSpPr>
          <p:nvPr/>
        </p:nvCxnSpPr>
        <p:spPr>
          <a:xfrm>
            <a:off x="8788746" y="2782003"/>
            <a:ext cx="420736" cy="8991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Google Shape;60;p14">
            <a:extLst>
              <a:ext uri="{FF2B5EF4-FFF2-40B4-BE49-F238E27FC236}">
                <a16:creationId xmlns:a16="http://schemas.microsoft.com/office/drawing/2014/main" id="{929A757C-F1AA-E042-879E-1D99B49AA14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196464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ct val="0"/>
              </a:spcBef>
            </a:pPr>
            <a:r>
              <a:rPr lang="en" dirty="0">
                <a:solidFill>
                  <a:srgbClr val="C00000"/>
                </a:solidFill>
              </a:rPr>
              <a:t>Modeling Hydrodynamics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23F5742-C83D-075A-2399-0ADC4A0AE675}"/>
              </a:ext>
            </a:extLst>
          </p:cNvPr>
          <p:cNvSpPr txBox="1"/>
          <p:nvPr/>
        </p:nvSpPr>
        <p:spPr>
          <a:xfrm>
            <a:off x="2036136" y="5914162"/>
            <a:ext cx="78462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DNA Storage: incredibly fertile topic for research!</a:t>
            </a:r>
          </a:p>
        </p:txBody>
      </p:sp>
    </p:spTree>
    <p:extLst>
      <p:ext uri="{BB962C8B-B14F-4D97-AF65-F5344CB8AC3E}">
        <p14:creationId xmlns:p14="http://schemas.microsoft.com/office/powerpoint/2010/main" val="215602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03;p19">
            <a:extLst>
              <a:ext uri="{FF2B5EF4-FFF2-40B4-BE49-F238E27FC236}">
                <a16:creationId xmlns:a16="http://schemas.microsoft.com/office/drawing/2014/main" id="{40B9897B-433F-8E6A-FFC2-1E3188B90C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161721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" sz="4400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Another Approach: Use Existing DNA</a:t>
            </a:r>
            <a:endParaRPr sz="4400" kern="12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Google Shape;107;p19">
            <a:extLst>
              <a:ext uri="{FF2B5EF4-FFF2-40B4-BE49-F238E27FC236}">
                <a16:creationId xmlns:a16="http://schemas.microsoft.com/office/drawing/2014/main" id="{12504F76-184D-6F35-0A3B-92275D592CA5}"/>
              </a:ext>
            </a:extLst>
          </p:cNvPr>
          <p:cNvSpPr txBox="1"/>
          <p:nvPr/>
        </p:nvSpPr>
        <p:spPr>
          <a:xfrm>
            <a:off x="8737600" y="7763936"/>
            <a:ext cx="2844800" cy="4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0E2C38D-0F2B-BAF6-8F01-E822BE273770}"/>
              </a:ext>
            </a:extLst>
          </p:cNvPr>
          <p:cNvSpPr txBox="1"/>
          <p:nvPr/>
        </p:nvSpPr>
        <p:spPr>
          <a:xfrm>
            <a:off x="3070862" y="5314950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D171FE0E-BD8F-789D-E0AA-0B8C71E79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516913"/>
            <a:ext cx="1828800" cy="134018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7E671FA7-52B4-F5EE-50D0-5A35B3CD3046}"/>
              </a:ext>
            </a:extLst>
          </p:cNvPr>
          <p:cNvSpPr txBox="1"/>
          <p:nvPr/>
        </p:nvSpPr>
        <p:spPr>
          <a:xfrm>
            <a:off x="2074957" y="1752077"/>
            <a:ext cx="5893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storage medium: E. coli K-12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08300CE-8A8A-7DB7-129A-C8C0CCB38394}"/>
              </a:ext>
            </a:extLst>
          </p:cNvPr>
          <p:cNvSpPr txBox="1"/>
          <p:nvPr/>
        </p:nvSpPr>
        <p:spPr>
          <a:xfrm>
            <a:off x="2074958" y="4981538"/>
            <a:ext cx="64139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Synthesis 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 Mega/Gigabytes per second?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Synthesis 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: $0.01 per megabyte (or less).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F9B0555-63BE-1E1E-6E63-FF8CA6C4421B}"/>
              </a:ext>
            </a:extLst>
          </p:cNvPr>
          <p:cNvSpPr txBox="1"/>
          <p:nvPr/>
        </p:nvSpPr>
        <p:spPr>
          <a:xfrm>
            <a:off x="2074958" y="4304954"/>
            <a:ext cx="7408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Fixed sequence of A, C, T, G’s – so nothing is stored!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9BA281E2-0142-DA99-35C2-9ED7ABD5F1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9562" y="2516913"/>
            <a:ext cx="4067175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26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03;p19">
            <a:extLst>
              <a:ext uri="{FF2B5EF4-FFF2-40B4-BE49-F238E27FC236}">
                <a16:creationId xmlns:a16="http://schemas.microsoft.com/office/drawing/2014/main" id="{40B9897B-433F-8E6A-FFC2-1E3188B90C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161721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" sz="4400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Another Approach: Use Existing DNA</a:t>
            </a:r>
            <a:endParaRPr sz="4400" kern="12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" name="Google Shape;104;p19">
            <a:extLst>
              <a:ext uri="{FF2B5EF4-FFF2-40B4-BE49-F238E27FC236}">
                <a16:creationId xmlns:a16="http://schemas.microsoft.com/office/drawing/2014/main" id="{B5464E16-2FAA-541B-C00E-9E2BFEF948CF}"/>
              </a:ext>
            </a:extLst>
          </p:cNvPr>
          <p:cNvGrpSpPr/>
          <p:nvPr/>
        </p:nvGrpSpPr>
        <p:grpSpPr>
          <a:xfrm>
            <a:off x="288668" y="1807081"/>
            <a:ext cx="5784435" cy="3659539"/>
            <a:chOff x="5999357" y="2250606"/>
            <a:chExt cx="5784434" cy="3659538"/>
          </a:xfrm>
        </p:grpSpPr>
        <p:pic>
          <p:nvPicPr>
            <p:cNvPr id="3" name="Google Shape;105;p19">
              <a:extLst>
                <a:ext uri="{FF2B5EF4-FFF2-40B4-BE49-F238E27FC236}">
                  <a16:creationId xmlns:a16="http://schemas.microsoft.com/office/drawing/2014/main" id="{D1F999CB-4D0A-766C-E866-D1825354CCB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999357" y="2250606"/>
              <a:ext cx="5784434" cy="36595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106;p19">
              <a:extLst>
                <a:ext uri="{FF2B5EF4-FFF2-40B4-BE49-F238E27FC236}">
                  <a16:creationId xmlns:a16="http://schemas.microsoft.com/office/drawing/2014/main" id="{DF27FA65-4E8C-E478-3A39-1A37A2027BCC}"/>
                </a:ext>
              </a:extLst>
            </p:cNvPr>
            <p:cNvSpPr txBox="1"/>
            <p:nvPr/>
          </p:nvSpPr>
          <p:spPr>
            <a:xfrm rot="694653">
              <a:off x="8756075" y="3335536"/>
              <a:ext cx="944721" cy="369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6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Pf</a:t>
              </a:r>
              <a:r>
                <a:rPr kumimoji="0" lang="en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Ago</a:t>
              </a:r>
              <a:endParaRPr kumimoji="0" sz="1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" name="Google Shape;108;p19">
            <a:extLst>
              <a:ext uri="{FF2B5EF4-FFF2-40B4-BE49-F238E27FC236}">
                <a16:creationId xmlns:a16="http://schemas.microsoft.com/office/drawing/2014/main" id="{926E0F37-62E0-7CEE-3AE8-E5904ADC7CF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49736"/>
          <a:stretch/>
        </p:blipFill>
        <p:spPr>
          <a:xfrm>
            <a:off x="7007043" y="2478273"/>
            <a:ext cx="4149853" cy="141508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09;p19">
            <a:extLst>
              <a:ext uri="{FF2B5EF4-FFF2-40B4-BE49-F238E27FC236}">
                <a16:creationId xmlns:a16="http://schemas.microsoft.com/office/drawing/2014/main" id="{6542F09D-F6B0-4749-8525-92E81B13CDDB}"/>
              </a:ext>
            </a:extLst>
          </p:cNvPr>
          <p:cNvSpPr txBox="1"/>
          <p:nvPr/>
        </p:nvSpPr>
        <p:spPr>
          <a:xfrm>
            <a:off x="784037" y="5336866"/>
            <a:ext cx="6008400" cy="8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Simplest form: a</a:t>
            </a: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cut represents a 1; absence of a cut a 0.</a:t>
            </a: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0" name="Google Shape;110;p19">
            <a:extLst>
              <a:ext uri="{FF2B5EF4-FFF2-40B4-BE49-F238E27FC236}">
                <a16:creationId xmlns:a16="http://schemas.microsoft.com/office/drawing/2014/main" id="{02D08872-7939-44E8-0005-4208B35DC12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08575" y="4163162"/>
            <a:ext cx="4463539" cy="201794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1;p19">
            <a:extLst>
              <a:ext uri="{FF2B5EF4-FFF2-40B4-BE49-F238E27FC236}">
                <a16:creationId xmlns:a16="http://schemas.microsoft.com/office/drawing/2014/main" id="{C428FB6E-9C4C-9060-AF1D-848773A83E54}"/>
              </a:ext>
            </a:extLst>
          </p:cNvPr>
          <p:cNvSpPr txBox="1"/>
          <p:nvPr/>
        </p:nvSpPr>
        <p:spPr>
          <a:xfrm>
            <a:off x="507380" y="1294113"/>
            <a:ext cx="5957200" cy="76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Gene editing with </a:t>
            </a: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CRISPR/Cas9 </a:t>
            </a: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or </a:t>
            </a:r>
            <a:r>
              <a:rPr kumimoji="0" lang="e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PfAgo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0472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03;p19">
            <a:extLst>
              <a:ext uri="{FF2B5EF4-FFF2-40B4-BE49-F238E27FC236}">
                <a16:creationId xmlns:a16="http://schemas.microsoft.com/office/drawing/2014/main" id="{40B9897B-433F-8E6A-FFC2-1E3188B90C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161721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" sz="4400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Another Approach: Use Existing DNA</a:t>
            </a:r>
            <a:endParaRPr sz="4400" kern="12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" name="Google Shape;104;p19">
            <a:extLst>
              <a:ext uri="{FF2B5EF4-FFF2-40B4-BE49-F238E27FC236}">
                <a16:creationId xmlns:a16="http://schemas.microsoft.com/office/drawing/2014/main" id="{B5464E16-2FAA-541B-C00E-9E2BFEF948CF}"/>
              </a:ext>
            </a:extLst>
          </p:cNvPr>
          <p:cNvGrpSpPr/>
          <p:nvPr/>
        </p:nvGrpSpPr>
        <p:grpSpPr>
          <a:xfrm>
            <a:off x="288668" y="1807081"/>
            <a:ext cx="5784435" cy="3659539"/>
            <a:chOff x="5999357" y="2250606"/>
            <a:chExt cx="5784434" cy="3659538"/>
          </a:xfrm>
        </p:grpSpPr>
        <p:pic>
          <p:nvPicPr>
            <p:cNvPr id="3" name="Google Shape;105;p19">
              <a:extLst>
                <a:ext uri="{FF2B5EF4-FFF2-40B4-BE49-F238E27FC236}">
                  <a16:creationId xmlns:a16="http://schemas.microsoft.com/office/drawing/2014/main" id="{D1F999CB-4D0A-766C-E866-D1825354CCB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999357" y="2250606"/>
              <a:ext cx="5784434" cy="36595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" name="Google Shape;106;p19">
              <a:extLst>
                <a:ext uri="{FF2B5EF4-FFF2-40B4-BE49-F238E27FC236}">
                  <a16:creationId xmlns:a16="http://schemas.microsoft.com/office/drawing/2014/main" id="{DF27FA65-4E8C-E478-3A39-1A37A2027BCC}"/>
                </a:ext>
              </a:extLst>
            </p:cNvPr>
            <p:cNvSpPr txBox="1"/>
            <p:nvPr/>
          </p:nvSpPr>
          <p:spPr>
            <a:xfrm rot="694653">
              <a:off x="8756075" y="3335536"/>
              <a:ext cx="944721" cy="3692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6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Pf</a:t>
              </a:r>
              <a:r>
                <a:rPr kumimoji="0" lang="en" sz="1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Ago</a:t>
              </a:r>
              <a:endParaRPr kumimoji="0" sz="1800" b="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" name="Google Shape;111;p19">
            <a:extLst>
              <a:ext uri="{FF2B5EF4-FFF2-40B4-BE49-F238E27FC236}">
                <a16:creationId xmlns:a16="http://schemas.microsoft.com/office/drawing/2014/main" id="{C428FB6E-9C4C-9060-AF1D-848773A83E54}"/>
              </a:ext>
            </a:extLst>
          </p:cNvPr>
          <p:cNvSpPr txBox="1"/>
          <p:nvPr/>
        </p:nvSpPr>
        <p:spPr>
          <a:xfrm>
            <a:off x="507380" y="1294113"/>
            <a:ext cx="5957200" cy="769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Gene editing with </a:t>
            </a: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CRISPR/Cas9 </a:t>
            </a:r>
            <a:r>
              <a:rPr kumimoji="0" lang="e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or </a:t>
            </a:r>
            <a:r>
              <a:rPr kumimoji="0" lang="e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PfAgo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87944A-5CC2-7489-54D0-F992FD89D69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 rot="10800000">
            <a:off x="6706125" y="5427854"/>
            <a:ext cx="533871" cy="5338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425178-4230-1025-32FA-1437B23E49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6230711" y="5423230"/>
            <a:ext cx="533871" cy="5338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EE0252A-013F-1B04-F58F-9A5C6110F1AA}"/>
              </a:ext>
            </a:extLst>
          </p:cNvPr>
          <p:cNvSpPr txBox="1"/>
          <p:nvPr/>
        </p:nvSpPr>
        <p:spPr>
          <a:xfrm>
            <a:off x="6821083" y="4261897"/>
            <a:ext cx="45589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Encode data by a pattern of cuts, followed by heating.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8728CD4-30D2-7F29-202A-654E0FA9D540}"/>
              </a:ext>
            </a:extLst>
          </p:cNvPr>
          <p:cNvGrpSpPr/>
          <p:nvPr/>
        </p:nvGrpSpPr>
        <p:grpSpPr>
          <a:xfrm>
            <a:off x="5559879" y="5908290"/>
            <a:ext cx="2369100" cy="481599"/>
            <a:chOff x="780176" y="5511567"/>
            <a:chExt cx="1196757" cy="24328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066AD20-D044-16DE-BBA0-4489F674320B}"/>
                </a:ext>
              </a:extLst>
            </p:cNvPr>
            <p:cNvSpPr/>
            <p:nvPr/>
          </p:nvSpPr>
          <p:spPr>
            <a:xfrm>
              <a:off x="780176" y="5511567"/>
              <a:ext cx="243281" cy="243281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DCC7CA7-1A55-9244-E211-F321E07482A7}"/>
                </a:ext>
              </a:extLst>
            </p:cNvPr>
            <p:cNvSpPr/>
            <p:nvPr/>
          </p:nvSpPr>
          <p:spPr>
            <a:xfrm>
              <a:off x="1018545" y="5511567"/>
              <a:ext cx="243281" cy="243281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D4A2736-FF1B-05D4-DF2E-5990FAD5C0C9}"/>
                </a:ext>
              </a:extLst>
            </p:cNvPr>
            <p:cNvSpPr/>
            <p:nvPr/>
          </p:nvSpPr>
          <p:spPr>
            <a:xfrm>
              <a:off x="1256914" y="5511567"/>
              <a:ext cx="243281" cy="243281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1CAE4D2-FF48-B754-3BB3-1DC1FC9859A4}"/>
                </a:ext>
              </a:extLst>
            </p:cNvPr>
            <p:cNvSpPr/>
            <p:nvPr/>
          </p:nvSpPr>
          <p:spPr>
            <a:xfrm>
              <a:off x="1495283" y="5511567"/>
              <a:ext cx="243281" cy="243281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1EB3392-8969-7013-49F7-CF06E50ED04F}"/>
                </a:ext>
              </a:extLst>
            </p:cNvPr>
            <p:cNvSpPr/>
            <p:nvPr/>
          </p:nvSpPr>
          <p:spPr>
            <a:xfrm>
              <a:off x="1733652" y="5511567"/>
              <a:ext cx="243281" cy="243281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</a:rPr>
                <a:t>5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350DC18-0731-9CAB-31AD-41BB8DFCBB69}"/>
                </a:ext>
              </a:extLst>
            </p:cNvPr>
            <p:cNvCxnSpPr>
              <a:cxnSpLocks/>
            </p:cNvCxnSpPr>
            <p:nvPr/>
          </p:nvCxnSpPr>
          <p:spPr>
            <a:xfrm>
              <a:off x="780176" y="5511567"/>
              <a:ext cx="1191845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855CF60B-A0B4-36BC-DE31-8F5D96084B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80176" y="5754848"/>
              <a:ext cx="119675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B24E674-F98D-30C5-83B4-D4109A2E7568}"/>
              </a:ext>
            </a:extLst>
          </p:cNvPr>
          <p:cNvGrpSpPr/>
          <p:nvPr/>
        </p:nvGrpSpPr>
        <p:grpSpPr>
          <a:xfrm>
            <a:off x="9534232" y="5932196"/>
            <a:ext cx="2369100" cy="481599"/>
            <a:chOff x="4728899" y="5811625"/>
            <a:chExt cx="2369100" cy="481599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904694A-0766-E0D8-C60C-DC19B26C7647}"/>
                </a:ext>
              </a:extLst>
            </p:cNvPr>
            <p:cNvGrpSpPr/>
            <p:nvPr/>
          </p:nvGrpSpPr>
          <p:grpSpPr>
            <a:xfrm>
              <a:off x="4728899" y="5811625"/>
              <a:ext cx="2369100" cy="481599"/>
              <a:chOff x="780176" y="5511567"/>
              <a:chExt cx="1196757" cy="243281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492F2B1-1FED-72CA-4E84-4A2ED7830189}"/>
                  </a:ext>
                </a:extLst>
              </p:cNvPr>
              <p:cNvSpPr/>
              <p:nvPr/>
            </p:nvSpPr>
            <p:spPr>
              <a:xfrm>
                <a:off x="780176" y="5511567"/>
                <a:ext cx="243281" cy="243281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68E408C-F860-E98B-B7A4-791E4FF607EA}"/>
                  </a:ext>
                </a:extLst>
              </p:cNvPr>
              <p:cNvSpPr/>
              <p:nvPr/>
            </p:nvSpPr>
            <p:spPr>
              <a:xfrm>
                <a:off x="1018545" y="5511567"/>
                <a:ext cx="243281" cy="243281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A9A23D6C-1C54-7E61-24E8-06211DADCFBD}"/>
                  </a:ext>
                </a:extLst>
              </p:cNvPr>
              <p:cNvSpPr/>
              <p:nvPr/>
            </p:nvSpPr>
            <p:spPr>
              <a:xfrm>
                <a:off x="1495283" y="5511567"/>
                <a:ext cx="243281" cy="243281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4B21EAE-48BD-DAD6-FC34-123B5A54273B}"/>
                  </a:ext>
                </a:extLst>
              </p:cNvPr>
              <p:cNvSpPr/>
              <p:nvPr/>
            </p:nvSpPr>
            <p:spPr>
              <a:xfrm>
                <a:off x="1733652" y="5511567"/>
                <a:ext cx="243281" cy="243281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>
                    <a:solidFill>
                      <a:schemeClr val="tx1"/>
                    </a:solidFill>
                  </a:rPr>
                  <a:t>5</a:t>
                </a:r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04D2B88E-1374-1538-A414-D3AA694B01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495283" y="5511567"/>
                <a:ext cx="476738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92B1DE27-622A-12D8-4112-C230D7FC3EA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0176" y="5754848"/>
                <a:ext cx="1196757" cy="0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F0E0644-5120-FDBF-4C6A-9E771EDFEEA8}"/>
                </a:ext>
              </a:extLst>
            </p:cNvPr>
            <p:cNvSpPr txBox="1"/>
            <p:nvPr/>
          </p:nvSpPr>
          <p:spPr>
            <a:xfrm>
              <a:off x="5761325" y="5844991"/>
              <a:ext cx="3145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3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FCB2040-D918-F6C5-ECE9-E91B37CE8D63}"/>
              </a:ext>
            </a:extLst>
          </p:cNvPr>
          <p:cNvGrpSpPr/>
          <p:nvPr/>
        </p:nvGrpSpPr>
        <p:grpSpPr>
          <a:xfrm>
            <a:off x="8110596" y="5908975"/>
            <a:ext cx="1249565" cy="805343"/>
            <a:chOff x="3305262" y="5788404"/>
            <a:chExt cx="1249565" cy="805343"/>
          </a:xfrm>
        </p:grpSpPr>
        <p:sp>
          <p:nvSpPr>
            <p:cNvPr id="31" name="Curved Up Arrow 30">
              <a:extLst>
                <a:ext uri="{FF2B5EF4-FFF2-40B4-BE49-F238E27FC236}">
                  <a16:creationId xmlns:a16="http://schemas.microsoft.com/office/drawing/2014/main" id="{9E5EB936-71D3-769B-D1AD-4E73061023EC}"/>
                </a:ext>
              </a:extLst>
            </p:cNvPr>
            <p:cNvSpPr/>
            <p:nvPr/>
          </p:nvSpPr>
          <p:spPr>
            <a:xfrm>
              <a:off x="3305262" y="6245101"/>
              <a:ext cx="1249565" cy="348646"/>
            </a:xfrm>
            <a:prstGeom prst="curvedUp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5D37454-8EC0-4970-BE50-13387297C45C}"/>
                </a:ext>
              </a:extLst>
            </p:cNvPr>
            <p:cNvSpPr txBox="1"/>
            <p:nvPr/>
          </p:nvSpPr>
          <p:spPr>
            <a:xfrm>
              <a:off x="3447875" y="5788404"/>
              <a:ext cx="1031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Heat Up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9982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F00C73-C2FA-0C78-907D-AA5335336DE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04"/>
          <a:stretch/>
        </p:blipFill>
        <p:spPr bwMode="auto">
          <a:xfrm>
            <a:off x="268441" y="90871"/>
            <a:ext cx="10988333" cy="67728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678918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91;p79">
            <a:extLst>
              <a:ext uri="{FF2B5EF4-FFF2-40B4-BE49-F238E27FC236}">
                <a16:creationId xmlns:a16="http://schemas.microsoft.com/office/drawing/2014/main" id="{424E7608-1648-7473-81CD-BC91824AAA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189994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solidFill>
                  <a:srgbClr val="C00000"/>
                </a:solidFill>
              </a:rPr>
              <a:t>DNA Based In-Memory Computing</a:t>
            </a:r>
            <a:endParaRPr dirty="0">
              <a:solidFill>
                <a:srgbClr val="C00000"/>
              </a:solidFill>
              <a:sym typeface="Arial"/>
            </a:endParaRPr>
          </a:p>
          <a:p>
            <a:endParaRPr dirty="0"/>
          </a:p>
        </p:txBody>
      </p:sp>
      <p:sp>
        <p:nvSpPr>
          <p:cNvPr id="7" name="Google Shape;992;p79">
            <a:extLst>
              <a:ext uri="{FF2B5EF4-FFF2-40B4-BE49-F238E27FC236}">
                <a16:creationId xmlns:a16="http://schemas.microsoft.com/office/drawing/2014/main" id="{1FD7D28D-E3B2-06EA-B7C5-99235E8E3471}"/>
              </a:ext>
            </a:extLst>
          </p:cNvPr>
          <p:cNvSpPr txBox="1"/>
          <p:nvPr/>
        </p:nvSpPr>
        <p:spPr>
          <a:xfrm>
            <a:off x="482300" y="1693766"/>
            <a:ext cx="5984800" cy="1764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Tx/>
              <a:buNone/>
              <a:tabLst/>
              <a:defRPr/>
            </a:pPr>
            <a:r>
              <a:rPr kumimoji="0" lang="en" sz="2133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Objectives</a:t>
            </a:r>
            <a:r>
              <a:rPr kumimoji="0" lang="en" sz="2133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: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380990" marR="0" lvl="0" indent="-364058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" sz="21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Perform “</a:t>
            </a:r>
            <a:r>
              <a:rPr kumimoji="0" lang="en" sz="2133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computation in memory</a:t>
            </a:r>
            <a:r>
              <a:rPr kumimoji="0" lang="en" sz="21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” to reduce I/O operations.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380990" marR="0" lvl="0" indent="-364058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" sz="2133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Integrate</a:t>
            </a:r>
            <a:r>
              <a:rPr kumimoji="0" lang="en" sz="21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 storage with </a:t>
            </a:r>
            <a:r>
              <a:rPr kumimoji="0" lang="en" sz="2133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data-intensive</a:t>
            </a:r>
            <a:r>
              <a:rPr kumimoji="0" lang="en" sz="21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 algorithms, such as machine learning.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" name="Google Shape;993;p79">
            <a:extLst>
              <a:ext uri="{FF2B5EF4-FFF2-40B4-BE49-F238E27FC236}">
                <a16:creationId xmlns:a16="http://schemas.microsoft.com/office/drawing/2014/main" id="{3B109F84-1100-EA47-2A72-E841058F90A4}"/>
              </a:ext>
            </a:extLst>
          </p:cNvPr>
          <p:cNvSpPr txBox="1"/>
          <p:nvPr/>
        </p:nvSpPr>
        <p:spPr>
          <a:xfrm>
            <a:off x="482304" y="3704069"/>
            <a:ext cx="6439600" cy="258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800"/>
              <a:buFontTx/>
              <a:buNone/>
              <a:tabLst/>
              <a:defRPr/>
            </a:pPr>
            <a:r>
              <a:rPr kumimoji="0" lang="en" sz="2133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Motivation: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380990" marR="0" lvl="0" indent="-364058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" sz="21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Techniques such as data aggregation and could </a:t>
            </a:r>
            <a:r>
              <a:rPr kumimoji="0" lang="en" sz="2133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reduce the I/O requirements</a:t>
            </a:r>
            <a:r>
              <a:rPr kumimoji="0" lang="en" sz="21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380990" marR="0" lvl="0" indent="-364058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  <a:tabLst/>
              <a:defRPr/>
            </a:pPr>
            <a:r>
              <a:rPr lang="en" sz="2133" kern="0" noProof="0" dirty="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Effective</a:t>
            </a:r>
            <a:r>
              <a:rPr kumimoji="0" lang="en" sz="21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 for applications that generate </a:t>
            </a:r>
            <a:r>
              <a:rPr kumimoji="0" lang="en" sz="2133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large volumes of static data.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380990" marR="0" lvl="0" indent="-364058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Char char="•"/>
              <a:tabLst/>
              <a:defRPr/>
            </a:pPr>
            <a:r>
              <a:rPr kumimoji="0" lang="en" sz="21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Perform </a:t>
            </a:r>
            <a:r>
              <a:rPr lang="en" sz="2133" kern="0" dirty="0">
                <a:solidFill>
                  <a:srgbClr val="C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</a:t>
            </a:r>
            <a:r>
              <a:rPr kumimoji="0" lang="en" sz="2133" b="0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atabase</a:t>
            </a:r>
            <a:r>
              <a:rPr kumimoji="0" lang="en" sz="2133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-like</a:t>
            </a:r>
            <a:r>
              <a:rPr kumimoji="0" lang="en" sz="21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 Neue"/>
                <a:ea typeface="Helvetica Neue"/>
                <a:cs typeface="Helvetica Neue"/>
                <a:sym typeface="Helvetica Neue"/>
              </a:rPr>
              <a:t> queries on large volumes of data.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6" name="Google Shape;994;p79">
            <a:extLst>
              <a:ext uri="{FF2B5EF4-FFF2-40B4-BE49-F238E27FC236}">
                <a16:creationId xmlns:a16="http://schemas.microsoft.com/office/drawing/2014/main" id="{C3016C55-DB2F-CA08-8738-40DD1D90A8B7}"/>
              </a:ext>
            </a:extLst>
          </p:cNvPr>
          <p:cNvGrpSpPr/>
          <p:nvPr/>
        </p:nvGrpSpPr>
        <p:grpSpPr>
          <a:xfrm>
            <a:off x="7185491" y="2241308"/>
            <a:ext cx="4710826" cy="3091844"/>
            <a:chOff x="5421017" y="1409850"/>
            <a:chExt cx="3533120" cy="2318883"/>
          </a:xfrm>
        </p:grpSpPr>
        <p:sp>
          <p:nvSpPr>
            <p:cNvPr id="17" name="Google Shape;995;p79">
              <a:extLst>
                <a:ext uri="{FF2B5EF4-FFF2-40B4-BE49-F238E27FC236}">
                  <a16:creationId xmlns:a16="http://schemas.microsoft.com/office/drawing/2014/main" id="{C92B26C8-F464-5F44-FB96-00D6A95019E7}"/>
                </a:ext>
              </a:extLst>
            </p:cNvPr>
            <p:cNvSpPr/>
            <p:nvPr/>
          </p:nvSpPr>
          <p:spPr>
            <a:xfrm>
              <a:off x="5696215" y="2131005"/>
              <a:ext cx="1032600" cy="952500"/>
            </a:xfrm>
            <a:prstGeom prst="rect">
              <a:avLst/>
            </a:prstGeom>
            <a:solidFill>
              <a:srgbClr val="FF542E"/>
            </a:solidFill>
            <a:ln w="12700" cap="flat" cmpd="sng">
              <a:solidFill>
                <a:srgbClr val="BA3D2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200 Petabytes from Physics Experiment</a:t>
              </a: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996;p79">
              <a:extLst>
                <a:ext uri="{FF2B5EF4-FFF2-40B4-BE49-F238E27FC236}">
                  <a16:creationId xmlns:a16="http://schemas.microsoft.com/office/drawing/2014/main" id="{90B11055-A5EE-2CB1-F4E6-2897D17007AD}"/>
                </a:ext>
              </a:extLst>
            </p:cNvPr>
            <p:cNvSpPr/>
            <p:nvPr/>
          </p:nvSpPr>
          <p:spPr>
            <a:xfrm>
              <a:off x="6099470" y="1911207"/>
              <a:ext cx="201600" cy="2115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542E"/>
            </a:solidFill>
            <a:ln w="12700" cap="flat" cmpd="sng">
              <a:solidFill>
                <a:srgbClr val="BA3D2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Tx/>
                <a:buNone/>
                <a:tabLst/>
                <a:defRPr/>
              </a:pPr>
              <a:endParaRPr kumimoji="0" sz="14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997;p79">
              <a:extLst>
                <a:ext uri="{FF2B5EF4-FFF2-40B4-BE49-F238E27FC236}">
                  <a16:creationId xmlns:a16="http://schemas.microsoft.com/office/drawing/2014/main" id="{8BF618F4-3BFE-A934-A5E0-47C69FB9C2B8}"/>
                </a:ext>
              </a:extLst>
            </p:cNvPr>
            <p:cNvSpPr/>
            <p:nvPr/>
          </p:nvSpPr>
          <p:spPr>
            <a:xfrm>
              <a:off x="6111744" y="3104837"/>
              <a:ext cx="201600" cy="2115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542E"/>
            </a:solidFill>
            <a:ln w="12700" cap="flat" cmpd="sng">
              <a:solidFill>
                <a:srgbClr val="BA3D2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100"/>
                <a:buFontTx/>
                <a:buNone/>
                <a:tabLst/>
                <a:defRPr/>
              </a:pPr>
              <a:endParaRPr kumimoji="0" sz="14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998;p79">
              <a:extLst>
                <a:ext uri="{FF2B5EF4-FFF2-40B4-BE49-F238E27FC236}">
                  <a16:creationId xmlns:a16="http://schemas.microsoft.com/office/drawing/2014/main" id="{DF661963-A8DB-08EC-C433-B1F07D807F11}"/>
                </a:ext>
              </a:extLst>
            </p:cNvPr>
            <p:cNvSpPr txBox="1"/>
            <p:nvPr/>
          </p:nvSpPr>
          <p:spPr>
            <a:xfrm>
              <a:off x="5521010" y="1409850"/>
              <a:ext cx="1362600" cy="49230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Query: Does Pattern Exist?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999;p79">
              <a:extLst>
                <a:ext uri="{FF2B5EF4-FFF2-40B4-BE49-F238E27FC236}">
                  <a16:creationId xmlns:a16="http://schemas.microsoft.com/office/drawing/2014/main" id="{39FF2373-92A3-5433-6839-CF516FFA452B}"/>
                </a:ext>
              </a:extLst>
            </p:cNvPr>
            <p:cNvSpPr/>
            <p:nvPr/>
          </p:nvSpPr>
          <p:spPr>
            <a:xfrm>
              <a:off x="6794713" y="2227705"/>
              <a:ext cx="576300" cy="792900"/>
            </a:xfrm>
            <a:prstGeom prst="curvedLeftArrow">
              <a:avLst>
                <a:gd name="adj1" fmla="val 25000"/>
                <a:gd name="adj2" fmla="val 50000"/>
                <a:gd name="adj3" fmla="val 25000"/>
              </a:avLst>
            </a:prstGeom>
            <a:solidFill>
              <a:srgbClr val="FF542E"/>
            </a:solidFill>
            <a:ln w="12700" cap="flat" cmpd="sng">
              <a:solidFill>
                <a:srgbClr val="BA3D2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000;p79">
              <a:extLst>
                <a:ext uri="{FF2B5EF4-FFF2-40B4-BE49-F238E27FC236}">
                  <a16:creationId xmlns:a16="http://schemas.microsoft.com/office/drawing/2014/main" id="{0C028438-4B36-6AF3-D92A-F3C70D751A18}"/>
                </a:ext>
              </a:extLst>
            </p:cNvPr>
            <p:cNvSpPr txBox="1"/>
            <p:nvPr/>
          </p:nvSpPr>
          <p:spPr>
            <a:xfrm>
              <a:off x="7371037" y="2220194"/>
              <a:ext cx="1583100" cy="10923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In-Memory Computation: Matrix Multiplies, Sorting, Thresholding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1001;p79">
              <a:extLst>
                <a:ext uri="{FF2B5EF4-FFF2-40B4-BE49-F238E27FC236}">
                  <a16:creationId xmlns:a16="http://schemas.microsoft.com/office/drawing/2014/main" id="{4CCF6CA2-E6F5-CDAB-3151-662FC62344BC}"/>
                </a:ext>
              </a:extLst>
            </p:cNvPr>
            <p:cNvSpPr txBox="1"/>
            <p:nvPr/>
          </p:nvSpPr>
          <p:spPr>
            <a:xfrm>
              <a:off x="5421017" y="3436434"/>
              <a:ext cx="1583100" cy="2922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Answer: Yes or No</a:t>
              </a: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06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E8761AB-53C7-C04E-92C1-6D52BFA4E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551" y="-50033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DNA Storage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919D898-0C81-5345-8306-CAFD1D6EBA99}"/>
              </a:ext>
            </a:extLst>
          </p:cNvPr>
          <p:cNvGrpSpPr/>
          <p:nvPr/>
        </p:nvGrpSpPr>
        <p:grpSpPr>
          <a:xfrm>
            <a:off x="922438" y="1350469"/>
            <a:ext cx="10026713" cy="4522202"/>
            <a:chOff x="823784" y="1606985"/>
            <a:chExt cx="9144000" cy="4124085"/>
          </a:xfrm>
        </p:grpSpPr>
        <p:pic>
          <p:nvPicPr>
            <p:cNvPr id="19" name="Picture 4" descr="DNA_thumbnail1">
              <a:extLst>
                <a:ext uri="{FF2B5EF4-FFF2-40B4-BE49-F238E27FC236}">
                  <a16:creationId xmlns:a16="http://schemas.microsoft.com/office/drawing/2014/main" id="{B94076C9-329B-D646-B889-D5C2A87363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81941">
              <a:off x="3738746" y="1606985"/>
              <a:ext cx="2515790" cy="25157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2D97AB0-D022-0B49-8974-C279BA6B2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3784" y="3397445"/>
              <a:ext cx="9144000" cy="2333625"/>
            </a:xfrm>
            <a:prstGeom prst="rect">
              <a:avLst/>
            </a:prstGeom>
          </p:spPr>
        </p:pic>
      </p:grp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E5791E2B-C833-E54D-B4A7-467C027DF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8768" y="1434125"/>
            <a:ext cx="7625165" cy="573683"/>
          </a:xfrm>
        </p:spPr>
        <p:txBody>
          <a:bodyPr wrap="square" lIns="91440" tIns="91440" bIns="91440">
            <a:spAutoFit/>
          </a:bodyPr>
          <a:lstStyle/>
          <a:p>
            <a:pPr marL="0" indent="0">
              <a:lnSpc>
                <a:spcPts val="3200"/>
              </a:lnSpc>
              <a:buNone/>
            </a:pPr>
            <a:r>
              <a:rPr lang="en-US" sz="2400" b="0" dirty="0">
                <a:solidFill>
                  <a:schemeClr val="accent6">
                    <a:lumMod val="50000"/>
                  </a:schemeClr>
                </a:solidFill>
              </a:rPr>
              <a:t> Store data in 4-valued code of DNA {A: 00, C: 01, T:10, G:11} </a:t>
            </a:r>
          </a:p>
        </p:txBody>
      </p:sp>
    </p:spTree>
    <p:extLst>
      <p:ext uri="{BB962C8B-B14F-4D97-AF65-F5344CB8AC3E}">
        <p14:creationId xmlns:p14="http://schemas.microsoft.com/office/powerpoint/2010/main" val="1383483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91;p79">
            <a:extLst>
              <a:ext uri="{FF2B5EF4-FFF2-40B4-BE49-F238E27FC236}">
                <a16:creationId xmlns:a16="http://schemas.microsoft.com/office/drawing/2014/main" id="{424E7608-1648-7473-81CD-BC91824AAA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189994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solidFill>
                  <a:srgbClr val="C00000"/>
                </a:solidFill>
              </a:rPr>
              <a:t>In-Memory Computing: Operations</a:t>
            </a:r>
            <a:endParaRPr dirty="0">
              <a:solidFill>
                <a:srgbClr val="C00000"/>
              </a:solidFill>
              <a:sym typeface="Arial"/>
            </a:endParaRPr>
          </a:p>
          <a:p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401916-303F-FA60-8F83-619631D853D0}"/>
              </a:ext>
            </a:extLst>
          </p:cNvPr>
          <p:cNvSpPr/>
          <p:nvPr/>
        </p:nvSpPr>
        <p:spPr>
          <a:xfrm>
            <a:off x="194109" y="1393256"/>
            <a:ext cx="11519836" cy="4303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400050">
              <a:lnSpc>
                <a:spcPct val="115000"/>
              </a:lnSpc>
              <a:buClr>
                <a:srgbClr val="595959"/>
              </a:buClr>
              <a:buSzPts val="1800"/>
              <a:buFont typeface="+mj-lt"/>
              <a:buAutoNum type="romanUcPeriod"/>
            </a:pPr>
            <a:r>
              <a:rPr lang="en-US" sz="2400" kern="0" dirty="0">
                <a:solidFill>
                  <a:srgbClr val="C00000"/>
                </a:solidFill>
                <a:latin typeface="Arial"/>
                <a:ea typeface="ＭＳ Ｐゴシック" panose="020B0600070205080204" pitchFamily="34" charset="-128"/>
                <a:cs typeface="Arial"/>
                <a:sym typeface="Arial"/>
              </a:rPr>
              <a:t>Operations: Sorting and Searching</a:t>
            </a:r>
            <a:br>
              <a:rPr lang="en-US" sz="2400" kern="0" dirty="0">
                <a:solidFill>
                  <a:srgbClr val="595959"/>
                </a:solidFill>
                <a:latin typeface="Arial"/>
                <a:ea typeface="ＭＳ Ｐゴシック" panose="020B0600070205080204" pitchFamily="34" charset="-128"/>
                <a:cs typeface="Arial"/>
                <a:sym typeface="Arial"/>
              </a:rPr>
            </a:br>
            <a:r>
              <a:rPr lang="en-US" sz="2400" kern="0" dirty="0">
                <a:solidFill>
                  <a:srgbClr val="0070C0"/>
                </a:solidFill>
                <a:latin typeface="Arial"/>
                <a:ea typeface="ＭＳ Ｐゴシック" panose="020B0600070205080204" pitchFamily="34" charset="-128"/>
                <a:cs typeface="Arial"/>
                <a:sym typeface="Arial"/>
              </a:rPr>
              <a:t>Querying and Reorganizing Data Stored in DNA. </a:t>
            </a:r>
            <a:br>
              <a:rPr lang="en-US" sz="2400" kern="0" dirty="0">
                <a:solidFill>
                  <a:srgbClr val="0070C0"/>
                </a:solidFill>
                <a:latin typeface="Arial"/>
                <a:ea typeface="ＭＳ Ｐゴシック" panose="020B0600070205080204" pitchFamily="34" charset="-128"/>
                <a:cs typeface="Arial"/>
                <a:sym typeface="Arial"/>
              </a:rPr>
            </a:br>
            <a:endParaRPr lang="en-US" sz="2400" kern="0" dirty="0">
              <a:solidFill>
                <a:srgbClr val="0070C0"/>
              </a:solidFill>
              <a:latin typeface="Arial"/>
              <a:ea typeface="ＭＳ Ｐゴシック" panose="020B0600070205080204" pitchFamily="34" charset="-128"/>
              <a:cs typeface="Arial"/>
              <a:sym typeface="Arial"/>
            </a:endParaRPr>
          </a:p>
          <a:p>
            <a:pPr marL="514350" indent="-400050">
              <a:lnSpc>
                <a:spcPct val="115000"/>
              </a:lnSpc>
              <a:buClr>
                <a:srgbClr val="595959"/>
              </a:buClr>
              <a:buSzPts val="1800"/>
              <a:buFont typeface="+mj-lt"/>
              <a:buAutoNum type="romanUcPeriod"/>
            </a:pPr>
            <a:r>
              <a:rPr lang="en-US" sz="2400" kern="0" dirty="0">
                <a:solidFill>
                  <a:srgbClr val="C00000"/>
                </a:solidFill>
                <a:latin typeface="Arial"/>
                <a:ea typeface="ＭＳ Ｐゴシック" panose="020B0600070205080204" pitchFamily="34" charset="-128"/>
                <a:cs typeface="Arial"/>
                <a:sym typeface="Arial"/>
              </a:rPr>
              <a:t>Re-writable Meta-Data</a:t>
            </a:r>
            <a:br>
              <a:rPr lang="en-US" sz="2400" kern="0" dirty="0">
                <a:solidFill>
                  <a:srgbClr val="595959"/>
                </a:solidFill>
                <a:latin typeface="Arial"/>
                <a:ea typeface="ＭＳ Ｐゴシック" panose="020B0600070205080204" pitchFamily="34" charset="-128"/>
                <a:cs typeface="Arial"/>
                <a:sym typeface="Arial"/>
              </a:rPr>
            </a:br>
            <a:r>
              <a:rPr lang="en-US" sz="2400" kern="0" dirty="0">
                <a:solidFill>
                  <a:srgbClr val="0070C0"/>
                </a:solidFill>
                <a:latin typeface="Arial"/>
                <a:ea typeface="ＭＳ Ｐゴシック" panose="020B0600070205080204" pitchFamily="34" charset="-128"/>
                <a:cs typeface="Arial"/>
                <a:sym typeface="Arial"/>
              </a:rPr>
              <a:t>Encode re-writable data </a:t>
            </a:r>
            <a:r>
              <a:rPr lang="en-US" sz="2400" kern="0" dirty="0">
                <a:solidFill>
                  <a:srgbClr val="595959"/>
                </a:solidFill>
                <a:latin typeface="Arial"/>
                <a:ea typeface="ＭＳ Ｐゴシック" panose="020B0600070205080204" pitchFamily="34" charset="-128"/>
                <a:cs typeface="Arial"/>
                <a:sym typeface="Arial"/>
              </a:rPr>
              <a:t>via one-sided “gaps” in DNA. Use this mechanism to encoded meta-data, e.g., access counts, watermarks, or error checking.</a:t>
            </a:r>
            <a:br>
              <a:rPr lang="en-US" sz="2400" kern="0" dirty="0">
                <a:solidFill>
                  <a:srgbClr val="595959"/>
                </a:solidFill>
                <a:latin typeface="Arial"/>
                <a:ea typeface="ＭＳ Ｐゴシック" panose="020B0600070205080204" pitchFamily="34" charset="-128"/>
                <a:cs typeface="Arial"/>
                <a:sym typeface="Arial"/>
              </a:rPr>
            </a:br>
            <a:endParaRPr lang="en-US" sz="2400" kern="0" dirty="0">
              <a:solidFill>
                <a:srgbClr val="595959"/>
              </a:solidFill>
              <a:latin typeface="Arial"/>
              <a:ea typeface="ＭＳ Ｐゴシック" panose="020B0600070205080204" pitchFamily="34" charset="-128"/>
              <a:cs typeface="Arial"/>
              <a:sym typeface="Arial"/>
            </a:endParaRPr>
          </a:p>
          <a:p>
            <a:pPr marL="457200" indent="-342900">
              <a:lnSpc>
                <a:spcPct val="115000"/>
              </a:lnSpc>
              <a:buClr>
                <a:srgbClr val="595959"/>
              </a:buClr>
              <a:buSzPts val="1800"/>
              <a:buFont typeface="+mj-lt"/>
              <a:buAutoNum type="romanUcPeriod"/>
            </a:pPr>
            <a:r>
              <a:rPr lang="en-US" sz="2400" kern="0" dirty="0">
                <a:solidFill>
                  <a:srgbClr val="C00000"/>
                </a:solidFill>
                <a:latin typeface="Arial"/>
                <a:ea typeface="ＭＳ Ｐゴシック" panose="020B0600070205080204" pitchFamily="34" charset="-128"/>
                <a:cs typeface="Arial"/>
                <a:sym typeface="Arial"/>
              </a:rPr>
              <a:t>Re-writing Stored Data</a:t>
            </a:r>
            <a:br>
              <a:rPr lang="en-US" sz="2400" kern="0" dirty="0">
                <a:solidFill>
                  <a:srgbClr val="595959"/>
                </a:solidFill>
                <a:latin typeface="Arial"/>
                <a:ea typeface="ＭＳ Ｐゴシック" panose="020B0600070205080204" pitchFamily="34" charset="-128"/>
                <a:cs typeface="Arial"/>
                <a:sym typeface="Arial"/>
              </a:rPr>
            </a:br>
            <a:r>
              <a:rPr lang="en-US" sz="2400" kern="0" dirty="0">
                <a:solidFill>
                  <a:srgbClr val="595959"/>
                </a:solidFill>
                <a:latin typeface="Arial"/>
                <a:ea typeface="ＭＳ Ｐゴシック" panose="020B0600070205080204" pitchFamily="34" charset="-128"/>
                <a:cs typeface="Arial"/>
                <a:sym typeface="Arial"/>
              </a:rPr>
              <a:t>Using restriction enzymes, cut DNA at linker strands, in a targeted way; </a:t>
            </a:r>
            <a:r>
              <a:rPr lang="en-US" sz="2400" kern="0" dirty="0">
                <a:solidFill>
                  <a:srgbClr val="0070C0"/>
                </a:solidFill>
                <a:latin typeface="Arial"/>
                <a:ea typeface="ＭＳ Ｐゴシック" panose="020B0600070205080204" pitchFamily="34" charset="-128"/>
                <a:cs typeface="Arial"/>
                <a:sym typeface="Arial"/>
              </a:rPr>
              <a:t>reorder and reassemble symbols</a:t>
            </a:r>
            <a:r>
              <a:rPr lang="en-US" sz="2400" kern="0" dirty="0">
                <a:solidFill>
                  <a:srgbClr val="595959"/>
                </a:solidFill>
                <a:latin typeface="Arial"/>
                <a:ea typeface="ＭＳ Ｐゴシック" panose="020B0600070205080204" pitchFamily="34" charset="-128"/>
                <a:cs typeface="Arial"/>
                <a:sym typeface="Arial"/>
              </a:rPr>
              <a:t>, e.g., after sorting them.</a:t>
            </a:r>
          </a:p>
        </p:txBody>
      </p:sp>
    </p:spTree>
    <p:extLst>
      <p:ext uri="{BB962C8B-B14F-4D97-AF65-F5344CB8AC3E}">
        <p14:creationId xmlns:p14="http://schemas.microsoft.com/office/powerpoint/2010/main" val="3649643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D9789D-51A2-024B-AA05-059FE9AAA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040" y="0"/>
            <a:ext cx="891191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B3F67D-2E7C-D548-A6E6-BE81BD46CCB5}"/>
              </a:ext>
            </a:extLst>
          </p:cNvPr>
          <p:cNvSpPr txBox="1"/>
          <p:nvPr/>
        </p:nvSpPr>
        <p:spPr>
          <a:xfrm>
            <a:off x="1653872" y="6575728"/>
            <a:ext cx="181395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Slides: Credit Georg Seelig</a:t>
            </a:r>
          </a:p>
        </p:txBody>
      </p:sp>
    </p:spTree>
    <p:extLst>
      <p:ext uri="{BB962C8B-B14F-4D97-AF65-F5344CB8AC3E}">
        <p14:creationId xmlns:p14="http://schemas.microsoft.com/office/powerpoint/2010/main" val="350354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B168BA-7FD7-B742-939D-8F596BCE8C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040" y="0"/>
            <a:ext cx="891191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58EEE7-6956-B045-B8C5-FBBF115A0FC9}"/>
              </a:ext>
            </a:extLst>
          </p:cNvPr>
          <p:cNvSpPr txBox="1"/>
          <p:nvPr/>
        </p:nvSpPr>
        <p:spPr>
          <a:xfrm>
            <a:off x="1653872" y="6575728"/>
            <a:ext cx="181395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Slides: Credit Georg Seelig</a:t>
            </a:r>
          </a:p>
        </p:txBody>
      </p:sp>
    </p:spTree>
    <p:extLst>
      <p:ext uri="{BB962C8B-B14F-4D97-AF65-F5344CB8AC3E}">
        <p14:creationId xmlns:p14="http://schemas.microsoft.com/office/powerpoint/2010/main" val="11949004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541EFC-77B0-1948-BE34-F505C5343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040" y="0"/>
            <a:ext cx="891191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A0BB1AD-454D-2F40-8A40-04E4C19C5DE9}"/>
              </a:ext>
            </a:extLst>
          </p:cNvPr>
          <p:cNvSpPr txBox="1"/>
          <p:nvPr/>
        </p:nvSpPr>
        <p:spPr>
          <a:xfrm>
            <a:off x="1653872" y="6575728"/>
            <a:ext cx="181395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Slides: Credit Georg Seelig</a:t>
            </a:r>
          </a:p>
        </p:txBody>
      </p:sp>
    </p:spTree>
    <p:extLst>
      <p:ext uri="{BB962C8B-B14F-4D97-AF65-F5344CB8AC3E}">
        <p14:creationId xmlns:p14="http://schemas.microsoft.com/office/powerpoint/2010/main" val="27937303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43F2A1-5644-1349-ADFA-748838D92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040" y="0"/>
            <a:ext cx="891191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482B370-3AF0-5748-84E6-EC25AD4D7DDE}"/>
              </a:ext>
            </a:extLst>
          </p:cNvPr>
          <p:cNvSpPr txBox="1"/>
          <p:nvPr/>
        </p:nvSpPr>
        <p:spPr>
          <a:xfrm>
            <a:off x="1653872" y="6575728"/>
            <a:ext cx="181395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Slides: Credit Georg Seelig</a:t>
            </a:r>
          </a:p>
        </p:txBody>
      </p:sp>
    </p:spTree>
    <p:extLst>
      <p:ext uri="{BB962C8B-B14F-4D97-AF65-F5344CB8AC3E}">
        <p14:creationId xmlns:p14="http://schemas.microsoft.com/office/powerpoint/2010/main" val="27289401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B99578-B91B-BF47-B773-8A1480F18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040" y="0"/>
            <a:ext cx="891191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AFE38B5-D4A6-7844-A4EF-AD61F123AF9D}"/>
              </a:ext>
            </a:extLst>
          </p:cNvPr>
          <p:cNvSpPr txBox="1"/>
          <p:nvPr/>
        </p:nvSpPr>
        <p:spPr>
          <a:xfrm>
            <a:off x="1653872" y="6575728"/>
            <a:ext cx="181395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Slides: Credit Georg Seelig</a:t>
            </a:r>
          </a:p>
        </p:txBody>
      </p:sp>
    </p:spTree>
    <p:extLst>
      <p:ext uri="{BB962C8B-B14F-4D97-AF65-F5344CB8AC3E}">
        <p14:creationId xmlns:p14="http://schemas.microsoft.com/office/powerpoint/2010/main" val="32195053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418FA3-3DC0-814F-9921-7393BD03AC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040" y="0"/>
            <a:ext cx="891191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5E963E-DA4C-2845-BC33-C3039C91D42C}"/>
              </a:ext>
            </a:extLst>
          </p:cNvPr>
          <p:cNvSpPr txBox="1"/>
          <p:nvPr/>
        </p:nvSpPr>
        <p:spPr>
          <a:xfrm>
            <a:off x="1653872" y="6575728"/>
            <a:ext cx="181395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Slides: Credit Georg Seelig</a:t>
            </a:r>
          </a:p>
        </p:txBody>
      </p:sp>
    </p:spTree>
    <p:extLst>
      <p:ext uri="{BB962C8B-B14F-4D97-AF65-F5344CB8AC3E}">
        <p14:creationId xmlns:p14="http://schemas.microsoft.com/office/powerpoint/2010/main" val="19629545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95CAAA-E28A-944C-8FE3-1DEA70418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040" y="0"/>
            <a:ext cx="891191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80CC70-F8A4-5D4B-951B-8E0DB395B92B}"/>
              </a:ext>
            </a:extLst>
          </p:cNvPr>
          <p:cNvSpPr txBox="1"/>
          <p:nvPr/>
        </p:nvSpPr>
        <p:spPr>
          <a:xfrm>
            <a:off x="1653872" y="6575728"/>
            <a:ext cx="181395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Slides: Credit Georg Seelig</a:t>
            </a:r>
          </a:p>
        </p:txBody>
      </p:sp>
    </p:spTree>
    <p:extLst>
      <p:ext uri="{BB962C8B-B14F-4D97-AF65-F5344CB8AC3E}">
        <p14:creationId xmlns:p14="http://schemas.microsoft.com/office/powerpoint/2010/main" val="24055436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B11CA1-D89A-BA4E-8096-F61A33DA8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040" y="0"/>
            <a:ext cx="891191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5E14A6-5AB6-C74C-B5C2-7864AAB763A2}"/>
              </a:ext>
            </a:extLst>
          </p:cNvPr>
          <p:cNvSpPr txBox="1"/>
          <p:nvPr/>
        </p:nvSpPr>
        <p:spPr>
          <a:xfrm>
            <a:off x="1653872" y="6575728"/>
            <a:ext cx="181395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Slides: Credit Georg Seelig</a:t>
            </a:r>
          </a:p>
        </p:txBody>
      </p:sp>
    </p:spTree>
    <p:extLst>
      <p:ext uri="{BB962C8B-B14F-4D97-AF65-F5344CB8AC3E}">
        <p14:creationId xmlns:p14="http://schemas.microsoft.com/office/powerpoint/2010/main" val="21213940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CF8E2-2353-6B4A-DFA9-F726C814F49F}"/>
              </a:ext>
            </a:extLst>
          </p:cNvPr>
          <p:cNvSpPr txBox="1">
            <a:spLocks/>
          </p:cNvSpPr>
          <p:nvPr/>
        </p:nvSpPr>
        <p:spPr>
          <a:xfrm>
            <a:off x="426000" y="221892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>
                <a:srgbClr val="000000"/>
              </a:buClr>
              <a:defRPr/>
            </a:pPr>
            <a:r>
              <a:rPr lang="en-US" sz="4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Prerequisite for Computation: Gaps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02F974-553C-F2B5-B3BF-8C91E155DEEA}"/>
              </a:ext>
            </a:extLst>
          </p:cNvPr>
          <p:cNvSpPr txBox="1"/>
          <p:nvPr/>
        </p:nvSpPr>
        <p:spPr>
          <a:xfrm>
            <a:off x="2041452" y="2514600"/>
            <a:ext cx="7353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ourier" pitchFamily="2" charset="0"/>
                <a:ea typeface="ＭＳ Ｐゴシック" panose="020B0600070205080204" pitchFamily="34" charset="-128"/>
              </a:rPr>
              <a:t>TAAA</a:t>
            </a:r>
            <a:r>
              <a:rPr lang="en-US" dirty="0">
                <a:solidFill>
                  <a:srgbClr val="00B050"/>
                </a:solidFill>
                <a:latin typeface="Courier" pitchFamily="2" charset="0"/>
                <a:ea typeface="ＭＳ Ｐゴシック" panose="020B0600070205080204" pitchFamily="34" charset="-128"/>
              </a:rPr>
              <a:t>TCGATTCCGG</a:t>
            </a:r>
            <a:r>
              <a:rPr lang="en-US" dirty="0">
                <a:solidFill>
                  <a:srgbClr val="000000"/>
                </a:solidFill>
                <a:latin typeface="Courier" pitchFamily="2" charset="0"/>
                <a:ea typeface="ＭＳ Ｐゴシック" panose="020B0600070205080204" pitchFamily="34" charset="-128"/>
              </a:rPr>
              <a:t>CCATTAAA</a:t>
            </a:r>
            <a:r>
              <a:rPr lang="en-US" dirty="0">
                <a:solidFill>
                  <a:srgbClr val="FFC000"/>
                </a:solidFill>
                <a:latin typeface="Courier" pitchFamily="2" charset="0"/>
                <a:ea typeface="ＭＳ Ｐゴシック" panose="020B0600070205080204" pitchFamily="34" charset="-128"/>
              </a:rPr>
              <a:t>CGTATTCCGG</a:t>
            </a:r>
            <a:r>
              <a:rPr lang="en-US" dirty="0">
                <a:solidFill>
                  <a:srgbClr val="000000"/>
                </a:solidFill>
                <a:latin typeface="Courier" pitchFamily="2" charset="0"/>
                <a:ea typeface="ＭＳ Ｐゴシック" panose="020B0600070205080204" pitchFamily="34" charset="-128"/>
              </a:rPr>
              <a:t>CCGTTAAA</a:t>
            </a:r>
            <a:r>
              <a:rPr lang="en-US" dirty="0">
                <a:solidFill>
                  <a:srgbClr val="C00000"/>
                </a:solidFill>
                <a:latin typeface="Courier" pitchFamily="2" charset="0"/>
                <a:ea typeface="ＭＳ Ｐゴシック" panose="020B0600070205080204" pitchFamily="34" charset="-128"/>
              </a:rPr>
              <a:t>CGAAATCCGG</a:t>
            </a:r>
            <a:r>
              <a:rPr lang="en-US" dirty="0">
                <a:solidFill>
                  <a:srgbClr val="000000"/>
                </a:solidFill>
                <a:latin typeface="Courier" pitchFamily="2" charset="0"/>
                <a:ea typeface="ＭＳ Ｐゴシック" panose="020B0600070205080204" pitchFamily="34" charset="-128"/>
              </a:rPr>
              <a:t>CC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9A3FCF-67F4-B6E7-0DE9-83BE46EFB826}"/>
              </a:ext>
            </a:extLst>
          </p:cNvPr>
          <p:cNvSpPr txBox="1"/>
          <p:nvPr/>
        </p:nvSpPr>
        <p:spPr>
          <a:xfrm>
            <a:off x="2041452" y="2743200"/>
            <a:ext cx="7077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ourier" pitchFamily="2" charset="0"/>
                <a:ea typeface="ＭＳ Ｐゴシック" panose="020B0600070205080204" pitchFamily="34" charset="-128"/>
              </a:rPr>
              <a:t>AT</a:t>
            </a:r>
            <a:r>
              <a:rPr lang="en-US" dirty="0">
                <a:solidFill>
                  <a:srgbClr val="00B050"/>
                </a:solidFill>
                <a:latin typeface="Courier" pitchFamily="2" charset="0"/>
                <a:ea typeface="ＭＳ Ｐゴシック" panose="020B0600070205080204" pitchFamily="34" charset="-128"/>
              </a:rPr>
              <a:t>TTAGCTAAGG</a:t>
            </a:r>
            <a:r>
              <a:rPr lang="en-US" dirty="0">
                <a:solidFill>
                  <a:srgbClr val="000000"/>
                </a:solidFill>
                <a:latin typeface="Courier" pitchFamily="2" charset="0"/>
                <a:ea typeface="ＭＳ Ｐゴシック" panose="020B0600070205080204" pitchFamily="34" charset="-128"/>
              </a:rPr>
              <a:t>CCGGTAAT</a:t>
            </a:r>
            <a:r>
              <a:rPr lang="en-US" dirty="0">
                <a:solidFill>
                  <a:srgbClr val="FFC000"/>
                </a:solidFill>
                <a:latin typeface="Courier" pitchFamily="2" charset="0"/>
                <a:ea typeface="ＭＳ Ｐゴシック" panose="020B0600070205080204" pitchFamily="34" charset="-128"/>
              </a:rPr>
              <a:t>TTGCATAAGG</a:t>
            </a:r>
            <a:r>
              <a:rPr lang="en-US" dirty="0">
                <a:solidFill>
                  <a:srgbClr val="000000"/>
                </a:solidFill>
                <a:latin typeface="Courier" pitchFamily="2" charset="0"/>
                <a:ea typeface="ＭＳ Ｐゴシック" panose="020B0600070205080204" pitchFamily="34" charset="-128"/>
              </a:rPr>
              <a:t>CCGGCAAT</a:t>
            </a:r>
            <a:r>
              <a:rPr lang="en-US" dirty="0">
                <a:solidFill>
                  <a:srgbClr val="C00000"/>
                </a:solidFill>
                <a:latin typeface="Courier" pitchFamily="2" charset="0"/>
                <a:ea typeface="ＭＳ Ｐゴシック" panose="020B0600070205080204" pitchFamily="34" charset="-128"/>
              </a:rPr>
              <a:t>TTGCTTTAGG</a:t>
            </a:r>
            <a:r>
              <a:rPr lang="en-US" dirty="0">
                <a:solidFill>
                  <a:srgbClr val="000000"/>
                </a:solidFill>
                <a:latin typeface="Courier" pitchFamily="2" charset="0"/>
                <a:ea typeface="ＭＳ Ｐゴシック" panose="020B0600070205080204" pitchFamily="34" charset="-128"/>
              </a:rPr>
              <a:t>CC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87D04E-872B-F9A2-C31B-A09D382EDE51}"/>
              </a:ext>
            </a:extLst>
          </p:cNvPr>
          <p:cNvSpPr txBox="1"/>
          <p:nvPr/>
        </p:nvSpPr>
        <p:spPr>
          <a:xfrm>
            <a:off x="2021959" y="4648200"/>
            <a:ext cx="818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ourier" pitchFamily="2" charset="0"/>
                <a:ea typeface="ＭＳ Ｐゴシック" panose="020B0600070205080204" pitchFamily="34" charset="-128"/>
              </a:rPr>
              <a:t>TAAA</a:t>
            </a:r>
            <a:r>
              <a:rPr lang="en-US" dirty="0">
                <a:solidFill>
                  <a:srgbClr val="00B050"/>
                </a:solidFill>
                <a:latin typeface="Courier" pitchFamily="2" charset="0"/>
                <a:ea typeface="ＭＳ Ｐゴシック" panose="020B0600070205080204" pitchFamily="34" charset="-128"/>
              </a:rPr>
              <a:t>TCGATTCCGG</a:t>
            </a:r>
            <a:r>
              <a:rPr lang="en-US" dirty="0">
                <a:solidFill>
                  <a:srgbClr val="000000"/>
                </a:solidFill>
                <a:latin typeface="Courier" pitchFamily="2" charset="0"/>
                <a:ea typeface="ＭＳ Ｐゴシック" panose="020B0600070205080204" pitchFamily="34" charset="-128"/>
              </a:rPr>
              <a:t>CCA   TTAAA</a:t>
            </a:r>
            <a:r>
              <a:rPr lang="en-US" dirty="0">
                <a:solidFill>
                  <a:srgbClr val="FFC000"/>
                </a:solidFill>
                <a:latin typeface="Courier" pitchFamily="2" charset="0"/>
                <a:ea typeface="ＭＳ Ｐゴシック" panose="020B0600070205080204" pitchFamily="34" charset="-128"/>
              </a:rPr>
              <a:t>CGTATTCCGG</a:t>
            </a:r>
            <a:r>
              <a:rPr lang="en-US" dirty="0">
                <a:solidFill>
                  <a:srgbClr val="000000"/>
                </a:solidFill>
                <a:latin typeface="Courier" pitchFamily="2" charset="0"/>
                <a:ea typeface="ＭＳ Ｐゴシック" panose="020B0600070205080204" pitchFamily="34" charset="-128"/>
              </a:rPr>
              <a:t>CCG   TTAAA</a:t>
            </a:r>
            <a:r>
              <a:rPr lang="en-US" dirty="0">
                <a:solidFill>
                  <a:srgbClr val="C00000"/>
                </a:solidFill>
                <a:latin typeface="Courier" pitchFamily="2" charset="0"/>
                <a:ea typeface="ＭＳ Ｐゴシック" panose="020B0600070205080204" pitchFamily="34" charset="-128"/>
              </a:rPr>
              <a:t>CGAAATCCGG</a:t>
            </a:r>
            <a:r>
              <a:rPr lang="en-US" dirty="0">
                <a:solidFill>
                  <a:srgbClr val="000000"/>
                </a:solidFill>
                <a:latin typeface="Courier" pitchFamily="2" charset="0"/>
                <a:ea typeface="ＭＳ Ｐゴシック" panose="020B0600070205080204" pitchFamily="34" charset="-128"/>
              </a:rPr>
              <a:t>CC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14629D-86A3-61E4-CD98-2C89EDA47EF2}"/>
              </a:ext>
            </a:extLst>
          </p:cNvPr>
          <p:cNvSpPr txBox="1"/>
          <p:nvPr/>
        </p:nvSpPr>
        <p:spPr>
          <a:xfrm>
            <a:off x="2021958" y="4876800"/>
            <a:ext cx="790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Courier" pitchFamily="2" charset="0"/>
                <a:ea typeface="ＭＳ Ｐゴシック" panose="020B0600070205080204" pitchFamily="34" charset="-128"/>
              </a:rPr>
              <a:t>AT</a:t>
            </a:r>
            <a:r>
              <a:rPr lang="en-US" dirty="0">
                <a:solidFill>
                  <a:srgbClr val="00B050"/>
                </a:solidFill>
                <a:latin typeface="Courier" pitchFamily="2" charset="0"/>
                <a:ea typeface="ＭＳ Ｐゴシック" panose="020B0600070205080204" pitchFamily="34" charset="-128"/>
              </a:rPr>
              <a:t>TTAGCTAAGG</a:t>
            </a:r>
            <a:r>
              <a:rPr lang="en-US" dirty="0">
                <a:solidFill>
                  <a:srgbClr val="000000"/>
                </a:solidFill>
                <a:latin typeface="Courier" pitchFamily="2" charset="0"/>
                <a:ea typeface="ＭＳ Ｐゴシック" panose="020B0600070205080204" pitchFamily="34" charset="-128"/>
              </a:rPr>
              <a:t>CCGGTACTAAT</a:t>
            </a:r>
            <a:r>
              <a:rPr lang="en-US" dirty="0">
                <a:solidFill>
                  <a:srgbClr val="FFC000"/>
                </a:solidFill>
                <a:latin typeface="Courier" pitchFamily="2" charset="0"/>
                <a:ea typeface="ＭＳ Ｐゴシック" panose="020B0600070205080204" pitchFamily="34" charset="-128"/>
              </a:rPr>
              <a:t>TTGCATAAGG</a:t>
            </a:r>
            <a:r>
              <a:rPr lang="en-US" dirty="0">
                <a:solidFill>
                  <a:srgbClr val="000000"/>
                </a:solidFill>
                <a:latin typeface="Courier" pitchFamily="2" charset="0"/>
                <a:ea typeface="ＭＳ Ｐゴシック" panose="020B0600070205080204" pitchFamily="34" charset="-128"/>
              </a:rPr>
              <a:t>CCGGCACTAAT</a:t>
            </a:r>
            <a:r>
              <a:rPr lang="en-US" dirty="0">
                <a:solidFill>
                  <a:srgbClr val="C00000"/>
                </a:solidFill>
                <a:latin typeface="Courier" pitchFamily="2" charset="0"/>
                <a:ea typeface="ＭＳ Ｐゴシック" panose="020B0600070205080204" pitchFamily="34" charset="-128"/>
              </a:rPr>
              <a:t>TTGCTTTAGG</a:t>
            </a:r>
            <a:r>
              <a:rPr lang="en-US" dirty="0">
                <a:solidFill>
                  <a:srgbClr val="000000"/>
                </a:solidFill>
                <a:latin typeface="Courier" pitchFamily="2" charset="0"/>
                <a:ea typeface="ＭＳ Ｐゴシック" panose="020B0600070205080204" pitchFamily="34" charset="-128"/>
              </a:rPr>
              <a:t>CC</a:t>
            </a: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A79B6848-5C0E-6A7A-325B-2769E715DE4D}"/>
              </a:ext>
            </a:extLst>
          </p:cNvPr>
          <p:cNvSpPr/>
          <p:nvPr/>
        </p:nvSpPr>
        <p:spPr bwMode="auto">
          <a:xfrm>
            <a:off x="5562600" y="3200400"/>
            <a:ext cx="457200" cy="9144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-60" charset="0"/>
              <a:ea typeface="ＭＳ Ｐゴシック" pitchFamily="-60" charset="-128"/>
              <a:cs typeface="ＭＳ Ｐゴシック" pitchFamily="-60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A682C2-A5C9-754A-418E-6EB427B6A629}"/>
              </a:ext>
            </a:extLst>
          </p:cNvPr>
          <p:cNvSpPr txBox="1"/>
          <p:nvPr/>
        </p:nvSpPr>
        <p:spPr>
          <a:xfrm>
            <a:off x="2743200" y="1947446"/>
            <a:ext cx="14622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linker strands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F86F5D4-EBF9-F510-753E-1883A6ABE036}"/>
              </a:ext>
            </a:extLst>
          </p:cNvPr>
          <p:cNvCxnSpPr>
            <a:stCxn id="8" idx="2"/>
          </p:cNvCxnSpPr>
          <p:nvPr/>
        </p:nvCxnSpPr>
        <p:spPr bwMode="auto">
          <a:xfrm flipH="1">
            <a:off x="2514600" y="2286000"/>
            <a:ext cx="95973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7EF2382-D9EF-6897-6BA3-74979962B83A}"/>
              </a:ext>
            </a:extLst>
          </p:cNvPr>
          <p:cNvCxnSpPr>
            <a:cxnSpLocks/>
            <a:stCxn id="8" idx="2"/>
          </p:cNvCxnSpPr>
          <p:nvPr/>
        </p:nvCxnSpPr>
        <p:spPr bwMode="auto">
          <a:xfrm>
            <a:off x="3474331" y="2286001"/>
            <a:ext cx="1087037" cy="29416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A28E398-EE20-6A37-72A1-EF4E4C079FCF}"/>
              </a:ext>
            </a:extLst>
          </p:cNvPr>
          <p:cNvCxnSpPr>
            <a:cxnSpLocks/>
            <a:stCxn id="8" idx="2"/>
          </p:cNvCxnSpPr>
          <p:nvPr/>
        </p:nvCxnSpPr>
        <p:spPr bwMode="auto">
          <a:xfrm>
            <a:off x="3474331" y="2286001"/>
            <a:ext cx="3463413" cy="29416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3E2ABEE-4831-EB05-9C45-D94706DBD4EC}"/>
              </a:ext>
            </a:extLst>
          </p:cNvPr>
          <p:cNvSpPr txBox="1"/>
          <p:nvPr/>
        </p:nvSpPr>
        <p:spPr>
          <a:xfrm>
            <a:off x="5874488" y="1947446"/>
            <a:ext cx="22027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symbol (data) strands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2E00F72-3F7F-4E25-4D48-3EBEFCA0A371}"/>
              </a:ext>
            </a:extLst>
          </p:cNvPr>
          <p:cNvCxnSpPr>
            <a:cxnSpLocks/>
            <a:stCxn id="12" idx="2"/>
          </p:cNvCxnSpPr>
          <p:nvPr/>
        </p:nvCxnSpPr>
        <p:spPr bwMode="auto">
          <a:xfrm flipH="1">
            <a:off x="3537984" y="2286000"/>
            <a:ext cx="343786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85C896F-DBC6-9C41-AEF1-A6606280B160}"/>
              </a:ext>
            </a:extLst>
          </p:cNvPr>
          <p:cNvCxnSpPr>
            <a:cxnSpLocks/>
            <a:stCxn id="12" idx="2"/>
          </p:cNvCxnSpPr>
          <p:nvPr/>
        </p:nvCxnSpPr>
        <p:spPr bwMode="auto">
          <a:xfrm flipH="1">
            <a:off x="5867400" y="2286000"/>
            <a:ext cx="1108444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350B457-AECA-BE8D-4684-58CE772690FB}"/>
              </a:ext>
            </a:extLst>
          </p:cNvPr>
          <p:cNvCxnSpPr>
            <a:cxnSpLocks/>
            <a:stCxn id="12" idx="2"/>
          </p:cNvCxnSpPr>
          <p:nvPr/>
        </p:nvCxnSpPr>
        <p:spPr bwMode="auto">
          <a:xfrm>
            <a:off x="6975844" y="2286000"/>
            <a:ext cx="1177556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D726161-CC95-9211-191C-50B17EBB62B9}"/>
              </a:ext>
            </a:extLst>
          </p:cNvPr>
          <p:cNvSpPr txBox="1"/>
          <p:nvPr/>
        </p:nvSpPr>
        <p:spPr>
          <a:xfrm>
            <a:off x="3564566" y="3805993"/>
            <a:ext cx="17685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use linker strands with gaps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D550E9C-AC88-FC72-06EB-501AC38D0EBD}"/>
              </a:ext>
            </a:extLst>
          </p:cNvPr>
          <p:cNvCxnSpPr>
            <a:cxnSpLocks/>
            <a:stCxn id="16" idx="2"/>
          </p:cNvCxnSpPr>
          <p:nvPr/>
        </p:nvCxnSpPr>
        <p:spPr bwMode="auto">
          <a:xfrm>
            <a:off x="4448840" y="4390767"/>
            <a:ext cx="2942560" cy="30880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6408742-CFC0-D0DC-5BBF-3C7E285A0B07}"/>
              </a:ext>
            </a:extLst>
          </p:cNvPr>
          <p:cNvCxnSpPr>
            <a:cxnSpLocks/>
            <a:stCxn id="16" idx="2"/>
          </p:cNvCxnSpPr>
          <p:nvPr/>
        </p:nvCxnSpPr>
        <p:spPr bwMode="auto">
          <a:xfrm>
            <a:off x="4448840" y="4390768"/>
            <a:ext cx="199360" cy="41749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F6DDA4C5-C4FD-DBE1-C204-DFCD3B58AA2E}"/>
              </a:ext>
            </a:extLst>
          </p:cNvPr>
          <p:cNvSpPr txBox="1"/>
          <p:nvPr/>
        </p:nvSpPr>
        <p:spPr>
          <a:xfrm>
            <a:off x="8347024" y="3124200"/>
            <a:ext cx="2095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Existing Scheme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095EDA6-8814-6CF0-1CF7-7530F5819C3B}"/>
              </a:ext>
            </a:extLst>
          </p:cNvPr>
          <p:cNvSpPr txBox="1"/>
          <p:nvPr/>
        </p:nvSpPr>
        <p:spPr>
          <a:xfrm>
            <a:off x="8347023" y="5244033"/>
            <a:ext cx="2294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70C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Proposed Scheme</a:t>
            </a:r>
          </a:p>
        </p:txBody>
      </p:sp>
    </p:spTree>
    <p:extLst>
      <p:ext uri="{BB962C8B-B14F-4D97-AF65-F5344CB8AC3E}">
        <p14:creationId xmlns:p14="http://schemas.microsoft.com/office/powerpoint/2010/main" val="374190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E8761AB-53C7-C04E-92C1-6D52BFA4E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551" y="-50033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DNA Storage: First-Principles Thinking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F9B40DA-95E6-A74A-B465-FE2ABB3574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550" y="1606126"/>
            <a:ext cx="4308835" cy="407184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i="1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Storage capacity of 200 petabytes/gram</a:t>
            </a:r>
            <a:br>
              <a:rPr lang="en-US" sz="2400" dirty="0"/>
            </a:br>
            <a:r>
              <a:rPr lang="en-US" sz="2400" dirty="0"/>
              <a:t>(</a:t>
            </a:r>
            <a:r>
              <a:rPr lang="en-US" sz="2400" dirty="0">
                <a:solidFill>
                  <a:srgbClr val="C00000"/>
                </a:solidFill>
              </a:rPr>
              <a:t>200 x 10</a:t>
            </a:r>
            <a:r>
              <a:rPr lang="en-US" sz="2400" baseline="30000" dirty="0">
                <a:solidFill>
                  <a:srgbClr val="C00000"/>
                </a:solidFill>
              </a:rPr>
              <a:t>15 </a:t>
            </a:r>
            <a:r>
              <a:rPr lang="en-US" sz="2400" dirty="0">
                <a:solidFill>
                  <a:srgbClr val="C00000"/>
                </a:solidFill>
              </a:rPr>
              <a:t>bytes/gram</a:t>
            </a:r>
            <a:r>
              <a:rPr lang="en-US" sz="2400" dirty="0"/>
              <a:t>) </a:t>
            </a:r>
            <a:br>
              <a:rPr lang="en-US" sz="2400" dirty="0"/>
            </a:br>
            <a:r>
              <a:rPr lang="en-US" sz="2400" dirty="0"/>
              <a:t>“all the world’s data in a teaspoon”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Energy requirement is on the order of </a:t>
            </a:r>
            <a:r>
              <a:rPr lang="en-US" sz="2400" dirty="0">
                <a:solidFill>
                  <a:srgbClr val="C00000"/>
                </a:solidFill>
              </a:rPr>
              <a:t>10</a:t>
            </a:r>
            <a:r>
              <a:rPr lang="en-US" sz="2400" baseline="30000" dirty="0">
                <a:solidFill>
                  <a:srgbClr val="C00000"/>
                </a:solidFill>
              </a:rPr>
              <a:t>-19</a:t>
            </a:r>
            <a:r>
              <a:rPr lang="en-US" sz="2400" dirty="0">
                <a:solidFill>
                  <a:srgbClr val="C00000"/>
                </a:solidFill>
              </a:rPr>
              <a:t> joules/bit</a:t>
            </a:r>
            <a:r>
              <a:rPr lang="en-US" sz="2400" dirty="0"/>
              <a:t>!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Durability of </a:t>
            </a:r>
            <a:r>
              <a:rPr lang="en-US" sz="2400" dirty="0">
                <a:solidFill>
                  <a:srgbClr val="C00000"/>
                </a:solidFill>
              </a:rPr>
              <a:t>centuries</a:t>
            </a:r>
            <a:r>
              <a:rPr lang="en-US" sz="2400" dirty="0"/>
              <a:t> to </a:t>
            </a:r>
            <a:r>
              <a:rPr lang="en-US" sz="2400" dirty="0">
                <a:solidFill>
                  <a:srgbClr val="C00000"/>
                </a:solidFill>
              </a:rPr>
              <a:t>millennia</a:t>
            </a:r>
            <a:r>
              <a:rPr lang="en-US" sz="2400" dirty="0"/>
              <a:t>!</a:t>
            </a:r>
            <a:endParaRPr lang="en-US" sz="24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8F7C4E-38D4-0643-9F1D-A34061E83198}"/>
              </a:ext>
            </a:extLst>
          </p:cNvPr>
          <p:cNvSpPr txBox="1"/>
          <p:nvPr/>
        </p:nvSpPr>
        <p:spPr>
          <a:xfrm>
            <a:off x="433551" y="1544414"/>
            <a:ext cx="2417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Breathless claims: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AD423F-8D66-EF40-8202-E1EBDDE161D7}"/>
              </a:ext>
            </a:extLst>
          </p:cNvPr>
          <p:cNvSpPr txBox="1"/>
          <p:nvPr/>
        </p:nvSpPr>
        <p:spPr>
          <a:xfrm>
            <a:off x="5778111" y="1365713"/>
            <a:ext cx="32450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“We get through life copying what other people do with slight variations. But when you want to do something new, you have to apply the [</a:t>
            </a:r>
            <a:r>
              <a:rPr lang="en-US" sz="2000" dirty="0">
                <a:solidFill>
                  <a:srgbClr val="C00000"/>
                </a:solidFill>
              </a:rPr>
              <a:t>first principles</a:t>
            </a:r>
            <a:r>
              <a:rPr lang="en-US" sz="2000" dirty="0"/>
              <a:t>] approach.”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A97686-7EEA-2B42-9FE0-2A005BB003F2}"/>
              </a:ext>
            </a:extLst>
          </p:cNvPr>
          <p:cNvSpPr txBox="1"/>
          <p:nvPr/>
        </p:nvSpPr>
        <p:spPr>
          <a:xfrm>
            <a:off x="5741978" y="3897352"/>
            <a:ext cx="36891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Philosophy of “Cartesian Doubt”:</a:t>
            </a:r>
          </a:p>
          <a:p>
            <a:r>
              <a:rPr lang="en-US" sz="2000" dirty="0"/>
              <a:t>“Cast aside all [engineering] assumptions until all that you are left with are </a:t>
            </a:r>
            <a:r>
              <a:rPr lang="en-US" sz="2000" dirty="0">
                <a:solidFill>
                  <a:srgbClr val="C00000"/>
                </a:solidFill>
              </a:rPr>
              <a:t>purely indubitable truths</a:t>
            </a:r>
            <a:r>
              <a:rPr lang="en-US" sz="2000" dirty="0">
                <a:solidFill>
                  <a:srgbClr val="FF0000"/>
                </a:solidFill>
              </a:rPr>
              <a:t>.</a:t>
            </a:r>
            <a:r>
              <a:rPr lang="en-US" sz="2000" dirty="0"/>
              <a:t>”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B2413C8-FE2F-6F4A-9FFA-B7A8BA0D1ADD}"/>
              </a:ext>
            </a:extLst>
          </p:cNvPr>
          <p:cNvGrpSpPr/>
          <p:nvPr/>
        </p:nvGrpSpPr>
        <p:grpSpPr>
          <a:xfrm>
            <a:off x="9272238" y="1029563"/>
            <a:ext cx="2246971" cy="2115887"/>
            <a:chOff x="9272238" y="1029563"/>
            <a:chExt cx="2246971" cy="2115887"/>
          </a:xfrm>
        </p:grpSpPr>
        <p:pic>
          <p:nvPicPr>
            <p:cNvPr id="1026" name="Picture 2" descr="Elon Musk changes job title to 'Technoking of Tesla' - BBC News">
              <a:extLst>
                <a:ext uri="{FF2B5EF4-FFF2-40B4-BE49-F238E27FC236}">
                  <a16:creationId xmlns:a16="http://schemas.microsoft.com/office/drawing/2014/main" id="{6B45354B-0B2F-3F44-AB8A-F4BEFD8BC7E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38" r="9860"/>
            <a:stretch/>
          </p:blipFill>
          <p:spPr bwMode="auto">
            <a:xfrm>
              <a:off x="9272238" y="1029563"/>
              <a:ext cx="2246971" cy="1808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847D147-A079-0743-8737-F4B66AFDA9FE}"/>
                </a:ext>
              </a:extLst>
            </p:cNvPr>
            <p:cNvSpPr txBox="1"/>
            <p:nvPr/>
          </p:nvSpPr>
          <p:spPr>
            <a:xfrm>
              <a:off x="9292310" y="2837673"/>
              <a:ext cx="21875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Elon Musk (1971 – present)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C441068-AD9B-C441-912F-FD06A26C4BDA}"/>
              </a:ext>
            </a:extLst>
          </p:cNvPr>
          <p:cNvGrpSpPr/>
          <p:nvPr/>
        </p:nvGrpSpPr>
        <p:grpSpPr>
          <a:xfrm>
            <a:off x="9292310" y="3468603"/>
            <a:ext cx="2302105" cy="2386588"/>
            <a:chOff x="9292310" y="3468603"/>
            <a:chExt cx="2302105" cy="2386588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D17D33CA-3D5B-3742-AD4F-69EDFA5CE3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3" r="15284" b="31112"/>
            <a:stretch/>
          </p:blipFill>
          <p:spPr bwMode="auto">
            <a:xfrm>
              <a:off x="9431142" y="3468603"/>
              <a:ext cx="1929161" cy="20086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C9C7768-FAB5-9147-999B-F85C7CE96229}"/>
                </a:ext>
              </a:extLst>
            </p:cNvPr>
            <p:cNvSpPr txBox="1"/>
            <p:nvPr/>
          </p:nvSpPr>
          <p:spPr>
            <a:xfrm>
              <a:off x="9292310" y="5547414"/>
              <a:ext cx="23021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René Descartes (1596 –1650)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846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8" grpId="0" build="allAtOnce"/>
      <p:bldP spid="9" grpId="0"/>
      <p:bldP spid="1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4;p25">
            <a:extLst>
              <a:ext uri="{FF2B5EF4-FFF2-40B4-BE49-F238E27FC236}">
                <a16:creationId xmlns:a16="http://schemas.microsoft.com/office/drawing/2014/main" id="{42F2022C-41D6-1ED8-FCC5-100122DE381D}"/>
              </a:ext>
            </a:extLst>
          </p:cNvPr>
          <p:cNvSpPr txBox="1">
            <a:spLocks/>
          </p:cNvSpPr>
          <p:nvPr/>
        </p:nvSpPr>
        <p:spPr>
          <a:xfrm>
            <a:off x="416262" y="161793"/>
            <a:ext cx="10899438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>
                <a:srgbClr val="000000"/>
              </a:buClr>
              <a:defRPr/>
            </a:pPr>
            <a:r>
              <a:rPr lang="en-US" sz="44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Query Search using Strand Displacement</a:t>
            </a:r>
          </a:p>
        </p:txBody>
      </p:sp>
      <p:sp>
        <p:nvSpPr>
          <p:cNvPr id="3" name="Google Shape;205;p25">
            <a:extLst>
              <a:ext uri="{FF2B5EF4-FFF2-40B4-BE49-F238E27FC236}">
                <a16:creationId xmlns:a16="http://schemas.microsoft.com/office/drawing/2014/main" id="{95371F0B-131D-BD46-0098-28BA6C25ABA5}"/>
              </a:ext>
            </a:extLst>
          </p:cNvPr>
          <p:cNvSpPr txBox="1">
            <a:spLocks/>
          </p:cNvSpPr>
          <p:nvPr/>
        </p:nvSpPr>
        <p:spPr>
          <a:xfrm>
            <a:off x="458395" y="922912"/>
            <a:ext cx="11133530" cy="1103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Clr>
                <a:srgbClr val="595959"/>
              </a:buClr>
              <a:buNone/>
              <a:defRPr/>
            </a:pPr>
            <a:r>
              <a:rPr lang="en-US" sz="2200" kern="0" dirty="0">
                <a:solidFill>
                  <a:srgbClr val="595959"/>
                </a:solidFill>
              </a:rPr>
              <a:t>Objective: Search for a subsequence data stored in DNA.</a:t>
            </a:r>
          </a:p>
          <a:p>
            <a:pPr marL="0" indent="0">
              <a:spcBef>
                <a:spcPts val="1600"/>
              </a:spcBef>
              <a:buClr>
                <a:srgbClr val="595959"/>
              </a:buClr>
              <a:buNone/>
              <a:defRPr/>
            </a:pPr>
            <a:endParaRPr lang="en-US" sz="2200" kern="0" dirty="0">
              <a:solidFill>
                <a:srgbClr val="595959"/>
              </a:solidFill>
            </a:endParaRPr>
          </a:p>
          <a:p>
            <a:pPr marL="0" indent="0">
              <a:spcBef>
                <a:spcPts val="1600"/>
              </a:spcBef>
              <a:spcAft>
                <a:spcPts val="1600"/>
              </a:spcAft>
              <a:buClr>
                <a:srgbClr val="595959"/>
              </a:buClr>
              <a:buNone/>
              <a:defRPr/>
            </a:pPr>
            <a:endParaRPr lang="en-US" sz="2200" kern="0" dirty="0">
              <a:solidFill>
                <a:srgbClr val="595959"/>
              </a:solidFill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AFBA42B-A41E-DCA5-8017-E5F19958C3CC}"/>
              </a:ext>
            </a:extLst>
          </p:cNvPr>
          <p:cNvGrpSpPr/>
          <p:nvPr/>
        </p:nvGrpSpPr>
        <p:grpSpPr>
          <a:xfrm>
            <a:off x="1586710" y="1905001"/>
            <a:ext cx="7056958" cy="1791753"/>
            <a:chOff x="1586710" y="1905001"/>
            <a:chExt cx="7056958" cy="1791753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2BBCEACF-28F2-2EB0-EEEB-9A8C8ED376A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986177" y="3598988"/>
              <a:ext cx="838200" cy="0"/>
            </a:xfrm>
            <a:prstGeom prst="line">
              <a:avLst/>
            </a:prstGeom>
            <a:solidFill>
              <a:schemeClr val="accent1"/>
            </a:solidFill>
            <a:ln w="412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B7062B6-331F-E6CD-7DB2-D7BC55015A3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05468" y="3598988"/>
              <a:ext cx="838200" cy="0"/>
            </a:xfrm>
            <a:prstGeom prst="line">
              <a:avLst/>
            </a:prstGeom>
            <a:solidFill>
              <a:schemeClr val="accent1"/>
            </a:solidFill>
            <a:ln w="412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1050B43-8072-C44E-CE89-EA474C420E8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188125" y="3597392"/>
              <a:ext cx="838200" cy="0"/>
            </a:xfrm>
            <a:prstGeom prst="line">
              <a:avLst/>
            </a:prstGeom>
            <a:solidFill>
              <a:schemeClr val="accent1"/>
            </a:solidFill>
            <a:ln w="412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F6C2717-C368-397C-59B7-1D6B6E1F7A0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392948" y="3597392"/>
              <a:ext cx="838200" cy="0"/>
            </a:xfrm>
            <a:prstGeom prst="line">
              <a:avLst/>
            </a:prstGeom>
            <a:solidFill>
              <a:schemeClr val="accent1"/>
            </a:solidFill>
            <a:ln w="412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022CC9D-47A0-0D4A-3AAE-6B7AF396CAB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97771" y="3597392"/>
              <a:ext cx="838200" cy="0"/>
            </a:xfrm>
            <a:prstGeom prst="line">
              <a:avLst/>
            </a:prstGeom>
            <a:solidFill>
              <a:schemeClr val="accent1"/>
            </a:solidFill>
            <a:ln w="412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A48B610-DC5E-0508-8C2A-707756E63E35}"/>
                </a:ext>
              </a:extLst>
            </p:cNvPr>
            <p:cNvSpPr txBox="1"/>
            <p:nvPr/>
          </p:nvSpPr>
          <p:spPr>
            <a:xfrm>
              <a:off x="1600201" y="2835870"/>
              <a:ext cx="196560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70C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It binds to toeholds.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CA5084A-5CA7-26A9-5949-62DEE003591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186213" y="2452625"/>
              <a:ext cx="838200" cy="0"/>
            </a:xfrm>
            <a:prstGeom prst="line">
              <a:avLst/>
            </a:prstGeom>
            <a:solidFill>
              <a:schemeClr val="accent1"/>
            </a:solidFill>
            <a:ln w="412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C578C4C-A964-842E-24EF-3AED51820C0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391036" y="2452625"/>
              <a:ext cx="838200" cy="0"/>
            </a:xfrm>
            <a:prstGeom prst="line">
              <a:avLst/>
            </a:prstGeom>
            <a:solidFill>
              <a:schemeClr val="accent1"/>
            </a:solidFill>
            <a:ln w="412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161F358-92DD-6BF7-5B2E-20BF24C5910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95859" y="2452625"/>
              <a:ext cx="838200" cy="0"/>
            </a:xfrm>
            <a:prstGeom prst="line">
              <a:avLst/>
            </a:prstGeom>
            <a:solidFill>
              <a:schemeClr val="accent1"/>
            </a:solidFill>
            <a:ln w="412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FDF2F2A-9FD6-B1A1-0AAB-EF03B6087C67}"/>
                </a:ext>
              </a:extLst>
            </p:cNvPr>
            <p:cNvCxnSpPr/>
            <p:nvPr/>
          </p:nvCxnSpPr>
          <p:spPr bwMode="auto">
            <a:xfrm>
              <a:off x="3819591" y="2452625"/>
              <a:ext cx="366623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64F17E48-6F44-6990-C935-27D668C3E259}"/>
                </a:ext>
              </a:extLst>
            </p:cNvPr>
            <p:cNvCxnSpPr/>
            <p:nvPr/>
          </p:nvCxnSpPr>
          <p:spPr bwMode="auto">
            <a:xfrm>
              <a:off x="5027289" y="2452625"/>
              <a:ext cx="366623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1FDEA93-10EA-7994-7CA6-E5FD33DDECF9}"/>
                </a:ext>
              </a:extLst>
            </p:cNvPr>
            <p:cNvCxnSpPr/>
            <p:nvPr/>
          </p:nvCxnSpPr>
          <p:spPr bwMode="auto">
            <a:xfrm>
              <a:off x="6234987" y="2452625"/>
              <a:ext cx="366623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B2F77C8-486F-BF84-E58C-2E303D3877EA}"/>
                </a:ext>
              </a:extLst>
            </p:cNvPr>
            <p:cNvCxnSpPr/>
            <p:nvPr/>
          </p:nvCxnSpPr>
          <p:spPr bwMode="auto">
            <a:xfrm>
              <a:off x="7431183" y="2452625"/>
              <a:ext cx="366623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8B87B41E-5C0A-CEDB-13DC-D41429984E0F}"/>
                </a:ext>
              </a:extLst>
            </p:cNvPr>
            <p:cNvCxnSpPr/>
            <p:nvPr/>
          </p:nvCxnSpPr>
          <p:spPr bwMode="auto">
            <a:xfrm>
              <a:off x="4002901" y="2528826"/>
              <a:ext cx="0" cy="106856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DC3A78F-05AC-FD3C-B51E-72488DFACD5F}"/>
                </a:ext>
              </a:extLst>
            </p:cNvPr>
            <p:cNvCxnSpPr/>
            <p:nvPr/>
          </p:nvCxnSpPr>
          <p:spPr bwMode="auto">
            <a:xfrm>
              <a:off x="5199759" y="2528826"/>
              <a:ext cx="0" cy="106856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F128EA2-6E8A-07DA-D4F7-E892AA44955D}"/>
                </a:ext>
              </a:extLst>
            </p:cNvPr>
            <p:cNvCxnSpPr/>
            <p:nvPr/>
          </p:nvCxnSpPr>
          <p:spPr bwMode="auto">
            <a:xfrm>
              <a:off x="6410980" y="2528826"/>
              <a:ext cx="0" cy="106856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AC0C4540-9E82-AA9C-3EED-7A8964CB7140}"/>
                </a:ext>
              </a:extLst>
            </p:cNvPr>
            <p:cNvCxnSpPr/>
            <p:nvPr/>
          </p:nvCxnSpPr>
          <p:spPr bwMode="auto">
            <a:xfrm>
              <a:off x="7622201" y="2528826"/>
              <a:ext cx="0" cy="106856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DF096B9-20A2-EE1B-B954-D41164D3FFCB}"/>
                </a:ext>
              </a:extLst>
            </p:cNvPr>
            <p:cNvSpPr txBox="1"/>
            <p:nvPr/>
          </p:nvSpPr>
          <p:spPr>
            <a:xfrm>
              <a:off x="1586710" y="1905001"/>
              <a:ext cx="351731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0070C0"/>
                  </a:solidFill>
                </a:defRPr>
              </a:lvl1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latin typeface="Arial" panose="020B0604020202020204" pitchFamily="34" charset="0"/>
                  <a:ea typeface="ＭＳ Ｐゴシック" panose="020B0600070205080204" pitchFamily="34" charset="-128"/>
                  <a:sym typeface="Arial"/>
                </a:rPr>
                <a:t>Create complementary query strand.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728C991-C6B1-6111-03C1-CFB03E9B86F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986177" y="3696754"/>
              <a:ext cx="838200" cy="0"/>
            </a:xfrm>
            <a:prstGeom prst="line">
              <a:avLst/>
            </a:prstGeom>
            <a:solidFill>
              <a:schemeClr val="accent1"/>
            </a:solidFill>
            <a:ln w="412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808AC87-9E48-CE93-543A-7F0B76BF1C6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191000" y="3696754"/>
              <a:ext cx="838200" cy="0"/>
            </a:xfrm>
            <a:prstGeom prst="line">
              <a:avLst/>
            </a:prstGeom>
            <a:solidFill>
              <a:schemeClr val="accent1"/>
            </a:solidFill>
            <a:ln w="412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DE163D3-6766-6C66-A5FC-D85AD1DE4BF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395823" y="3696754"/>
              <a:ext cx="838200" cy="0"/>
            </a:xfrm>
            <a:prstGeom prst="line">
              <a:avLst/>
            </a:prstGeom>
            <a:solidFill>
              <a:schemeClr val="accent1"/>
            </a:solidFill>
            <a:ln w="412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6B1BB08-56E9-D561-0187-43DE07140CE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600646" y="3696754"/>
              <a:ext cx="838200" cy="0"/>
            </a:xfrm>
            <a:prstGeom prst="line">
              <a:avLst/>
            </a:prstGeom>
            <a:solidFill>
              <a:schemeClr val="accent1"/>
            </a:solidFill>
            <a:ln w="412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F8C5647-4000-F2DD-13B7-5734AB85A38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05468" y="3696754"/>
              <a:ext cx="838200" cy="0"/>
            </a:xfrm>
            <a:prstGeom prst="line">
              <a:avLst/>
            </a:prstGeom>
            <a:solidFill>
              <a:schemeClr val="accent1"/>
            </a:solidFill>
            <a:ln w="412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7ECF9D0E-8CC0-F77A-BA5B-A1B765AE9349}"/>
                </a:ext>
              </a:extLst>
            </p:cNvPr>
            <p:cNvCxnSpPr/>
            <p:nvPr/>
          </p:nvCxnSpPr>
          <p:spPr bwMode="auto">
            <a:xfrm>
              <a:off x="3824378" y="3696754"/>
              <a:ext cx="366623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789D074F-8067-7EA4-03AE-A7A9F0275A41}"/>
                </a:ext>
              </a:extLst>
            </p:cNvPr>
            <p:cNvCxnSpPr/>
            <p:nvPr/>
          </p:nvCxnSpPr>
          <p:spPr bwMode="auto">
            <a:xfrm>
              <a:off x="5032076" y="3696754"/>
              <a:ext cx="366623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0BF27C4-5E07-B16B-EDEB-93213F86363B}"/>
                </a:ext>
              </a:extLst>
            </p:cNvPr>
            <p:cNvCxnSpPr/>
            <p:nvPr/>
          </p:nvCxnSpPr>
          <p:spPr bwMode="auto">
            <a:xfrm>
              <a:off x="6239774" y="3696754"/>
              <a:ext cx="366623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763E509-A067-6347-C5C1-2BBE4EF787D2}"/>
                </a:ext>
              </a:extLst>
            </p:cNvPr>
            <p:cNvCxnSpPr/>
            <p:nvPr/>
          </p:nvCxnSpPr>
          <p:spPr bwMode="auto">
            <a:xfrm>
              <a:off x="7435970" y="3696754"/>
              <a:ext cx="366623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390BCA0-BC43-9584-AA4F-48AF6A096D95}"/>
              </a:ext>
            </a:extLst>
          </p:cNvPr>
          <p:cNvGrpSpPr/>
          <p:nvPr/>
        </p:nvGrpSpPr>
        <p:grpSpPr>
          <a:xfrm>
            <a:off x="1600201" y="3976625"/>
            <a:ext cx="9414910" cy="1814576"/>
            <a:chOff x="1600201" y="3976625"/>
            <a:chExt cx="9414910" cy="1814576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81BB74E-09CA-ABA7-AFA8-2B4529C96D9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299595" y="5022405"/>
              <a:ext cx="838200" cy="0"/>
            </a:xfrm>
            <a:prstGeom prst="line">
              <a:avLst/>
            </a:prstGeom>
            <a:solidFill>
              <a:schemeClr val="accent1"/>
            </a:solidFill>
            <a:ln w="412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95F2644-529D-1D13-DEF2-4C05CD540A7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504418" y="5022405"/>
              <a:ext cx="838200" cy="0"/>
            </a:xfrm>
            <a:prstGeom prst="line">
              <a:avLst/>
            </a:prstGeom>
            <a:solidFill>
              <a:schemeClr val="accent1"/>
            </a:solidFill>
            <a:ln w="412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D02AD94-A559-2FA7-71E7-CE469728AB1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09241" y="5022405"/>
              <a:ext cx="838200" cy="0"/>
            </a:xfrm>
            <a:prstGeom prst="line">
              <a:avLst/>
            </a:prstGeom>
            <a:solidFill>
              <a:schemeClr val="accent1"/>
            </a:solidFill>
            <a:ln w="412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0C42BE2-EC56-5458-8837-70FD0CFAAB3C}"/>
                </a:ext>
              </a:extLst>
            </p:cNvPr>
            <p:cNvCxnSpPr/>
            <p:nvPr/>
          </p:nvCxnSpPr>
          <p:spPr bwMode="auto">
            <a:xfrm>
              <a:off x="3932973" y="5022405"/>
              <a:ext cx="366623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B657F9D2-1480-A649-94DB-5B6B598EB232}"/>
                </a:ext>
              </a:extLst>
            </p:cNvPr>
            <p:cNvCxnSpPr/>
            <p:nvPr/>
          </p:nvCxnSpPr>
          <p:spPr bwMode="auto">
            <a:xfrm>
              <a:off x="5140671" y="5022405"/>
              <a:ext cx="366623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BD60E5F-702B-C0D6-DF3B-69C82315F447}"/>
                </a:ext>
              </a:extLst>
            </p:cNvPr>
            <p:cNvCxnSpPr/>
            <p:nvPr/>
          </p:nvCxnSpPr>
          <p:spPr bwMode="auto">
            <a:xfrm>
              <a:off x="6348369" y="5022405"/>
              <a:ext cx="366623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8FA3A02-7512-C9DD-B863-4C4D57C7DF80}"/>
                </a:ext>
              </a:extLst>
            </p:cNvPr>
            <p:cNvCxnSpPr/>
            <p:nvPr/>
          </p:nvCxnSpPr>
          <p:spPr bwMode="auto">
            <a:xfrm>
              <a:off x="7544565" y="5022405"/>
              <a:ext cx="366623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0F811E5-E7F9-8B92-18E4-E0A60437B00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099559" y="5024570"/>
              <a:ext cx="838200" cy="0"/>
            </a:xfrm>
            <a:prstGeom prst="line">
              <a:avLst/>
            </a:prstGeom>
            <a:solidFill>
              <a:schemeClr val="accent1"/>
            </a:solidFill>
            <a:ln w="412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DF9687C6-F229-399E-C2F5-6ABB8A7DFA6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918850" y="5024570"/>
              <a:ext cx="838200" cy="0"/>
            </a:xfrm>
            <a:prstGeom prst="line">
              <a:avLst/>
            </a:prstGeom>
            <a:solidFill>
              <a:schemeClr val="accent1"/>
            </a:solidFill>
            <a:ln w="412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5C98D7A-83C7-A8C6-B9A5-5E4CC604E23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099559" y="5122336"/>
              <a:ext cx="838200" cy="0"/>
            </a:xfrm>
            <a:prstGeom prst="line">
              <a:avLst/>
            </a:prstGeom>
            <a:solidFill>
              <a:schemeClr val="accent1"/>
            </a:solidFill>
            <a:ln w="412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C3EA29D-FB65-F64F-060D-B248F90820E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304382" y="5122336"/>
              <a:ext cx="838200" cy="0"/>
            </a:xfrm>
            <a:prstGeom prst="line">
              <a:avLst/>
            </a:prstGeom>
            <a:solidFill>
              <a:schemeClr val="accent1"/>
            </a:solidFill>
            <a:ln w="412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9E19EAD-D028-A5A4-CF53-D5E3E1A336D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509205" y="5122336"/>
              <a:ext cx="838200" cy="0"/>
            </a:xfrm>
            <a:prstGeom prst="line">
              <a:avLst/>
            </a:prstGeom>
            <a:solidFill>
              <a:schemeClr val="accent1"/>
            </a:solidFill>
            <a:ln w="412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A39CDE3-19AA-7F72-BD58-DDD9AE8C1BA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14028" y="5122336"/>
              <a:ext cx="838200" cy="0"/>
            </a:xfrm>
            <a:prstGeom prst="line">
              <a:avLst/>
            </a:prstGeom>
            <a:solidFill>
              <a:schemeClr val="accent1"/>
            </a:solidFill>
            <a:ln w="412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C5A72FE-5F81-F51C-0C89-EDB3740CA5C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918850" y="5122336"/>
              <a:ext cx="838200" cy="0"/>
            </a:xfrm>
            <a:prstGeom prst="line">
              <a:avLst/>
            </a:prstGeom>
            <a:solidFill>
              <a:schemeClr val="accent1"/>
            </a:solidFill>
            <a:ln w="41275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7ABF8E7-B3FB-83F6-8A3D-F6B3E37C13A3}"/>
                </a:ext>
              </a:extLst>
            </p:cNvPr>
            <p:cNvCxnSpPr/>
            <p:nvPr/>
          </p:nvCxnSpPr>
          <p:spPr bwMode="auto">
            <a:xfrm>
              <a:off x="3937760" y="5122336"/>
              <a:ext cx="366623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0B935AD-DA39-C719-3867-B7815AAAF165}"/>
                </a:ext>
              </a:extLst>
            </p:cNvPr>
            <p:cNvCxnSpPr/>
            <p:nvPr/>
          </p:nvCxnSpPr>
          <p:spPr bwMode="auto">
            <a:xfrm>
              <a:off x="5145458" y="5122336"/>
              <a:ext cx="366623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4BA4B373-F032-B591-C195-FE901F6B7557}"/>
                </a:ext>
              </a:extLst>
            </p:cNvPr>
            <p:cNvCxnSpPr/>
            <p:nvPr/>
          </p:nvCxnSpPr>
          <p:spPr bwMode="auto">
            <a:xfrm>
              <a:off x="6353156" y="5122336"/>
              <a:ext cx="366623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487D6A3F-81CF-1000-B0D8-06AEEFFBB447}"/>
                </a:ext>
              </a:extLst>
            </p:cNvPr>
            <p:cNvCxnSpPr/>
            <p:nvPr/>
          </p:nvCxnSpPr>
          <p:spPr bwMode="auto">
            <a:xfrm>
              <a:off x="7549352" y="5122336"/>
              <a:ext cx="366623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5F96456-FE9F-88D7-2AB3-2F3F56139EA6}"/>
                </a:ext>
              </a:extLst>
            </p:cNvPr>
            <p:cNvSpPr txBox="1"/>
            <p:nvPr/>
          </p:nvSpPr>
          <p:spPr>
            <a:xfrm>
              <a:off x="1600201" y="3976625"/>
              <a:ext cx="42723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70C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If it matches, it will displace par of top strand.</a:t>
              </a:r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CCAA952F-39D4-7972-A49C-4DF448A9CC7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981323" y="4674483"/>
              <a:ext cx="838200" cy="0"/>
            </a:xfrm>
            <a:prstGeom prst="line">
              <a:avLst/>
            </a:prstGeom>
            <a:solidFill>
              <a:schemeClr val="accent1"/>
            </a:solidFill>
            <a:ln w="412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EF318646-B9A1-EDF1-9C65-A526DFAC43A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186146" y="4674483"/>
              <a:ext cx="838200" cy="0"/>
            </a:xfrm>
            <a:prstGeom prst="line">
              <a:avLst/>
            </a:prstGeom>
            <a:solidFill>
              <a:schemeClr val="accent1"/>
            </a:solidFill>
            <a:ln w="41275" cap="flat" cmpd="sng" algn="ctr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9C3B06A5-E5D5-2CEA-9F2D-F6E9C1C7A0F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390969" y="4674483"/>
              <a:ext cx="838200" cy="0"/>
            </a:xfrm>
            <a:prstGeom prst="line">
              <a:avLst/>
            </a:prstGeom>
            <a:solidFill>
              <a:schemeClr val="accent1"/>
            </a:solidFill>
            <a:ln w="4127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C80A6534-2C2A-178B-65A3-F713EAC8154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705137" y="4741336"/>
              <a:ext cx="618844" cy="27208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2C16C16E-9819-7202-F79E-CA7355F370C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007320" y="4741336"/>
              <a:ext cx="618844" cy="27208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657F563D-CFC3-5F0E-094B-1592BCFFCEA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189816" y="4741336"/>
              <a:ext cx="618844" cy="272086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CEB8337-DD38-497F-ADFB-E8C0B17D093F}"/>
                </a:ext>
              </a:extLst>
            </p:cNvPr>
            <p:cNvSpPr txBox="1"/>
            <p:nvPr/>
          </p:nvSpPr>
          <p:spPr>
            <a:xfrm>
              <a:off x="7426530" y="3984025"/>
              <a:ext cx="35885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70C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Detect top strand fragments (via </a:t>
              </a:r>
              <a:r>
                <a:rPr lang="en-US" sz="1600" dirty="0" err="1">
                  <a:solidFill>
                    <a:srgbClr val="0070C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fluorenscence</a:t>
              </a:r>
              <a:r>
                <a:rPr lang="en-US" sz="1600" dirty="0">
                  <a:solidFill>
                    <a:srgbClr val="0070C0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rPr>
                <a:t>).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D6815DC-F612-531C-90B2-554A7A997934}"/>
                </a:ext>
              </a:extLst>
            </p:cNvPr>
            <p:cNvSpPr txBox="1"/>
            <p:nvPr/>
          </p:nvSpPr>
          <p:spPr>
            <a:xfrm>
              <a:off x="3124200" y="5407442"/>
              <a:ext cx="5660524" cy="3837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defRPr lang="en-US"/>
              </a:defPPr>
              <a:lvl1pPr marL="0" marR="0" lvl="0" indent="0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95959"/>
                </a:buClr>
                <a:buSzPts val="1800"/>
                <a:buFont typeface="Arial"/>
                <a:buNone/>
                <a:tabLst/>
                <a:defRPr kumimoji="0" sz="1800" b="0" i="0" u="none" strike="noStrike" kern="0" cap="none" spc="0" normalizeH="0" baseline="0">
                  <a:ln>
                    <a:noFill/>
                  </a:ln>
                  <a:solidFill>
                    <a:srgbClr val="595959"/>
                  </a:solidFill>
                  <a:effectLst/>
                  <a:uLnTx/>
                  <a:uFillTx/>
                  <a:latin typeface="Arial"/>
                  <a:ea typeface="Arial"/>
                  <a:cs typeface="Arial"/>
                </a:defRPr>
              </a:lvl1pPr>
              <a:lvl2pPr marL="914400" marR="0" lvl="1" indent="-31750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Char char="○"/>
                <a:defRPr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</a:defRPr>
              </a:lvl2pPr>
              <a:lvl3pPr marL="1371600" marR="0" lvl="2" indent="-31750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Char char="■"/>
                <a:defRPr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</a:defRPr>
              </a:lvl3pPr>
              <a:lvl4pPr marL="1828800" marR="0" lvl="3" indent="-31750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Char char="●"/>
                <a:defRPr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</a:defRPr>
              </a:lvl4pPr>
              <a:lvl5pPr marL="2286000" marR="0" lvl="4" indent="-31750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Char char="○"/>
                <a:defRPr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</a:defRPr>
              </a:lvl5pPr>
              <a:lvl6pPr marL="2743200" marR="0" lvl="5" indent="-31750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Char char="■"/>
                <a:defRPr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</a:defRPr>
              </a:lvl6pPr>
              <a:lvl7pPr marL="3200400" marR="0" lvl="6" indent="-31750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Char char="●"/>
                <a:defRPr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</a:defRPr>
              </a:lvl7pPr>
              <a:lvl8pPr marL="3657600" marR="0" lvl="7" indent="-317500">
                <a:lnSpc>
                  <a:spcPct val="115000"/>
                </a:lnSpc>
                <a:spcBef>
                  <a:spcPts val="1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Arial"/>
                <a:buChar char="○"/>
                <a:defRPr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</a:defRPr>
              </a:lvl8pPr>
              <a:lvl9pPr marL="4114800" marR="0" lvl="8" indent="-317500">
                <a:lnSpc>
                  <a:spcPct val="115000"/>
                </a:lnSpc>
                <a:spcBef>
                  <a:spcPts val="1600"/>
                </a:spcBef>
                <a:spcAft>
                  <a:spcPts val="1600"/>
                </a:spcAft>
                <a:buClr>
                  <a:schemeClr val="dk2"/>
                </a:buClr>
                <a:buSzPts val="1400"/>
                <a:buFont typeface="Arial"/>
                <a:buChar char="■"/>
                <a:defRPr sz="1400" b="0" i="0" u="none" strike="noStrike" cap="none">
                  <a:solidFill>
                    <a:schemeClr val="dk2"/>
                  </a:solidFill>
                  <a:latin typeface="Arial"/>
                  <a:ea typeface="Arial"/>
                  <a:cs typeface="Arial"/>
                </a:defRPr>
              </a:lvl9pPr>
            </a:lstStyle>
            <a:p>
              <a:r>
                <a:rPr lang="en-US" dirty="0"/>
                <a:t>If strands are found, answer is “yes” to query.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8269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2"/>
          <p:cNvSpPr/>
          <p:nvPr/>
        </p:nvSpPr>
        <p:spPr>
          <a:xfrm>
            <a:off x="7031551" y="3197413"/>
            <a:ext cx="1112000" cy="463200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BA3D2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FFFFFF"/>
              </a:buClr>
              <a:buSzPts val="1400"/>
            </a:pPr>
            <a:endParaRPr sz="1867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0" name="Google Shape;280;p22"/>
          <p:cNvGrpSpPr/>
          <p:nvPr/>
        </p:nvGrpSpPr>
        <p:grpSpPr>
          <a:xfrm>
            <a:off x="8484229" y="298695"/>
            <a:ext cx="3161999" cy="5854412"/>
            <a:chOff x="7805233" y="898654"/>
            <a:chExt cx="3402437" cy="6299582"/>
          </a:xfrm>
        </p:grpSpPr>
        <p:pic>
          <p:nvPicPr>
            <p:cNvPr id="281" name="Google Shape;281;p2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001671" y="898654"/>
              <a:ext cx="1735848" cy="142533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82" name="Google Shape;282;p22"/>
            <p:cNvGrpSpPr/>
            <p:nvPr/>
          </p:nvGrpSpPr>
          <p:grpSpPr>
            <a:xfrm rot="5400000">
              <a:off x="5513512" y="4261287"/>
              <a:ext cx="5228670" cy="645227"/>
              <a:chOff x="866346" y="5272036"/>
              <a:chExt cx="7023062" cy="866659"/>
            </a:xfrm>
          </p:grpSpPr>
          <p:grpSp>
            <p:nvGrpSpPr>
              <p:cNvPr id="283" name="Google Shape;283;p22"/>
              <p:cNvGrpSpPr/>
              <p:nvPr/>
            </p:nvGrpSpPr>
            <p:grpSpPr>
              <a:xfrm>
                <a:off x="1680300" y="5279055"/>
                <a:ext cx="5508375" cy="609600"/>
                <a:chOff x="948780" y="3684105"/>
                <a:chExt cx="5508375" cy="609600"/>
              </a:xfrm>
            </p:grpSpPr>
            <p:sp>
              <p:nvSpPr>
                <p:cNvPr id="284" name="Google Shape;284;p22"/>
                <p:cNvSpPr/>
                <p:nvPr/>
              </p:nvSpPr>
              <p:spPr>
                <a:xfrm>
                  <a:off x="948780" y="3684105"/>
                  <a:ext cx="5499600" cy="609600"/>
                </a:xfrm>
                <a:prstGeom prst="rect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33" tIns="45700" rIns="91433" bIns="45700" anchor="ctr" anchorCtr="0">
                  <a:noAutofit/>
                </a:bodyPr>
                <a:lstStyle/>
                <a:p>
                  <a:pPr algn="ctr" defTabSz="1219170">
                    <a:buClr>
                      <a:srgbClr val="FFFFFF"/>
                    </a:buClr>
                    <a:buSzPts val="1100"/>
                  </a:pPr>
                  <a:r>
                    <a:rPr lang="en" sz="1467" kern="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   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285" name="Google Shape;285;p22"/>
                <p:cNvCxnSpPr/>
                <p:nvPr/>
              </p:nvCxnSpPr>
              <p:spPr>
                <a:xfrm>
                  <a:off x="1636757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86" name="Google Shape;286;p22"/>
                <p:cNvCxnSpPr/>
                <p:nvPr/>
              </p:nvCxnSpPr>
              <p:spPr>
                <a:xfrm>
                  <a:off x="2329423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87" name="Google Shape;287;p22"/>
                <p:cNvCxnSpPr/>
                <p:nvPr/>
              </p:nvCxnSpPr>
              <p:spPr>
                <a:xfrm>
                  <a:off x="3022089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88" name="Google Shape;288;p22"/>
                <p:cNvCxnSpPr/>
                <p:nvPr/>
              </p:nvCxnSpPr>
              <p:spPr>
                <a:xfrm>
                  <a:off x="3714755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89" name="Google Shape;289;p22"/>
                <p:cNvCxnSpPr/>
                <p:nvPr/>
              </p:nvCxnSpPr>
              <p:spPr>
                <a:xfrm>
                  <a:off x="4407421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90" name="Google Shape;290;p22"/>
                <p:cNvCxnSpPr/>
                <p:nvPr/>
              </p:nvCxnSpPr>
              <p:spPr>
                <a:xfrm>
                  <a:off x="5100087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291" name="Google Shape;291;p22"/>
                <p:cNvCxnSpPr/>
                <p:nvPr/>
              </p:nvCxnSpPr>
              <p:spPr>
                <a:xfrm>
                  <a:off x="5792753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292" name="Google Shape;292;p22"/>
                <p:cNvSpPr txBox="1"/>
                <p:nvPr/>
              </p:nvSpPr>
              <p:spPr>
                <a:xfrm rot="16200000">
                  <a:off x="1104750" y="3669853"/>
                  <a:ext cx="422401" cy="5782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0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Google Shape;293;p22"/>
                <p:cNvSpPr txBox="1"/>
                <p:nvPr/>
              </p:nvSpPr>
              <p:spPr>
                <a:xfrm rot="16200000">
                  <a:off x="1797906" y="3669853"/>
                  <a:ext cx="422401" cy="5782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4" name="Google Shape;294;p22"/>
                <p:cNvSpPr txBox="1"/>
                <p:nvPr/>
              </p:nvSpPr>
              <p:spPr>
                <a:xfrm rot="16200000">
                  <a:off x="2518514" y="3697302"/>
                  <a:ext cx="367500" cy="5782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0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5" name="Google Shape;295;p22"/>
                <p:cNvSpPr txBox="1"/>
                <p:nvPr/>
              </p:nvSpPr>
              <p:spPr>
                <a:xfrm rot="16200000">
                  <a:off x="3211669" y="3697302"/>
                  <a:ext cx="367500" cy="5782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0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296;p22"/>
                <p:cNvSpPr txBox="1"/>
                <p:nvPr/>
              </p:nvSpPr>
              <p:spPr>
                <a:xfrm rot="16200000">
                  <a:off x="3877375" y="3669853"/>
                  <a:ext cx="422401" cy="5782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0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" name="Google Shape;297;p22"/>
                <p:cNvSpPr txBox="1"/>
                <p:nvPr/>
              </p:nvSpPr>
              <p:spPr>
                <a:xfrm rot="16200000">
                  <a:off x="4570528" y="3669853"/>
                  <a:ext cx="422401" cy="5782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" name="Google Shape;298;p22"/>
                <p:cNvSpPr txBox="1"/>
                <p:nvPr/>
              </p:nvSpPr>
              <p:spPr>
                <a:xfrm rot="16200000">
                  <a:off x="5291136" y="3697302"/>
                  <a:ext cx="367500" cy="5782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0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9" name="Google Shape;299;p22"/>
                <p:cNvSpPr txBox="1"/>
                <p:nvPr/>
              </p:nvSpPr>
              <p:spPr>
                <a:xfrm rot="16200000">
                  <a:off x="5984292" y="3697302"/>
                  <a:ext cx="367500" cy="5782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0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00" name="Google Shape;300;p22"/>
              <p:cNvSpPr txBox="1"/>
              <p:nvPr/>
            </p:nvSpPr>
            <p:spPr>
              <a:xfrm>
                <a:off x="7641307" y="5272036"/>
                <a:ext cx="248101" cy="578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spAutoFit/>
              </a:bodyPr>
              <a:lstStyle/>
              <a:p>
                <a:pPr defTabSz="1219170">
                  <a:buClr>
                    <a:srgbClr val="000000"/>
                  </a:buClr>
                  <a:buSzPts val="1500"/>
                </a:pPr>
                <a:endParaRPr sz="20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" name="Google Shape;301;p22"/>
              <p:cNvSpPr txBox="1"/>
              <p:nvPr/>
            </p:nvSpPr>
            <p:spPr>
              <a:xfrm>
                <a:off x="866346" y="5678997"/>
                <a:ext cx="301800" cy="4596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spAutoFit/>
              </a:bodyPr>
              <a:lstStyle/>
              <a:p>
                <a:pPr defTabSz="1219170">
                  <a:buClr>
                    <a:srgbClr val="000000"/>
                  </a:buClr>
                  <a:buSzPts val="1100"/>
                </a:pPr>
                <a:r>
                  <a:rPr lang="en" sz="1467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endParaRPr sz="14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02" name="Google Shape;302;p22"/>
            <p:cNvGrpSpPr/>
            <p:nvPr/>
          </p:nvGrpSpPr>
          <p:grpSpPr>
            <a:xfrm rot="5400000">
              <a:off x="6076357" y="4261287"/>
              <a:ext cx="5228670" cy="645227"/>
              <a:chOff x="866346" y="5272036"/>
              <a:chExt cx="7023062" cy="866659"/>
            </a:xfrm>
          </p:grpSpPr>
          <p:grpSp>
            <p:nvGrpSpPr>
              <p:cNvPr id="303" name="Google Shape;303;p22"/>
              <p:cNvGrpSpPr/>
              <p:nvPr/>
            </p:nvGrpSpPr>
            <p:grpSpPr>
              <a:xfrm>
                <a:off x="1680300" y="5279055"/>
                <a:ext cx="5508375" cy="609600"/>
                <a:chOff x="948780" y="3684105"/>
                <a:chExt cx="5508375" cy="609600"/>
              </a:xfrm>
            </p:grpSpPr>
            <p:sp>
              <p:nvSpPr>
                <p:cNvPr id="304" name="Google Shape;304;p22"/>
                <p:cNvSpPr/>
                <p:nvPr/>
              </p:nvSpPr>
              <p:spPr>
                <a:xfrm>
                  <a:off x="948780" y="3684105"/>
                  <a:ext cx="5499600" cy="609600"/>
                </a:xfrm>
                <a:prstGeom prst="rect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33" tIns="45700" rIns="91433" bIns="45700" anchor="ctr" anchorCtr="0">
                  <a:noAutofit/>
                </a:bodyPr>
                <a:lstStyle/>
                <a:p>
                  <a:pPr algn="ctr" defTabSz="1219170">
                    <a:buClr>
                      <a:srgbClr val="FFFFFF"/>
                    </a:buClr>
                    <a:buSzPts val="1100"/>
                  </a:pPr>
                  <a:r>
                    <a:rPr lang="en" sz="1467" kern="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   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305" name="Google Shape;305;p22"/>
                <p:cNvCxnSpPr/>
                <p:nvPr/>
              </p:nvCxnSpPr>
              <p:spPr>
                <a:xfrm>
                  <a:off x="1636757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06" name="Google Shape;306;p22"/>
                <p:cNvCxnSpPr/>
                <p:nvPr/>
              </p:nvCxnSpPr>
              <p:spPr>
                <a:xfrm>
                  <a:off x="2329423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07" name="Google Shape;307;p22"/>
                <p:cNvCxnSpPr/>
                <p:nvPr/>
              </p:nvCxnSpPr>
              <p:spPr>
                <a:xfrm>
                  <a:off x="3022089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08" name="Google Shape;308;p22"/>
                <p:cNvCxnSpPr/>
                <p:nvPr/>
              </p:nvCxnSpPr>
              <p:spPr>
                <a:xfrm>
                  <a:off x="3714755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09" name="Google Shape;309;p22"/>
                <p:cNvCxnSpPr/>
                <p:nvPr/>
              </p:nvCxnSpPr>
              <p:spPr>
                <a:xfrm>
                  <a:off x="4407421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10" name="Google Shape;310;p22"/>
                <p:cNvCxnSpPr/>
                <p:nvPr/>
              </p:nvCxnSpPr>
              <p:spPr>
                <a:xfrm>
                  <a:off x="5100087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11" name="Google Shape;311;p22"/>
                <p:cNvCxnSpPr/>
                <p:nvPr/>
              </p:nvCxnSpPr>
              <p:spPr>
                <a:xfrm>
                  <a:off x="5792753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312" name="Google Shape;312;p22"/>
                <p:cNvSpPr txBox="1"/>
                <p:nvPr/>
              </p:nvSpPr>
              <p:spPr>
                <a:xfrm rot="16200000">
                  <a:off x="1104750" y="3669850"/>
                  <a:ext cx="422401" cy="5782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313;p22"/>
                <p:cNvSpPr txBox="1"/>
                <p:nvPr/>
              </p:nvSpPr>
              <p:spPr>
                <a:xfrm rot="16200000">
                  <a:off x="1797906" y="3669853"/>
                  <a:ext cx="422401" cy="5782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4" name="Google Shape;314;p22"/>
                <p:cNvSpPr txBox="1"/>
                <p:nvPr/>
              </p:nvSpPr>
              <p:spPr>
                <a:xfrm rot="16200000">
                  <a:off x="2518514" y="3697302"/>
                  <a:ext cx="367500" cy="5782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0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5" name="Google Shape;315;p22"/>
                <p:cNvSpPr txBox="1"/>
                <p:nvPr/>
              </p:nvSpPr>
              <p:spPr>
                <a:xfrm rot="16200000">
                  <a:off x="3211669" y="3697302"/>
                  <a:ext cx="367500" cy="5782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316;p22"/>
                <p:cNvSpPr txBox="1"/>
                <p:nvPr/>
              </p:nvSpPr>
              <p:spPr>
                <a:xfrm rot="16200000">
                  <a:off x="3877375" y="3669853"/>
                  <a:ext cx="422401" cy="5782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0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22"/>
                <p:cNvSpPr txBox="1"/>
                <p:nvPr/>
              </p:nvSpPr>
              <p:spPr>
                <a:xfrm rot="16200000">
                  <a:off x="4570528" y="3669853"/>
                  <a:ext cx="422401" cy="5782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22"/>
                <p:cNvSpPr txBox="1"/>
                <p:nvPr/>
              </p:nvSpPr>
              <p:spPr>
                <a:xfrm rot="16200000">
                  <a:off x="5291136" y="3697302"/>
                  <a:ext cx="367500" cy="5782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319;p22"/>
                <p:cNvSpPr txBox="1"/>
                <p:nvPr/>
              </p:nvSpPr>
              <p:spPr>
                <a:xfrm rot="16200000">
                  <a:off x="5984292" y="3697302"/>
                  <a:ext cx="367500" cy="5782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0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20" name="Google Shape;320;p22"/>
              <p:cNvSpPr txBox="1"/>
              <p:nvPr/>
            </p:nvSpPr>
            <p:spPr>
              <a:xfrm>
                <a:off x="7641307" y="5272036"/>
                <a:ext cx="248101" cy="578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spAutoFit/>
              </a:bodyPr>
              <a:lstStyle/>
              <a:p>
                <a:pPr defTabSz="1219170">
                  <a:buClr>
                    <a:srgbClr val="000000"/>
                  </a:buClr>
                  <a:buSzPts val="1500"/>
                </a:pPr>
                <a:endParaRPr sz="20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321;p22"/>
              <p:cNvSpPr txBox="1"/>
              <p:nvPr/>
            </p:nvSpPr>
            <p:spPr>
              <a:xfrm>
                <a:off x="866346" y="5678997"/>
                <a:ext cx="301800" cy="4596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spAutoFit/>
              </a:bodyPr>
              <a:lstStyle/>
              <a:p>
                <a:pPr defTabSz="1219170">
                  <a:buClr>
                    <a:srgbClr val="000000"/>
                  </a:buClr>
                  <a:buSzPts val="1100"/>
                </a:pPr>
                <a:r>
                  <a:rPr lang="en" sz="1467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endParaRPr sz="14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22" name="Google Shape;322;p22"/>
            <p:cNvGrpSpPr/>
            <p:nvPr/>
          </p:nvGrpSpPr>
          <p:grpSpPr>
            <a:xfrm rot="5400000">
              <a:off x="6616851" y="4261287"/>
              <a:ext cx="5228670" cy="645227"/>
              <a:chOff x="866346" y="5272036"/>
              <a:chExt cx="7023062" cy="866659"/>
            </a:xfrm>
          </p:grpSpPr>
          <p:grpSp>
            <p:nvGrpSpPr>
              <p:cNvPr id="323" name="Google Shape;323;p22"/>
              <p:cNvGrpSpPr/>
              <p:nvPr/>
            </p:nvGrpSpPr>
            <p:grpSpPr>
              <a:xfrm>
                <a:off x="1680300" y="5279055"/>
                <a:ext cx="5508375" cy="609600"/>
                <a:chOff x="948780" y="3684105"/>
                <a:chExt cx="5508375" cy="609600"/>
              </a:xfrm>
            </p:grpSpPr>
            <p:sp>
              <p:nvSpPr>
                <p:cNvPr id="324" name="Google Shape;324;p22"/>
                <p:cNvSpPr/>
                <p:nvPr/>
              </p:nvSpPr>
              <p:spPr>
                <a:xfrm>
                  <a:off x="948780" y="3684105"/>
                  <a:ext cx="5499600" cy="609600"/>
                </a:xfrm>
                <a:prstGeom prst="rect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33" tIns="45700" rIns="91433" bIns="45700" anchor="ctr" anchorCtr="0">
                  <a:noAutofit/>
                </a:bodyPr>
                <a:lstStyle/>
                <a:p>
                  <a:pPr algn="ctr" defTabSz="1219170">
                    <a:buClr>
                      <a:srgbClr val="FFFFFF"/>
                    </a:buClr>
                    <a:buSzPts val="1100"/>
                  </a:pPr>
                  <a:r>
                    <a:rPr lang="en" sz="1467" kern="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   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325" name="Google Shape;325;p22"/>
                <p:cNvCxnSpPr/>
                <p:nvPr/>
              </p:nvCxnSpPr>
              <p:spPr>
                <a:xfrm>
                  <a:off x="1636757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26" name="Google Shape;326;p22"/>
                <p:cNvCxnSpPr/>
                <p:nvPr/>
              </p:nvCxnSpPr>
              <p:spPr>
                <a:xfrm>
                  <a:off x="2329423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27" name="Google Shape;327;p22"/>
                <p:cNvCxnSpPr/>
                <p:nvPr/>
              </p:nvCxnSpPr>
              <p:spPr>
                <a:xfrm>
                  <a:off x="3022089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28" name="Google Shape;328;p22"/>
                <p:cNvCxnSpPr/>
                <p:nvPr/>
              </p:nvCxnSpPr>
              <p:spPr>
                <a:xfrm>
                  <a:off x="3714755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29" name="Google Shape;329;p22"/>
                <p:cNvCxnSpPr/>
                <p:nvPr/>
              </p:nvCxnSpPr>
              <p:spPr>
                <a:xfrm>
                  <a:off x="4407421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30" name="Google Shape;330;p22"/>
                <p:cNvCxnSpPr/>
                <p:nvPr/>
              </p:nvCxnSpPr>
              <p:spPr>
                <a:xfrm>
                  <a:off x="5100087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31" name="Google Shape;331;p22"/>
                <p:cNvCxnSpPr/>
                <p:nvPr/>
              </p:nvCxnSpPr>
              <p:spPr>
                <a:xfrm>
                  <a:off x="5792753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332" name="Google Shape;332;p22"/>
                <p:cNvSpPr txBox="1"/>
                <p:nvPr/>
              </p:nvSpPr>
              <p:spPr>
                <a:xfrm rot="16200000">
                  <a:off x="1104750" y="3669850"/>
                  <a:ext cx="422401" cy="5782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" name="Google Shape;333;p22"/>
                <p:cNvSpPr txBox="1"/>
                <p:nvPr/>
              </p:nvSpPr>
              <p:spPr>
                <a:xfrm rot="16200000">
                  <a:off x="1797906" y="3669853"/>
                  <a:ext cx="422401" cy="5782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4" name="Google Shape;334;p22"/>
                <p:cNvSpPr txBox="1"/>
                <p:nvPr/>
              </p:nvSpPr>
              <p:spPr>
                <a:xfrm rot="16200000">
                  <a:off x="2518514" y="3697302"/>
                  <a:ext cx="367500" cy="5782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0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5" name="Google Shape;335;p22"/>
                <p:cNvSpPr txBox="1"/>
                <p:nvPr/>
              </p:nvSpPr>
              <p:spPr>
                <a:xfrm rot="16200000">
                  <a:off x="3211669" y="3697302"/>
                  <a:ext cx="367500" cy="5782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0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22"/>
                <p:cNvSpPr txBox="1"/>
                <p:nvPr/>
              </p:nvSpPr>
              <p:spPr>
                <a:xfrm rot="16200000">
                  <a:off x="3877375" y="3669850"/>
                  <a:ext cx="422401" cy="5782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7" name="Google Shape;337;p22"/>
                <p:cNvSpPr txBox="1"/>
                <p:nvPr/>
              </p:nvSpPr>
              <p:spPr>
                <a:xfrm rot="16200000">
                  <a:off x="4570528" y="3669850"/>
                  <a:ext cx="422401" cy="5782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0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8" name="Google Shape;338;p22"/>
                <p:cNvSpPr txBox="1"/>
                <p:nvPr/>
              </p:nvSpPr>
              <p:spPr>
                <a:xfrm rot="16200000">
                  <a:off x="5291136" y="3697302"/>
                  <a:ext cx="367500" cy="5782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0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9" name="Google Shape;339;p22"/>
                <p:cNvSpPr txBox="1"/>
                <p:nvPr/>
              </p:nvSpPr>
              <p:spPr>
                <a:xfrm rot="16200000">
                  <a:off x="5984292" y="3697302"/>
                  <a:ext cx="367500" cy="5782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40" name="Google Shape;340;p22"/>
              <p:cNvSpPr txBox="1"/>
              <p:nvPr/>
            </p:nvSpPr>
            <p:spPr>
              <a:xfrm>
                <a:off x="7641307" y="5272036"/>
                <a:ext cx="248101" cy="578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spAutoFit/>
              </a:bodyPr>
              <a:lstStyle/>
              <a:p>
                <a:pPr defTabSz="1219170">
                  <a:buClr>
                    <a:srgbClr val="000000"/>
                  </a:buClr>
                  <a:buSzPts val="1500"/>
                </a:pPr>
                <a:endParaRPr sz="20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" name="Google Shape;341;p22"/>
              <p:cNvSpPr txBox="1"/>
              <p:nvPr/>
            </p:nvSpPr>
            <p:spPr>
              <a:xfrm>
                <a:off x="866346" y="5678997"/>
                <a:ext cx="301800" cy="4596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spAutoFit/>
              </a:bodyPr>
              <a:lstStyle/>
              <a:p>
                <a:pPr defTabSz="1219170">
                  <a:buClr>
                    <a:srgbClr val="000000"/>
                  </a:buClr>
                  <a:buSzPts val="1100"/>
                </a:pPr>
                <a:r>
                  <a:rPr lang="en" sz="1467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endParaRPr sz="14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42" name="Google Shape;342;p22"/>
            <p:cNvGrpSpPr/>
            <p:nvPr/>
          </p:nvGrpSpPr>
          <p:grpSpPr>
            <a:xfrm rot="5400000">
              <a:off x="7167383" y="4261287"/>
              <a:ext cx="5228670" cy="645227"/>
              <a:chOff x="866346" y="5272036"/>
              <a:chExt cx="7023062" cy="866659"/>
            </a:xfrm>
          </p:grpSpPr>
          <p:grpSp>
            <p:nvGrpSpPr>
              <p:cNvPr id="343" name="Google Shape;343;p22"/>
              <p:cNvGrpSpPr/>
              <p:nvPr/>
            </p:nvGrpSpPr>
            <p:grpSpPr>
              <a:xfrm>
                <a:off x="1680300" y="5279055"/>
                <a:ext cx="5508375" cy="609600"/>
                <a:chOff x="948780" y="3684105"/>
                <a:chExt cx="5508375" cy="609600"/>
              </a:xfrm>
            </p:grpSpPr>
            <p:sp>
              <p:nvSpPr>
                <p:cNvPr id="344" name="Google Shape;344;p22"/>
                <p:cNvSpPr/>
                <p:nvPr/>
              </p:nvSpPr>
              <p:spPr>
                <a:xfrm>
                  <a:off x="948780" y="3684105"/>
                  <a:ext cx="5499600" cy="609600"/>
                </a:xfrm>
                <a:prstGeom prst="rect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33" tIns="45700" rIns="91433" bIns="45700" anchor="ctr" anchorCtr="0">
                  <a:noAutofit/>
                </a:bodyPr>
                <a:lstStyle/>
                <a:p>
                  <a:pPr algn="ctr" defTabSz="1219170">
                    <a:buClr>
                      <a:srgbClr val="FFFFFF"/>
                    </a:buClr>
                    <a:buSzPts val="1100"/>
                  </a:pPr>
                  <a:r>
                    <a:rPr lang="en" sz="1467" kern="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   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345" name="Google Shape;345;p22"/>
                <p:cNvCxnSpPr/>
                <p:nvPr/>
              </p:nvCxnSpPr>
              <p:spPr>
                <a:xfrm>
                  <a:off x="1636757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46" name="Google Shape;346;p22"/>
                <p:cNvCxnSpPr/>
                <p:nvPr/>
              </p:nvCxnSpPr>
              <p:spPr>
                <a:xfrm>
                  <a:off x="2329423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47" name="Google Shape;347;p22"/>
                <p:cNvCxnSpPr/>
                <p:nvPr/>
              </p:nvCxnSpPr>
              <p:spPr>
                <a:xfrm>
                  <a:off x="3022089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48" name="Google Shape;348;p22"/>
                <p:cNvCxnSpPr/>
                <p:nvPr/>
              </p:nvCxnSpPr>
              <p:spPr>
                <a:xfrm>
                  <a:off x="3714755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49" name="Google Shape;349;p22"/>
                <p:cNvCxnSpPr/>
                <p:nvPr/>
              </p:nvCxnSpPr>
              <p:spPr>
                <a:xfrm>
                  <a:off x="4407421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50" name="Google Shape;350;p22"/>
                <p:cNvCxnSpPr/>
                <p:nvPr/>
              </p:nvCxnSpPr>
              <p:spPr>
                <a:xfrm>
                  <a:off x="5100087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51" name="Google Shape;351;p22"/>
                <p:cNvCxnSpPr/>
                <p:nvPr/>
              </p:nvCxnSpPr>
              <p:spPr>
                <a:xfrm>
                  <a:off x="5792753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352" name="Google Shape;352;p22"/>
                <p:cNvSpPr txBox="1"/>
                <p:nvPr/>
              </p:nvSpPr>
              <p:spPr>
                <a:xfrm rot="16200000">
                  <a:off x="1104750" y="3669853"/>
                  <a:ext cx="422401" cy="5782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0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3" name="Google Shape;353;p22"/>
                <p:cNvSpPr txBox="1"/>
                <p:nvPr/>
              </p:nvSpPr>
              <p:spPr>
                <a:xfrm rot="16200000">
                  <a:off x="1797906" y="3669853"/>
                  <a:ext cx="422401" cy="5782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4" name="Google Shape;354;p22"/>
                <p:cNvSpPr txBox="1"/>
                <p:nvPr/>
              </p:nvSpPr>
              <p:spPr>
                <a:xfrm rot="16200000">
                  <a:off x="2518514" y="3697302"/>
                  <a:ext cx="367500" cy="5782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0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5" name="Google Shape;355;p22"/>
                <p:cNvSpPr txBox="1"/>
                <p:nvPr/>
              </p:nvSpPr>
              <p:spPr>
                <a:xfrm rot="16200000">
                  <a:off x="3211669" y="3697302"/>
                  <a:ext cx="367500" cy="5782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0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6" name="Google Shape;356;p22"/>
                <p:cNvSpPr txBox="1"/>
                <p:nvPr/>
              </p:nvSpPr>
              <p:spPr>
                <a:xfrm rot="16200000">
                  <a:off x="3877375" y="3669853"/>
                  <a:ext cx="422401" cy="5782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0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7" name="Google Shape;357;p22"/>
                <p:cNvSpPr txBox="1"/>
                <p:nvPr/>
              </p:nvSpPr>
              <p:spPr>
                <a:xfrm rot="16200000">
                  <a:off x="4570528" y="3669853"/>
                  <a:ext cx="422401" cy="5782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8" name="Google Shape;358;p22"/>
                <p:cNvSpPr txBox="1"/>
                <p:nvPr/>
              </p:nvSpPr>
              <p:spPr>
                <a:xfrm rot="16200000">
                  <a:off x="5291136" y="3697302"/>
                  <a:ext cx="367500" cy="5782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0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9" name="Google Shape;359;p22"/>
                <p:cNvSpPr txBox="1"/>
                <p:nvPr/>
              </p:nvSpPr>
              <p:spPr>
                <a:xfrm rot="16200000">
                  <a:off x="5984292" y="3697302"/>
                  <a:ext cx="367500" cy="5782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0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60" name="Google Shape;360;p22"/>
              <p:cNvSpPr txBox="1"/>
              <p:nvPr/>
            </p:nvSpPr>
            <p:spPr>
              <a:xfrm>
                <a:off x="7641307" y="5272036"/>
                <a:ext cx="248101" cy="578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spAutoFit/>
              </a:bodyPr>
              <a:lstStyle/>
              <a:p>
                <a:pPr defTabSz="1219170">
                  <a:buClr>
                    <a:srgbClr val="000000"/>
                  </a:buClr>
                  <a:buSzPts val="1500"/>
                </a:pPr>
                <a:endParaRPr sz="20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" name="Google Shape;361;p22"/>
              <p:cNvSpPr txBox="1"/>
              <p:nvPr/>
            </p:nvSpPr>
            <p:spPr>
              <a:xfrm>
                <a:off x="866346" y="5678997"/>
                <a:ext cx="301800" cy="4596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spAutoFit/>
              </a:bodyPr>
              <a:lstStyle/>
              <a:p>
                <a:pPr defTabSz="1219170">
                  <a:buClr>
                    <a:srgbClr val="000000"/>
                  </a:buClr>
                  <a:buSzPts val="1100"/>
                </a:pPr>
                <a:r>
                  <a:rPr lang="en" sz="1467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endParaRPr sz="14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2" name="Google Shape;362;p22"/>
            <p:cNvGrpSpPr/>
            <p:nvPr/>
          </p:nvGrpSpPr>
          <p:grpSpPr>
            <a:xfrm rot="5400000">
              <a:off x="7730229" y="4261287"/>
              <a:ext cx="5228670" cy="645227"/>
              <a:chOff x="866346" y="5272036"/>
              <a:chExt cx="7023062" cy="866659"/>
            </a:xfrm>
          </p:grpSpPr>
          <p:grpSp>
            <p:nvGrpSpPr>
              <p:cNvPr id="363" name="Google Shape;363;p22"/>
              <p:cNvGrpSpPr/>
              <p:nvPr/>
            </p:nvGrpSpPr>
            <p:grpSpPr>
              <a:xfrm>
                <a:off x="1680300" y="5279055"/>
                <a:ext cx="5508375" cy="609600"/>
                <a:chOff x="948780" y="3684105"/>
                <a:chExt cx="5508375" cy="609600"/>
              </a:xfrm>
            </p:grpSpPr>
            <p:sp>
              <p:nvSpPr>
                <p:cNvPr id="364" name="Google Shape;364;p22"/>
                <p:cNvSpPr/>
                <p:nvPr/>
              </p:nvSpPr>
              <p:spPr>
                <a:xfrm>
                  <a:off x="948780" y="3684105"/>
                  <a:ext cx="5499600" cy="609600"/>
                </a:xfrm>
                <a:prstGeom prst="rect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33" tIns="45700" rIns="91433" bIns="45700" anchor="ctr" anchorCtr="0">
                  <a:noAutofit/>
                </a:bodyPr>
                <a:lstStyle/>
                <a:p>
                  <a:pPr algn="ctr" defTabSz="1219170">
                    <a:buClr>
                      <a:srgbClr val="FFFFFF"/>
                    </a:buClr>
                    <a:buSzPts val="1100"/>
                  </a:pPr>
                  <a:r>
                    <a:rPr lang="en" sz="1467" kern="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   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365" name="Google Shape;365;p22"/>
                <p:cNvCxnSpPr/>
                <p:nvPr/>
              </p:nvCxnSpPr>
              <p:spPr>
                <a:xfrm>
                  <a:off x="1636757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6" name="Google Shape;366;p22"/>
                <p:cNvCxnSpPr/>
                <p:nvPr/>
              </p:nvCxnSpPr>
              <p:spPr>
                <a:xfrm>
                  <a:off x="2329423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7" name="Google Shape;367;p22"/>
                <p:cNvCxnSpPr/>
                <p:nvPr/>
              </p:nvCxnSpPr>
              <p:spPr>
                <a:xfrm>
                  <a:off x="3022089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8" name="Google Shape;368;p22"/>
                <p:cNvCxnSpPr/>
                <p:nvPr/>
              </p:nvCxnSpPr>
              <p:spPr>
                <a:xfrm>
                  <a:off x="3714755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69" name="Google Shape;369;p22"/>
                <p:cNvCxnSpPr/>
                <p:nvPr/>
              </p:nvCxnSpPr>
              <p:spPr>
                <a:xfrm>
                  <a:off x="4407421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70" name="Google Shape;370;p22"/>
                <p:cNvCxnSpPr/>
                <p:nvPr/>
              </p:nvCxnSpPr>
              <p:spPr>
                <a:xfrm>
                  <a:off x="5100087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71" name="Google Shape;371;p22"/>
                <p:cNvCxnSpPr/>
                <p:nvPr/>
              </p:nvCxnSpPr>
              <p:spPr>
                <a:xfrm>
                  <a:off x="5792753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372" name="Google Shape;372;p22"/>
                <p:cNvSpPr txBox="1"/>
                <p:nvPr/>
              </p:nvSpPr>
              <p:spPr>
                <a:xfrm rot="16200000">
                  <a:off x="1104750" y="3669850"/>
                  <a:ext cx="422401" cy="5782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3" name="Google Shape;373;p22"/>
                <p:cNvSpPr txBox="1"/>
                <p:nvPr/>
              </p:nvSpPr>
              <p:spPr>
                <a:xfrm rot="16200000">
                  <a:off x="1797906" y="3669853"/>
                  <a:ext cx="422401" cy="5782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4" name="Google Shape;374;p22"/>
                <p:cNvSpPr txBox="1"/>
                <p:nvPr/>
              </p:nvSpPr>
              <p:spPr>
                <a:xfrm rot="16200000">
                  <a:off x="2518514" y="3697302"/>
                  <a:ext cx="367500" cy="5782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0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5" name="Google Shape;375;p22"/>
                <p:cNvSpPr txBox="1"/>
                <p:nvPr/>
              </p:nvSpPr>
              <p:spPr>
                <a:xfrm rot="16200000">
                  <a:off x="3211669" y="3697302"/>
                  <a:ext cx="367500" cy="5782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6" name="Google Shape;376;p22"/>
                <p:cNvSpPr txBox="1"/>
                <p:nvPr/>
              </p:nvSpPr>
              <p:spPr>
                <a:xfrm rot="16200000">
                  <a:off x="3877375" y="3669853"/>
                  <a:ext cx="422401" cy="5782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0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7" name="Google Shape;377;p22"/>
                <p:cNvSpPr txBox="1"/>
                <p:nvPr/>
              </p:nvSpPr>
              <p:spPr>
                <a:xfrm rot="16200000">
                  <a:off x="4570528" y="3669853"/>
                  <a:ext cx="422401" cy="5782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8" name="Google Shape;378;p22"/>
                <p:cNvSpPr txBox="1"/>
                <p:nvPr/>
              </p:nvSpPr>
              <p:spPr>
                <a:xfrm rot="16200000">
                  <a:off x="5291136" y="3697302"/>
                  <a:ext cx="367500" cy="5782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79" name="Google Shape;379;p22"/>
                <p:cNvSpPr txBox="1"/>
                <p:nvPr/>
              </p:nvSpPr>
              <p:spPr>
                <a:xfrm rot="16200000">
                  <a:off x="5984292" y="3697302"/>
                  <a:ext cx="367500" cy="5782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0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80" name="Google Shape;380;p22"/>
              <p:cNvSpPr txBox="1"/>
              <p:nvPr/>
            </p:nvSpPr>
            <p:spPr>
              <a:xfrm>
                <a:off x="7641307" y="5272036"/>
                <a:ext cx="248101" cy="578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spAutoFit/>
              </a:bodyPr>
              <a:lstStyle/>
              <a:p>
                <a:pPr defTabSz="1219170">
                  <a:buClr>
                    <a:srgbClr val="000000"/>
                  </a:buClr>
                  <a:buSzPts val="1500"/>
                </a:pPr>
                <a:endParaRPr sz="20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" name="Google Shape;381;p22"/>
              <p:cNvSpPr txBox="1"/>
              <p:nvPr/>
            </p:nvSpPr>
            <p:spPr>
              <a:xfrm>
                <a:off x="866346" y="5678997"/>
                <a:ext cx="301800" cy="4596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spAutoFit/>
              </a:bodyPr>
              <a:lstStyle/>
              <a:p>
                <a:pPr defTabSz="1219170">
                  <a:buClr>
                    <a:srgbClr val="000000"/>
                  </a:buClr>
                  <a:buSzPts val="1100"/>
                </a:pPr>
                <a:r>
                  <a:rPr lang="en" sz="1467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endParaRPr sz="14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82" name="Google Shape;382;p22"/>
            <p:cNvGrpSpPr/>
            <p:nvPr/>
          </p:nvGrpSpPr>
          <p:grpSpPr>
            <a:xfrm rot="5400000">
              <a:off x="8270722" y="4261287"/>
              <a:ext cx="5228670" cy="645227"/>
              <a:chOff x="866346" y="5272036"/>
              <a:chExt cx="7023062" cy="866659"/>
            </a:xfrm>
          </p:grpSpPr>
          <p:grpSp>
            <p:nvGrpSpPr>
              <p:cNvPr id="383" name="Google Shape;383;p22"/>
              <p:cNvGrpSpPr/>
              <p:nvPr/>
            </p:nvGrpSpPr>
            <p:grpSpPr>
              <a:xfrm>
                <a:off x="1680300" y="5279055"/>
                <a:ext cx="5508375" cy="609600"/>
                <a:chOff x="948780" y="3684105"/>
                <a:chExt cx="5508375" cy="609600"/>
              </a:xfrm>
            </p:grpSpPr>
            <p:sp>
              <p:nvSpPr>
                <p:cNvPr id="384" name="Google Shape;384;p22"/>
                <p:cNvSpPr/>
                <p:nvPr/>
              </p:nvSpPr>
              <p:spPr>
                <a:xfrm>
                  <a:off x="948780" y="3684105"/>
                  <a:ext cx="5499600" cy="609600"/>
                </a:xfrm>
                <a:prstGeom prst="rect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33" tIns="45700" rIns="91433" bIns="45700" anchor="ctr" anchorCtr="0">
                  <a:noAutofit/>
                </a:bodyPr>
                <a:lstStyle/>
                <a:p>
                  <a:pPr algn="ctr" defTabSz="1219170">
                    <a:buClr>
                      <a:srgbClr val="FFFFFF"/>
                    </a:buClr>
                    <a:buSzPts val="1100"/>
                  </a:pPr>
                  <a:r>
                    <a:rPr lang="en" sz="1467" kern="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   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385" name="Google Shape;385;p22"/>
                <p:cNvCxnSpPr/>
                <p:nvPr/>
              </p:nvCxnSpPr>
              <p:spPr>
                <a:xfrm>
                  <a:off x="1636757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86" name="Google Shape;386;p22"/>
                <p:cNvCxnSpPr/>
                <p:nvPr/>
              </p:nvCxnSpPr>
              <p:spPr>
                <a:xfrm>
                  <a:off x="2329423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87" name="Google Shape;387;p22"/>
                <p:cNvCxnSpPr/>
                <p:nvPr/>
              </p:nvCxnSpPr>
              <p:spPr>
                <a:xfrm>
                  <a:off x="3022089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88" name="Google Shape;388;p22"/>
                <p:cNvCxnSpPr/>
                <p:nvPr/>
              </p:nvCxnSpPr>
              <p:spPr>
                <a:xfrm>
                  <a:off x="3714755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89" name="Google Shape;389;p22"/>
                <p:cNvCxnSpPr/>
                <p:nvPr/>
              </p:nvCxnSpPr>
              <p:spPr>
                <a:xfrm>
                  <a:off x="4407421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0" name="Google Shape;390;p22"/>
                <p:cNvCxnSpPr/>
                <p:nvPr/>
              </p:nvCxnSpPr>
              <p:spPr>
                <a:xfrm>
                  <a:off x="5100087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1" name="Google Shape;391;p22"/>
                <p:cNvCxnSpPr/>
                <p:nvPr/>
              </p:nvCxnSpPr>
              <p:spPr>
                <a:xfrm>
                  <a:off x="5792753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392" name="Google Shape;392;p22"/>
                <p:cNvSpPr txBox="1"/>
                <p:nvPr/>
              </p:nvSpPr>
              <p:spPr>
                <a:xfrm rot="16200000">
                  <a:off x="1104750" y="3669850"/>
                  <a:ext cx="422401" cy="5782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3" name="Google Shape;393;p22"/>
                <p:cNvSpPr txBox="1"/>
                <p:nvPr/>
              </p:nvSpPr>
              <p:spPr>
                <a:xfrm rot="16200000">
                  <a:off x="1797906" y="3669853"/>
                  <a:ext cx="422401" cy="5782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4" name="Google Shape;394;p22"/>
                <p:cNvSpPr txBox="1"/>
                <p:nvPr/>
              </p:nvSpPr>
              <p:spPr>
                <a:xfrm rot="16200000">
                  <a:off x="2518514" y="3697302"/>
                  <a:ext cx="367500" cy="5782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0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5" name="Google Shape;395;p22"/>
                <p:cNvSpPr txBox="1"/>
                <p:nvPr/>
              </p:nvSpPr>
              <p:spPr>
                <a:xfrm rot="16200000">
                  <a:off x="3211669" y="3697302"/>
                  <a:ext cx="367500" cy="5782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0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6" name="Google Shape;396;p22"/>
                <p:cNvSpPr txBox="1"/>
                <p:nvPr/>
              </p:nvSpPr>
              <p:spPr>
                <a:xfrm rot="16200000">
                  <a:off x="3877375" y="3669850"/>
                  <a:ext cx="422401" cy="5782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7" name="Google Shape;397;p22"/>
                <p:cNvSpPr txBox="1"/>
                <p:nvPr/>
              </p:nvSpPr>
              <p:spPr>
                <a:xfrm rot="16200000">
                  <a:off x="4570528" y="3669850"/>
                  <a:ext cx="422401" cy="5782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0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8" name="Google Shape;398;p22"/>
                <p:cNvSpPr txBox="1"/>
                <p:nvPr/>
              </p:nvSpPr>
              <p:spPr>
                <a:xfrm rot="16200000">
                  <a:off x="5291136" y="3697302"/>
                  <a:ext cx="367500" cy="5782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0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99" name="Google Shape;399;p22"/>
                <p:cNvSpPr txBox="1"/>
                <p:nvPr/>
              </p:nvSpPr>
              <p:spPr>
                <a:xfrm rot="16200000">
                  <a:off x="5984292" y="3697302"/>
                  <a:ext cx="367500" cy="5782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00" name="Google Shape;400;p22"/>
              <p:cNvSpPr txBox="1"/>
              <p:nvPr/>
            </p:nvSpPr>
            <p:spPr>
              <a:xfrm>
                <a:off x="7641307" y="5272036"/>
                <a:ext cx="248101" cy="578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spAutoFit/>
              </a:bodyPr>
              <a:lstStyle/>
              <a:p>
                <a:pPr defTabSz="1219170">
                  <a:buClr>
                    <a:srgbClr val="000000"/>
                  </a:buClr>
                  <a:buSzPts val="1500"/>
                </a:pPr>
                <a:endParaRPr sz="20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1" name="Google Shape;401;p22"/>
              <p:cNvSpPr txBox="1"/>
              <p:nvPr/>
            </p:nvSpPr>
            <p:spPr>
              <a:xfrm>
                <a:off x="866346" y="5678997"/>
                <a:ext cx="301800" cy="4596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spAutoFit/>
              </a:bodyPr>
              <a:lstStyle/>
              <a:p>
                <a:pPr defTabSz="1219170">
                  <a:buClr>
                    <a:srgbClr val="000000"/>
                  </a:buClr>
                  <a:buSzPts val="1100"/>
                </a:pPr>
                <a:r>
                  <a:rPr lang="en" sz="1467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endParaRPr sz="14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402" name="Google Shape;402;p2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457839" y="898654"/>
              <a:ext cx="1735848" cy="142533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03" name="Google Shape;403;p22"/>
          <p:cNvSpPr txBox="1"/>
          <p:nvPr/>
        </p:nvSpPr>
        <p:spPr>
          <a:xfrm>
            <a:off x="599167" y="2403945"/>
            <a:ext cx="6061600" cy="2164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defTabSz="1219170">
              <a:buClr>
                <a:srgbClr val="000000"/>
              </a:buClr>
              <a:buSzPts val="1500"/>
            </a:pP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Two levels of </a:t>
            </a:r>
            <a:r>
              <a:rPr lang="en" sz="2000" ker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parallelism</a:t>
            </a: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b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4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189" indent="-448722" defTabSz="1219170">
              <a:buClr>
                <a:srgbClr val="5B9BD5"/>
              </a:buClr>
              <a:buSzPts val="1500"/>
              <a:buFont typeface="Calibri"/>
              <a:buAutoNum type="arabicPeriod"/>
            </a:pPr>
            <a:r>
              <a:rPr lang="en" sz="2000" kern="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rPr>
              <a:t>Bit-level</a:t>
            </a: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Parallelism: instructions applied to </a:t>
            </a:r>
            <a:r>
              <a:rPr lang="en" sz="2000" ker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all</a:t>
            </a: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bits in </a:t>
            </a:r>
            <a:r>
              <a:rPr lang="en" sz="2000" ker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array</a:t>
            </a: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at once. </a:t>
            </a:r>
            <a:endParaRPr sz="14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189" indent="-448722" defTabSz="1219170">
              <a:buClr>
                <a:srgbClr val="5B9BD5"/>
              </a:buClr>
              <a:buSzPts val="1500"/>
              <a:buFont typeface="Calibri"/>
              <a:buAutoNum type="arabicPeriod"/>
            </a:pPr>
            <a:r>
              <a:rPr lang="en" sz="2000" kern="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rPr>
              <a:t>Data-level</a:t>
            </a: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Parallelism: same instructions can be </a:t>
            </a: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applied to different data in different</a:t>
            </a: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000" ker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arrays</a:t>
            </a: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at once.  </a:t>
            </a:r>
            <a:endParaRPr sz="14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4" name="Google Shape;404;p22"/>
          <p:cNvSpPr txBox="1">
            <a:spLocks noGrp="1"/>
          </p:cNvSpPr>
          <p:nvPr>
            <p:ph type="title" idx="4294967295"/>
          </p:nvPr>
        </p:nvSpPr>
        <p:spPr>
          <a:xfrm>
            <a:off x="415600" y="593367"/>
            <a:ext cx="8068800" cy="127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Parallelism with Nick-Based Displacement</a:t>
            </a:r>
            <a:endParaRPr sz="14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" name="Google Shape;410;p23"/>
          <p:cNvGrpSpPr/>
          <p:nvPr/>
        </p:nvGrpSpPr>
        <p:grpSpPr>
          <a:xfrm>
            <a:off x="8484900" y="297469"/>
            <a:ext cx="3158784" cy="5847690"/>
            <a:chOff x="7804813" y="898654"/>
            <a:chExt cx="3402884" cy="6299580"/>
          </a:xfrm>
        </p:grpSpPr>
        <p:pic>
          <p:nvPicPr>
            <p:cNvPr id="411" name="Google Shape;411;p2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001671" y="898654"/>
              <a:ext cx="1735848" cy="142533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12" name="Google Shape;412;p23"/>
            <p:cNvGrpSpPr/>
            <p:nvPr/>
          </p:nvGrpSpPr>
          <p:grpSpPr>
            <a:xfrm rot="5400000">
              <a:off x="5513313" y="4261064"/>
              <a:ext cx="5228670" cy="645670"/>
              <a:chOff x="866344" y="5272005"/>
              <a:chExt cx="7023063" cy="867253"/>
            </a:xfrm>
          </p:grpSpPr>
          <p:grpSp>
            <p:nvGrpSpPr>
              <p:cNvPr id="413" name="Google Shape;413;p23"/>
              <p:cNvGrpSpPr/>
              <p:nvPr/>
            </p:nvGrpSpPr>
            <p:grpSpPr>
              <a:xfrm>
                <a:off x="1680300" y="5279055"/>
                <a:ext cx="5509040" cy="609600"/>
                <a:chOff x="948780" y="3684105"/>
                <a:chExt cx="5509040" cy="609600"/>
              </a:xfrm>
            </p:grpSpPr>
            <p:sp>
              <p:nvSpPr>
                <p:cNvPr id="414" name="Google Shape;414;p23"/>
                <p:cNvSpPr/>
                <p:nvPr/>
              </p:nvSpPr>
              <p:spPr>
                <a:xfrm>
                  <a:off x="948780" y="3684105"/>
                  <a:ext cx="5499600" cy="609600"/>
                </a:xfrm>
                <a:prstGeom prst="rect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33" tIns="45700" rIns="91433" bIns="45700" anchor="ctr" anchorCtr="0">
                  <a:noAutofit/>
                </a:bodyPr>
                <a:lstStyle/>
                <a:p>
                  <a:pPr algn="ctr" defTabSz="1219170">
                    <a:buClr>
                      <a:srgbClr val="FFFFFF"/>
                    </a:buClr>
                    <a:buSzPts val="1100"/>
                  </a:pPr>
                  <a:r>
                    <a:rPr lang="en" sz="1467" kern="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   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415" name="Google Shape;415;p23"/>
                <p:cNvCxnSpPr/>
                <p:nvPr/>
              </p:nvCxnSpPr>
              <p:spPr>
                <a:xfrm>
                  <a:off x="1636757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16" name="Google Shape;416;p23"/>
                <p:cNvCxnSpPr/>
                <p:nvPr/>
              </p:nvCxnSpPr>
              <p:spPr>
                <a:xfrm>
                  <a:off x="2329423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17" name="Google Shape;417;p23"/>
                <p:cNvCxnSpPr/>
                <p:nvPr/>
              </p:nvCxnSpPr>
              <p:spPr>
                <a:xfrm>
                  <a:off x="3022089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18" name="Google Shape;418;p23"/>
                <p:cNvCxnSpPr/>
                <p:nvPr/>
              </p:nvCxnSpPr>
              <p:spPr>
                <a:xfrm>
                  <a:off x="3714755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19" name="Google Shape;419;p23"/>
                <p:cNvCxnSpPr/>
                <p:nvPr/>
              </p:nvCxnSpPr>
              <p:spPr>
                <a:xfrm>
                  <a:off x="4407421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20" name="Google Shape;420;p23"/>
                <p:cNvCxnSpPr/>
                <p:nvPr/>
              </p:nvCxnSpPr>
              <p:spPr>
                <a:xfrm>
                  <a:off x="5100087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21" name="Google Shape;421;p23"/>
                <p:cNvCxnSpPr/>
                <p:nvPr/>
              </p:nvCxnSpPr>
              <p:spPr>
                <a:xfrm>
                  <a:off x="5792753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422" name="Google Shape;422;p23"/>
                <p:cNvSpPr txBox="1"/>
                <p:nvPr/>
              </p:nvSpPr>
              <p:spPr>
                <a:xfrm rot="16200000">
                  <a:off x="1105082" y="3669520"/>
                  <a:ext cx="422400" cy="57889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0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3" name="Google Shape;423;p23"/>
                <p:cNvSpPr txBox="1"/>
                <p:nvPr/>
              </p:nvSpPr>
              <p:spPr>
                <a:xfrm rot="16200000">
                  <a:off x="1798239" y="3669520"/>
                  <a:ext cx="422400" cy="57889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0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4" name="Google Shape;424;p23"/>
                <p:cNvSpPr txBox="1"/>
                <p:nvPr/>
              </p:nvSpPr>
              <p:spPr>
                <a:xfrm rot="16200000">
                  <a:off x="2518845" y="3696971"/>
                  <a:ext cx="367498" cy="57889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0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5" name="Google Shape;425;p23"/>
                <p:cNvSpPr txBox="1"/>
                <p:nvPr/>
              </p:nvSpPr>
              <p:spPr>
                <a:xfrm rot="16200000">
                  <a:off x="3212001" y="3696971"/>
                  <a:ext cx="367498" cy="57889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0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6" name="Google Shape;426;p23"/>
                <p:cNvSpPr txBox="1"/>
                <p:nvPr/>
              </p:nvSpPr>
              <p:spPr>
                <a:xfrm rot="16200000">
                  <a:off x="3877709" y="3669520"/>
                  <a:ext cx="422400" cy="57889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0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7" name="Google Shape;427;p23"/>
                <p:cNvSpPr txBox="1"/>
                <p:nvPr/>
              </p:nvSpPr>
              <p:spPr>
                <a:xfrm rot="16200000">
                  <a:off x="4570862" y="3669520"/>
                  <a:ext cx="422400" cy="57889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0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8" name="Google Shape;428;p23"/>
                <p:cNvSpPr txBox="1"/>
                <p:nvPr/>
              </p:nvSpPr>
              <p:spPr>
                <a:xfrm rot="16200000">
                  <a:off x="5291470" y="3696971"/>
                  <a:ext cx="367498" cy="57889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29" name="Google Shape;429;p23"/>
                <p:cNvSpPr txBox="1"/>
                <p:nvPr/>
              </p:nvSpPr>
              <p:spPr>
                <a:xfrm rot="16200000">
                  <a:off x="5984625" y="3696971"/>
                  <a:ext cx="367498" cy="57889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30" name="Google Shape;430;p23"/>
              <p:cNvSpPr txBox="1"/>
              <p:nvPr/>
            </p:nvSpPr>
            <p:spPr>
              <a:xfrm>
                <a:off x="7641308" y="5272005"/>
                <a:ext cx="248099" cy="5788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spAutoFit/>
              </a:bodyPr>
              <a:lstStyle/>
              <a:p>
                <a:pPr defTabSz="1219170">
                  <a:buClr>
                    <a:srgbClr val="000000"/>
                  </a:buClr>
                  <a:buSzPts val="1500"/>
                </a:pPr>
                <a:endParaRPr sz="20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1" name="Google Shape;431;p23"/>
              <p:cNvSpPr txBox="1"/>
              <p:nvPr/>
            </p:nvSpPr>
            <p:spPr>
              <a:xfrm>
                <a:off x="866344" y="5679032"/>
                <a:ext cx="301800" cy="4602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spAutoFit/>
              </a:bodyPr>
              <a:lstStyle/>
              <a:p>
                <a:pPr defTabSz="1219170">
                  <a:buClr>
                    <a:srgbClr val="000000"/>
                  </a:buClr>
                  <a:buSzPts val="1100"/>
                </a:pPr>
                <a:r>
                  <a:rPr lang="en" sz="1467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endParaRPr sz="14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32" name="Google Shape;432;p23"/>
            <p:cNvGrpSpPr/>
            <p:nvPr/>
          </p:nvGrpSpPr>
          <p:grpSpPr>
            <a:xfrm rot="5400000">
              <a:off x="6076157" y="4261064"/>
              <a:ext cx="5228670" cy="645670"/>
              <a:chOff x="866344" y="5272005"/>
              <a:chExt cx="7023063" cy="867253"/>
            </a:xfrm>
          </p:grpSpPr>
          <p:grpSp>
            <p:nvGrpSpPr>
              <p:cNvPr id="433" name="Google Shape;433;p23"/>
              <p:cNvGrpSpPr/>
              <p:nvPr/>
            </p:nvGrpSpPr>
            <p:grpSpPr>
              <a:xfrm>
                <a:off x="1680300" y="5279055"/>
                <a:ext cx="5509040" cy="609600"/>
                <a:chOff x="948780" y="3684105"/>
                <a:chExt cx="5509040" cy="609600"/>
              </a:xfrm>
            </p:grpSpPr>
            <p:sp>
              <p:nvSpPr>
                <p:cNvPr id="434" name="Google Shape;434;p23"/>
                <p:cNvSpPr/>
                <p:nvPr/>
              </p:nvSpPr>
              <p:spPr>
                <a:xfrm>
                  <a:off x="948780" y="3684105"/>
                  <a:ext cx="5499600" cy="609600"/>
                </a:xfrm>
                <a:prstGeom prst="rect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33" tIns="45700" rIns="91433" bIns="45700" anchor="ctr" anchorCtr="0">
                  <a:noAutofit/>
                </a:bodyPr>
                <a:lstStyle/>
                <a:p>
                  <a:pPr algn="ctr" defTabSz="1219170">
                    <a:buClr>
                      <a:srgbClr val="FFFFFF"/>
                    </a:buClr>
                    <a:buSzPts val="1100"/>
                  </a:pPr>
                  <a:r>
                    <a:rPr lang="en" sz="1467" kern="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   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435" name="Google Shape;435;p23"/>
                <p:cNvCxnSpPr/>
                <p:nvPr/>
              </p:nvCxnSpPr>
              <p:spPr>
                <a:xfrm>
                  <a:off x="1636757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36" name="Google Shape;436;p23"/>
                <p:cNvCxnSpPr/>
                <p:nvPr/>
              </p:nvCxnSpPr>
              <p:spPr>
                <a:xfrm>
                  <a:off x="2329423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37" name="Google Shape;437;p23"/>
                <p:cNvCxnSpPr/>
                <p:nvPr/>
              </p:nvCxnSpPr>
              <p:spPr>
                <a:xfrm>
                  <a:off x="3022089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38" name="Google Shape;438;p23"/>
                <p:cNvCxnSpPr/>
                <p:nvPr/>
              </p:nvCxnSpPr>
              <p:spPr>
                <a:xfrm>
                  <a:off x="3714755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39" name="Google Shape;439;p23"/>
                <p:cNvCxnSpPr/>
                <p:nvPr/>
              </p:nvCxnSpPr>
              <p:spPr>
                <a:xfrm>
                  <a:off x="4407421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40" name="Google Shape;440;p23"/>
                <p:cNvCxnSpPr/>
                <p:nvPr/>
              </p:nvCxnSpPr>
              <p:spPr>
                <a:xfrm>
                  <a:off x="5100087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41" name="Google Shape;441;p23"/>
                <p:cNvCxnSpPr/>
                <p:nvPr/>
              </p:nvCxnSpPr>
              <p:spPr>
                <a:xfrm>
                  <a:off x="5792753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442" name="Google Shape;442;p23"/>
                <p:cNvSpPr txBox="1"/>
                <p:nvPr/>
              </p:nvSpPr>
              <p:spPr>
                <a:xfrm rot="16200000">
                  <a:off x="1105082" y="3669520"/>
                  <a:ext cx="422400" cy="57889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0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43;p23"/>
                <p:cNvSpPr txBox="1"/>
                <p:nvPr/>
              </p:nvSpPr>
              <p:spPr>
                <a:xfrm rot="16200000">
                  <a:off x="1798239" y="3669520"/>
                  <a:ext cx="422400" cy="57889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0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44;p23"/>
                <p:cNvSpPr txBox="1"/>
                <p:nvPr/>
              </p:nvSpPr>
              <p:spPr>
                <a:xfrm rot="16200000">
                  <a:off x="2518845" y="3696971"/>
                  <a:ext cx="367498" cy="57889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0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45;p23"/>
                <p:cNvSpPr txBox="1"/>
                <p:nvPr/>
              </p:nvSpPr>
              <p:spPr>
                <a:xfrm rot="16200000">
                  <a:off x="3212001" y="3696971"/>
                  <a:ext cx="367498" cy="57889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46;p23"/>
                <p:cNvSpPr txBox="1"/>
                <p:nvPr/>
              </p:nvSpPr>
              <p:spPr>
                <a:xfrm rot="16200000">
                  <a:off x="3877709" y="3669520"/>
                  <a:ext cx="422400" cy="57889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47;p23"/>
                <p:cNvSpPr txBox="1"/>
                <p:nvPr/>
              </p:nvSpPr>
              <p:spPr>
                <a:xfrm rot="16200000">
                  <a:off x="4570862" y="3669520"/>
                  <a:ext cx="422400" cy="57889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48;p23"/>
                <p:cNvSpPr txBox="1"/>
                <p:nvPr/>
              </p:nvSpPr>
              <p:spPr>
                <a:xfrm rot="16200000">
                  <a:off x="5291470" y="3696971"/>
                  <a:ext cx="367498" cy="57889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49;p23"/>
                <p:cNvSpPr txBox="1"/>
                <p:nvPr/>
              </p:nvSpPr>
              <p:spPr>
                <a:xfrm rot="16200000">
                  <a:off x="5984625" y="3696971"/>
                  <a:ext cx="367498" cy="57889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50" name="Google Shape;450;p23"/>
              <p:cNvSpPr txBox="1"/>
              <p:nvPr/>
            </p:nvSpPr>
            <p:spPr>
              <a:xfrm>
                <a:off x="7641308" y="5272005"/>
                <a:ext cx="248099" cy="5788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spAutoFit/>
              </a:bodyPr>
              <a:lstStyle/>
              <a:p>
                <a:pPr defTabSz="1219170">
                  <a:buClr>
                    <a:srgbClr val="000000"/>
                  </a:buClr>
                  <a:buSzPts val="1500"/>
                </a:pPr>
                <a:endParaRPr sz="20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1" name="Google Shape;451;p23"/>
              <p:cNvSpPr txBox="1"/>
              <p:nvPr/>
            </p:nvSpPr>
            <p:spPr>
              <a:xfrm>
                <a:off x="866344" y="5679032"/>
                <a:ext cx="301800" cy="4602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spAutoFit/>
              </a:bodyPr>
              <a:lstStyle/>
              <a:p>
                <a:pPr defTabSz="1219170">
                  <a:buClr>
                    <a:srgbClr val="000000"/>
                  </a:buClr>
                  <a:buSzPts val="1100"/>
                </a:pPr>
                <a:r>
                  <a:rPr lang="en" sz="1467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endParaRPr sz="14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52" name="Google Shape;452;p23"/>
            <p:cNvGrpSpPr/>
            <p:nvPr/>
          </p:nvGrpSpPr>
          <p:grpSpPr>
            <a:xfrm rot="5400000">
              <a:off x="6616651" y="4261064"/>
              <a:ext cx="5228670" cy="645670"/>
              <a:chOff x="866344" y="5272005"/>
              <a:chExt cx="7023063" cy="867253"/>
            </a:xfrm>
          </p:grpSpPr>
          <p:grpSp>
            <p:nvGrpSpPr>
              <p:cNvPr id="453" name="Google Shape;453;p23"/>
              <p:cNvGrpSpPr/>
              <p:nvPr/>
            </p:nvGrpSpPr>
            <p:grpSpPr>
              <a:xfrm>
                <a:off x="1680300" y="5279055"/>
                <a:ext cx="5509040" cy="609600"/>
                <a:chOff x="948780" y="3684105"/>
                <a:chExt cx="5509040" cy="609600"/>
              </a:xfrm>
            </p:grpSpPr>
            <p:sp>
              <p:nvSpPr>
                <p:cNvPr id="454" name="Google Shape;454;p23"/>
                <p:cNvSpPr/>
                <p:nvPr/>
              </p:nvSpPr>
              <p:spPr>
                <a:xfrm>
                  <a:off x="948780" y="3684105"/>
                  <a:ext cx="5499600" cy="609600"/>
                </a:xfrm>
                <a:prstGeom prst="rect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33" tIns="45700" rIns="91433" bIns="45700" anchor="ctr" anchorCtr="0">
                  <a:noAutofit/>
                </a:bodyPr>
                <a:lstStyle/>
                <a:p>
                  <a:pPr algn="ctr" defTabSz="1219170">
                    <a:buClr>
                      <a:srgbClr val="FFFFFF"/>
                    </a:buClr>
                    <a:buSzPts val="1100"/>
                  </a:pPr>
                  <a:r>
                    <a:rPr lang="en" sz="1467" kern="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   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455" name="Google Shape;455;p23"/>
                <p:cNvCxnSpPr/>
                <p:nvPr/>
              </p:nvCxnSpPr>
              <p:spPr>
                <a:xfrm>
                  <a:off x="1636757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56" name="Google Shape;456;p23"/>
                <p:cNvCxnSpPr/>
                <p:nvPr/>
              </p:nvCxnSpPr>
              <p:spPr>
                <a:xfrm>
                  <a:off x="2329423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57" name="Google Shape;457;p23"/>
                <p:cNvCxnSpPr/>
                <p:nvPr/>
              </p:nvCxnSpPr>
              <p:spPr>
                <a:xfrm>
                  <a:off x="3022089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58" name="Google Shape;458;p23"/>
                <p:cNvCxnSpPr/>
                <p:nvPr/>
              </p:nvCxnSpPr>
              <p:spPr>
                <a:xfrm>
                  <a:off x="3714755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59" name="Google Shape;459;p23"/>
                <p:cNvCxnSpPr/>
                <p:nvPr/>
              </p:nvCxnSpPr>
              <p:spPr>
                <a:xfrm>
                  <a:off x="4407421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60" name="Google Shape;460;p23"/>
                <p:cNvCxnSpPr/>
                <p:nvPr/>
              </p:nvCxnSpPr>
              <p:spPr>
                <a:xfrm>
                  <a:off x="5100087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61" name="Google Shape;461;p23"/>
                <p:cNvCxnSpPr/>
                <p:nvPr/>
              </p:nvCxnSpPr>
              <p:spPr>
                <a:xfrm>
                  <a:off x="5792753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462" name="Google Shape;462;p23"/>
                <p:cNvSpPr txBox="1"/>
                <p:nvPr/>
              </p:nvSpPr>
              <p:spPr>
                <a:xfrm rot="16200000">
                  <a:off x="1105082" y="3669520"/>
                  <a:ext cx="422400" cy="57889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0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3" name="Google Shape;463;p23"/>
                <p:cNvSpPr txBox="1"/>
                <p:nvPr/>
              </p:nvSpPr>
              <p:spPr>
                <a:xfrm rot="16200000">
                  <a:off x="1798239" y="3669520"/>
                  <a:ext cx="422400" cy="57889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0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4" name="Google Shape;464;p23"/>
                <p:cNvSpPr txBox="1"/>
                <p:nvPr/>
              </p:nvSpPr>
              <p:spPr>
                <a:xfrm rot="16200000">
                  <a:off x="2518845" y="3696971"/>
                  <a:ext cx="367498" cy="57889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0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5" name="Google Shape;465;p23"/>
                <p:cNvSpPr txBox="1"/>
                <p:nvPr/>
              </p:nvSpPr>
              <p:spPr>
                <a:xfrm rot="16200000">
                  <a:off x="3212001" y="3696971"/>
                  <a:ext cx="367498" cy="57889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0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6" name="Google Shape;466;p23"/>
                <p:cNvSpPr txBox="1"/>
                <p:nvPr/>
              </p:nvSpPr>
              <p:spPr>
                <a:xfrm rot="16200000">
                  <a:off x="3877709" y="3669520"/>
                  <a:ext cx="422400" cy="57889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7" name="Google Shape;467;p23"/>
                <p:cNvSpPr txBox="1"/>
                <p:nvPr/>
              </p:nvSpPr>
              <p:spPr>
                <a:xfrm rot="16200000">
                  <a:off x="4570862" y="3669520"/>
                  <a:ext cx="422400" cy="57889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8" name="Google Shape;468;p23"/>
                <p:cNvSpPr txBox="1"/>
                <p:nvPr/>
              </p:nvSpPr>
              <p:spPr>
                <a:xfrm rot="16200000">
                  <a:off x="5291470" y="3696971"/>
                  <a:ext cx="367498" cy="57889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69" name="Google Shape;469;p23"/>
                <p:cNvSpPr txBox="1"/>
                <p:nvPr/>
              </p:nvSpPr>
              <p:spPr>
                <a:xfrm rot="16200000">
                  <a:off x="5984625" y="3696971"/>
                  <a:ext cx="367498" cy="57889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70" name="Google Shape;470;p23"/>
              <p:cNvSpPr txBox="1"/>
              <p:nvPr/>
            </p:nvSpPr>
            <p:spPr>
              <a:xfrm>
                <a:off x="7641308" y="5272005"/>
                <a:ext cx="248099" cy="5788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spAutoFit/>
              </a:bodyPr>
              <a:lstStyle/>
              <a:p>
                <a:pPr defTabSz="1219170">
                  <a:buClr>
                    <a:srgbClr val="000000"/>
                  </a:buClr>
                  <a:buSzPts val="1500"/>
                </a:pPr>
                <a:endParaRPr sz="20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1" name="Google Shape;471;p23"/>
              <p:cNvSpPr txBox="1"/>
              <p:nvPr/>
            </p:nvSpPr>
            <p:spPr>
              <a:xfrm>
                <a:off x="866344" y="5679032"/>
                <a:ext cx="301800" cy="4602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spAutoFit/>
              </a:bodyPr>
              <a:lstStyle/>
              <a:p>
                <a:pPr defTabSz="1219170">
                  <a:buClr>
                    <a:srgbClr val="000000"/>
                  </a:buClr>
                  <a:buSzPts val="1100"/>
                </a:pPr>
                <a:r>
                  <a:rPr lang="en" sz="1467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endParaRPr sz="14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2" name="Google Shape;472;p23"/>
            <p:cNvGrpSpPr/>
            <p:nvPr/>
          </p:nvGrpSpPr>
          <p:grpSpPr>
            <a:xfrm rot="5400000">
              <a:off x="7167184" y="4261064"/>
              <a:ext cx="5228670" cy="645670"/>
              <a:chOff x="866344" y="5272005"/>
              <a:chExt cx="7023063" cy="867253"/>
            </a:xfrm>
          </p:grpSpPr>
          <p:grpSp>
            <p:nvGrpSpPr>
              <p:cNvPr id="473" name="Google Shape;473;p23"/>
              <p:cNvGrpSpPr/>
              <p:nvPr/>
            </p:nvGrpSpPr>
            <p:grpSpPr>
              <a:xfrm>
                <a:off x="1680300" y="5279055"/>
                <a:ext cx="5509040" cy="609600"/>
                <a:chOff x="948780" y="3684105"/>
                <a:chExt cx="5509040" cy="609600"/>
              </a:xfrm>
            </p:grpSpPr>
            <p:sp>
              <p:nvSpPr>
                <p:cNvPr id="474" name="Google Shape;474;p23"/>
                <p:cNvSpPr/>
                <p:nvPr/>
              </p:nvSpPr>
              <p:spPr>
                <a:xfrm>
                  <a:off x="948780" y="3684105"/>
                  <a:ext cx="5499600" cy="609600"/>
                </a:xfrm>
                <a:prstGeom prst="rect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33" tIns="45700" rIns="91433" bIns="45700" anchor="ctr" anchorCtr="0">
                  <a:noAutofit/>
                </a:bodyPr>
                <a:lstStyle/>
                <a:p>
                  <a:pPr algn="ctr" defTabSz="1219170">
                    <a:buClr>
                      <a:srgbClr val="FFFFFF"/>
                    </a:buClr>
                    <a:buSzPts val="1100"/>
                  </a:pPr>
                  <a:r>
                    <a:rPr lang="en" sz="1467" kern="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   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475" name="Google Shape;475;p23"/>
                <p:cNvCxnSpPr/>
                <p:nvPr/>
              </p:nvCxnSpPr>
              <p:spPr>
                <a:xfrm>
                  <a:off x="1636757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76" name="Google Shape;476;p23"/>
                <p:cNvCxnSpPr/>
                <p:nvPr/>
              </p:nvCxnSpPr>
              <p:spPr>
                <a:xfrm>
                  <a:off x="2329423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77" name="Google Shape;477;p23"/>
                <p:cNvCxnSpPr/>
                <p:nvPr/>
              </p:nvCxnSpPr>
              <p:spPr>
                <a:xfrm>
                  <a:off x="3022089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78" name="Google Shape;478;p23"/>
                <p:cNvCxnSpPr/>
                <p:nvPr/>
              </p:nvCxnSpPr>
              <p:spPr>
                <a:xfrm>
                  <a:off x="3714755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79" name="Google Shape;479;p23"/>
                <p:cNvCxnSpPr/>
                <p:nvPr/>
              </p:nvCxnSpPr>
              <p:spPr>
                <a:xfrm>
                  <a:off x="4407421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80" name="Google Shape;480;p23"/>
                <p:cNvCxnSpPr/>
                <p:nvPr/>
              </p:nvCxnSpPr>
              <p:spPr>
                <a:xfrm>
                  <a:off x="5100087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81" name="Google Shape;481;p23"/>
                <p:cNvCxnSpPr/>
                <p:nvPr/>
              </p:nvCxnSpPr>
              <p:spPr>
                <a:xfrm>
                  <a:off x="5792753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482" name="Google Shape;482;p23"/>
                <p:cNvSpPr txBox="1"/>
                <p:nvPr/>
              </p:nvSpPr>
              <p:spPr>
                <a:xfrm rot="16200000">
                  <a:off x="1105082" y="3669520"/>
                  <a:ext cx="422400" cy="57889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0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3" name="Google Shape;483;p23"/>
                <p:cNvSpPr txBox="1"/>
                <p:nvPr/>
              </p:nvSpPr>
              <p:spPr>
                <a:xfrm rot="16200000">
                  <a:off x="1798239" y="3669520"/>
                  <a:ext cx="422400" cy="57889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0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4" name="Google Shape;484;p23"/>
                <p:cNvSpPr txBox="1"/>
                <p:nvPr/>
              </p:nvSpPr>
              <p:spPr>
                <a:xfrm rot="16200000">
                  <a:off x="2518845" y="3696971"/>
                  <a:ext cx="367498" cy="57889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0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5" name="Google Shape;485;p23"/>
                <p:cNvSpPr txBox="1"/>
                <p:nvPr/>
              </p:nvSpPr>
              <p:spPr>
                <a:xfrm rot="16200000">
                  <a:off x="3212001" y="3696971"/>
                  <a:ext cx="367498" cy="57889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0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6" name="Google Shape;486;p23"/>
                <p:cNvSpPr txBox="1"/>
                <p:nvPr/>
              </p:nvSpPr>
              <p:spPr>
                <a:xfrm rot="16200000">
                  <a:off x="3877709" y="3669520"/>
                  <a:ext cx="422400" cy="57889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0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7" name="Google Shape;487;p23"/>
                <p:cNvSpPr txBox="1"/>
                <p:nvPr/>
              </p:nvSpPr>
              <p:spPr>
                <a:xfrm rot="16200000">
                  <a:off x="4570862" y="3669520"/>
                  <a:ext cx="422400" cy="57889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0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8" name="Google Shape;488;p23"/>
                <p:cNvSpPr txBox="1"/>
                <p:nvPr/>
              </p:nvSpPr>
              <p:spPr>
                <a:xfrm rot="16200000">
                  <a:off x="5291470" y="3696971"/>
                  <a:ext cx="367498" cy="57889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9" name="Google Shape;489;p23"/>
                <p:cNvSpPr txBox="1"/>
                <p:nvPr/>
              </p:nvSpPr>
              <p:spPr>
                <a:xfrm rot="16200000">
                  <a:off x="5984625" y="3696971"/>
                  <a:ext cx="367498" cy="57889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90" name="Google Shape;490;p23"/>
              <p:cNvSpPr txBox="1"/>
              <p:nvPr/>
            </p:nvSpPr>
            <p:spPr>
              <a:xfrm>
                <a:off x="7641308" y="5272005"/>
                <a:ext cx="248099" cy="5788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spAutoFit/>
              </a:bodyPr>
              <a:lstStyle/>
              <a:p>
                <a:pPr defTabSz="1219170">
                  <a:buClr>
                    <a:srgbClr val="000000"/>
                  </a:buClr>
                  <a:buSzPts val="1500"/>
                </a:pPr>
                <a:endParaRPr sz="20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1" name="Google Shape;491;p23"/>
              <p:cNvSpPr txBox="1"/>
              <p:nvPr/>
            </p:nvSpPr>
            <p:spPr>
              <a:xfrm>
                <a:off x="866344" y="5679032"/>
                <a:ext cx="301800" cy="4602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spAutoFit/>
              </a:bodyPr>
              <a:lstStyle/>
              <a:p>
                <a:pPr defTabSz="1219170">
                  <a:buClr>
                    <a:srgbClr val="000000"/>
                  </a:buClr>
                  <a:buSzPts val="1100"/>
                </a:pPr>
                <a:r>
                  <a:rPr lang="en" sz="1467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endParaRPr sz="14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92" name="Google Shape;492;p23"/>
            <p:cNvGrpSpPr/>
            <p:nvPr/>
          </p:nvGrpSpPr>
          <p:grpSpPr>
            <a:xfrm rot="5400000">
              <a:off x="7730029" y="4261064"/>
              <a:ext cx="5228670" cy="645670"/>
              <a:chOff x="866344" y="5272005"/>
              <a:chExt cx="7023063" cy="867253"/>
            </a:xfrm>
          </p:grpSpPr>
          <p:grpSp>
            <p:nvGrpSpPr>
              <p:cNvPr id="493" name="Google Shape;493;p23"/>
              <p:cNvGrpSpPr/>
              <p:nvPr/>
            </p:nvGrpSpPr>
            <p:grpSpPr>
              <a:xfrm>
                <a:off x="1680300" y="5279055"/>
                <a:ext cx="5509040" cy="609600"/>
                <a:chOff x="948780" y="3684105"/>
                <a:chExt cx="5509040" cy="609600"/>
              </a:xfrm>
            </p:grpSpPr>
            <p:sp>
              <p:nvSpPr>
                <p:cNvPr id="494" name="Google Shape;494;p23"/>
                <p:cNvSpPr/>
                <p:nvPr/>
              </p:nvSpPr>
              <p:spPr>
                <a:xfrm>
                  <a:off x="948780" y="3684105"/>
                  <a:ext cx="5499600" cy="609600"/>
                </a:xfrm>
                <a:prstGeom prst="rect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33" tIns="45700" rIns="91433" bIns="45700" anchor="ctr" anchorCtr="0">
                  <a:noAutofit/>
                </a:bodyPr>
                <a:lstStyle/>
                <a:p>
                  <a:pPr algn="ctr" defTabSz="1219170">
                    <a:buClr>
                      <a:srgbClr val="FFFFFF"/>
                    </a:buClr>
                    <a:buSzPts val="1100"/>
                  </a:pPr>
                  <a:r>
                    <a:rPr lang="en" sz="1467" kern="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   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495" name="Google Shape;495;p23"/>
                <p:cNvCxnSpPr/>
                <p:nvPr/>
              </p:nvCxnSpPr>
              <p:spPr>
                <a:xfrm>
                  <a:off x="1636757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96" name="Google Shape;496;p23"/>
                <p:cNvCxnSpPr/>
                <p:nvPr/>
              </p:nvCxnSpPr>
              <p:spPr>
                <a:xfrm>
                  <a:off x="2329423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97" name="Google Shape;497;p23"/>
                <p:cNvCxnSpPr/>
                <p:nvPr/>
              </p:nvCxnSpPr>
              <p:spPr>
                <a:xfrm>
                  <a:off x="3022089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98" name="Google Shape;498;p23"/>
                <p:cNvCxnSpPr/>
                <p:nvPr/>
              </p:nvCxnSpPr>
              <p:spPr>
                <a:xfrm>
                  <a:off x="3714755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99" name="Google Shape;499;p23"/>
                <p:cNvCxnSpPr/>
                <p:nvPr/>
              </p:nvCxnSpPr>
              <p:spPr>
                <a:xfrm>
                  <a:off x="4407421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00" name="Google Shape;500;p23"/>
                <p:cNvCxnSpPr/>
                <p:nvPr/>
              </p:nvCxnSpPr>
              <p:spPr>
                <a:xfrm>
                  <a:off x="5100087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01" name="Google Shape;501;p23"/>
                <p:cNvCxnSpPr/>
                <p:nvPr/>
              </p:nvCxnSpPr>
              <p:spPr>
                <a:xfrm>
                  <a:off x="5792753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502" name="Google Shape;502;p23"/>
                <p:cNvSpPr txBox="1"/>
                <p:nvPr/>
              </p:nvSpPr>
              <p:spPr>
                <a:xfrm rot="16200000">
                  <a:off x="1105082" y="3669520"/>
                  <a:ext cx="422400" cy="57889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0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3" name="Google Shape;503;p23"/>
                <p:cNvSpPr txBox="1"/>
                <p:nvPr/>
              </p:nvSpPr>
              <p:spPr>
                <a:xfrm rot="16200000">
                  <a:off x="1798239" y="3669520"/>
                  <a:ext cx="422400" cy="57889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0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4" name="Google Shape;504;p23"/>
                <p:cNvSpPr txBox="1"/>
                <p:nvPr/>
              </p:nvSpPr>
              <p:spPr>
                <a:xfrm rot="16200000">
                  <a:off x="2518845" y="3696971"/>
                  <a:ext cx="367498" cy="57889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0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5" name="Google Shape;505;p23"/>
                <p:cNvSpPr txBox="1"/>
                <p:nvPr/>
              </p:nvSpPr>
              <p:spPr>
                <a:xfrm rot="16200000">
                  <a:off x="3212001" y="3696971"/>
                  <a:ext cx="367498" cy="57889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6" name="Google Shape;506;p23"/>
                <p:cNvSpPr txBox="1"/>
                <p:nvPr/>
              </p:nvSpPr>
              <p:spPr>
                <a:xfrm rot="16200000">
                  <a:off x="3877709" y="3669520"/>
                  <a:ext cx="422400" cy="57889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7" name="Google Shape;507;p23"/>
                <p:cNvSpPr txBox="1"/>
                <p:nvPr/>
              </p:nvSpPr>
              <p:spPr>
                <a:xfrm rot="16200000">
                  <a:off x="4570862" y="3669520"/>
                  <a:ext cx="422400" cy="57889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8" name="Google Shape;508;p23"/>
                <p:cNvSpPr txBox="1"/>
                <p:nvPr/>
              </p:nvSpPr>
              <p:spPr>
                <a:xfrm rot="16200000">
                  <a:off x="5291470" y="3696971"/>
                  <a:ext cx="367498" cy="57889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9" name="Google Shape;509;p23"/>
                <p:cNvSpPr txBox="1"/>
                <p:nvPr/>
              </p:nvSpPr>
              <p:spPr>
                <a:xfrm rot="16200000">
                  <a:off x="5984625" y="3696971"/>
                  <a:ext cx="367498" cy="57889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10" name="Google Shape;510;p23"/>
              <p:cNvSpPr txBox="1"/>
              <p:nvPr/>
            </p:nvSpPr>
            <p:spPr>
              <a:xfrm>
                <a:off x="7641308" y="5272005"/>
                <a:ext cx="248099" cy="5788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spAutoFit/>
              </a:bodyPr>
              <a:lstStyle/>
              <a:p>
                <a:pPr defTabSz="1219170">
                  <a:buClr>
                    <a:srgbClr val="000000"/>
                  </a:buClr>
                  <a:buSzPts val="1500"/>
                </a:pPr>
                <a:endParaRPr sz="20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1" name="Google Shape;511;p23"/>
              <p:cNvSpPr txBox="1"/>
              <p:nvPr/>
            </p:nvSpPr>
            <p:spPr>
              <a:xfrm>
                <a:off x="866344" y="5679032"/>
                <a:ext cx="301800" cy="4602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spAutoFit/>
              </a:bodyPr>
              <a:lstStyle/>
              <a:p>
                <a:pPr defTabSz="1219170">
                  <a:buClr>
                    <a:srgbClr val="000000"/>
                  </a:buClr>
                  <a:buSzPts val="1100"/>
                </a:pPr>
                <a:r>
                  <a:rPr lang="en" sz="1467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endParaRPr sz="14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2" name="Google Shape;512;p23"/>
            <p:cNvGrpSpPr/>
            <p:nvPr/>
          </p:nvGrpSpPr>
          <p:grpSpPr>
            <a:xfrm rot="5400000">
              <a:off x="8270527" y="4261064"/>
              <a:ext cx="5228669" cy="645670"/>
              <a:chOff x="866343" y="5272005"/>
              <a:chExt cx="7023061" cy="867254"/>
            </a:xfrm>
          </p:grpSpPr>
          <p:grpSp>
            <p:nvGrpSpPr>
              <p:cNvPr id="513" name="Google Shape;513;p23"/>
              <p:cNvGrpSpPr/>
              <p:nvPr/>
            </p:nvGrpSpPr>
            <p:grpSpPr>
              <a:xfrm>
                <a:off x="1680300" y="5279055"/>
                <a:ext cx="5509040" cy="609600"/>
                <a:chOff x="948780" y="3684105"/>
                <a:chExt cx="5509040" cy="609600"/>
              </a:xfrm>
            </p:grpSpPr>
            <p:sp>
              <p:nvSpPr>
                <p:cNvPr id="514" name="Google Shape;514;p23"/>
                <p:cNvSpPr/>
                <p:nvPr/>
              </p:nvSpPr>
              <p:spPr>
                <a:xfrm>
                  <a:off x="948780" y="3684105"/>
                  <a:ext cx="5499600" cy="609600"/>
                </a:xfrm>
                <a:prstGeom prst="rect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  <p:txBody>
                <a:bodyPr spcFirstLastPara="1" wrap="square" lIns="91433" tIns="45700" rIns="91433" bIns="45700" anchor="ctr" anchorCtr="0">
                  <a:noAutofit/>
                </a:bodyPr>
                <a:lstStyle/>
                <a:p>
                  <a:pPr algn="ctr" defTabSz="1219170">
                    <a:buClr>
                      <a:srgbClr val="FFFFFF"/>
                    </a:buClr>
                    <a:buSzPts val="1100"/>
                  </a:pPr>
                  <a:r>
                    <a:rPr lang="en" sz="1467" kern="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   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515" name="Google Shape;515;p23"/>
                <p:cNvCxnSpPr/>
                <p:nvPr/>
              </p:nvCxnSpPr>
              <p:spPr>
                <a:xfrm>
                  <a:off x="1636757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16" name="Google Shape;516;p23"/>
                <p:cNvCxnSpPr/>
                <p:nvPr/>
              </p:nvCxnSpPr>
              <p:spPr>
                <a:xfrm>
                  <a:off x="2329423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17" name="Google Shape;517;p23"/>
                <p:cNvCxnSpPr/>
                <p:nvPr/>
              </p:nvCxnSpPr>
              <p:spPr>
                <a:xfrm>
                  <a:off x="3022089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18" name="Google Shape;518;p23"/>
                <p:cNvCxnSpPr/>
                <p:nvPr/>
              </p:nvCxnSpPr>
              <p:spPr>
                <a:xfrm>
                  <a:off x="3714755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19" name="Google Shape;519;p23"/>
                <p:cNvCxnSpPr/>
                <p:nvPr/>
              </p:nvCxnSpPr>
              <p:spPr>
                <a:xfrm>
                  <a:off x="4407421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20" name="Google Shape;520;p23"/>
                <p:cNvCxnSpPr/>
                <p:nvPr/>
              </p:nvCxnSpPr>
              <p:spPr>
                <a:xfrm>
                  <a:off x="5100087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521" name="Google Shape;521;p23"/>
                <p:cNvCxnSpPr/>
                <p:nvPr/>
              </p:nvCxnSpPr>
              <p:spPr>
                <a:xfrm>
                  <a:off x="5792753" y="3684105"/>
                  <a:ext cx="0" cy="609600"/>
                </a:xfrm>
                <a:prstGeom prst="straightConnector1">
                  <a:avLst/>
                </a:prstGeom>
                <a:noFill/>
                <a:ln w="38100" cap="flat" cmpd="sng">
                  <a:solidFill>
                    <a:schemeClr val="dk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sp>
              <p:nvSpPr>
                <p:cNvPr id="522" name="Google Shape;522;p23"/>
                <p:cNvSpPr txBox="1"/>
                <p:nvPr/>
              </p:nvSpPr>
              <p:spPr>
                <a:xfrm rot="16200000">
                  <a:off x="1105082" y="3669520"/>
                  <a:ext cx="422400" cy="57889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0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3" name="Google Shape;523;p23"/>
                <p:cNvSpPr txBox="1"/>
                <p:nvPr/>
              </p:nvSpPr>
              <p:spPr>
                <a:xfrm rot="16200000">
                  <a:off x="1798239" y="3669520"/>
                  <a:ext cx="422400" cy="57889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0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4" name="Google Shape;524;p23"/>
                <p:cNvSpPr txBox="1"/>
                <p:nvPr/>
              </p:nvSpPr>
              <p:spPr>
                <a:xfrm rot="16200000">
                  <a:off x="2518845" y="3696971"/>
                  <a:ext cx="367498" cy="57889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0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5" name="Google Shape;525;p23"/>
                <p:cNvSpPr txBox="1"/>
                <p:nvPr/>
              </p:nvSpPr>
              <p:spPr>
                <a:xfrm rot="16200000">
                  <a:off x="3212001" y="3696971"/>
                  <a:ext cx="367498" cy="57889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0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6" name="Google Shape;526;p23"/>
                <p:cNvSpPr txBox="1"/>
                <p:nvPr/>
              </p:nvSpPr>
              <p:spPr>
                <a:xfrm rot="16200000">
                  <a:off x="3877709" y="3669520"/>
                  <a:ext cx="422400" cy="57889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7" name="Google Shape;527;p23"/>
                <p:cNvSpPr txBox="1"/>
                <p:nvPr/>
              </p:nvSpPr>
              <p:spPr>
                <a:xfrm rot="16200000">
                  <a:off x="4570862" y="3669520"/>
                  <a:ext cx="422400" cy="57889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8" name="Google Shape;528;p23"/>
                <p:cNvSpPr txBox="1"/>
                <p:nvPr/>
              </p:nvSpPr>
              <p:spPr>
                <a:xfrm rot="16200000">
                  <a:off x="5291470" y="3696971"/>
                  <a:ext cx="367498" cy="57889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9" name="Google Shape;529;p23"/>
                <p:cNvSpPr txBox="1"/>
                <p:nvPr/>
              </p:nvSpPr>
              <p:spPr>
                <a:xfrm rot="16200000">
                  <a:off x="5984625" y="3696971"/>
                  <a:ext cx="367498" cy="57889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33" tIns="45700" rIns="91433" bIns="45700" anchor="t" anchorCtr="0">
                  <a:spAutoFit/>
                </a:bodyPr>
                <a:lstStyle/>
                <a:p>
                  <a:pPr defTabSz="1219170">
                    <a:buClr>
                      <a:srgbClr val="000000"/>
                    </a:buClr>
                    <a:buSzPts val="1500"/>
                  </a:pPr>
                  <a:r>
                    <a:rPr lang="en" sz="2000" kern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1</a:t>
                  </a:r>
                  <a:endParaRPr sz="14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30" name="Google Shape;530;p23"/>
              <p:cNvSpPr txBox="1"/>
              <p:nvPr/>
            </p:nvSpPr>
            <p:spPr>
              <a:xfrm>
                <a:off x="7641305" y="5272005"/>
                <a:ext cx="248099" cy="57889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spAutoFit/>
              </a:bodyPr>
              <a:lstStyle/>
              <a:p>
                <a:pPr defTabSz="1219170">
                  <a:buClr>
                    <a:srgbClr val="000000"/>
                  </a:buClr>
                  <a:buSzPts val="1500"/>
                </a:pPr>
                <a:endParaRPr sz="2000" kern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1" name="Google Shape;531;p23"/>
              <p:cNvSpPr txBox="1"/>
              <p:nvPr/>
            </p:nvSpPr>
            <p:spPr>
              <a:xfrm>
                <a:off x="866343" y="5679032"/>
                <a:ext cx="301800" cy="4602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33" tIns="45700" rIns="91433" bIns="45700" anchor="t" anchorCtr="0">
                <a:spAutoFit/>
              </a:bodyPr>
              <a:lstStyle/>
              <a:p>
                <a:pPr defTabSz="1219170">
                  <a:buClr>
                    <a:srgbClr val="000000"/>
                  </a:buClr>
                  <a:buSzPts val="1100"/>
                </a:pPr>
                <a:r>
                  <a:rPr lang="en" sz="1467" kern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 </a:t>
                </a:r>
                <a:endParaRPr sz="14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532" name="Google Shape;532;p2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457839" y="898654"/>
              <a:ext cx="1735848" cy="142533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3" name="Google Shape;533;p23"/>
          <p:cNvSpPr/>
          <p:nvPr/>
        </p:nvSpPr>
        <p:spPr>
          <a:xfrm>
            <a:off x="7031551" y="3197413"/>
            <a:ext cx="1112000" cy="463200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BA3D2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FFFFFF"/>
              </a:buClr>
              <a:buSzPts val="1400"/>
            </a:pPr>
            <a:endParaRPr sz="1867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4" name="Google Shape;534;p23"/>
          <p:cNvSpPr txBox="1"/>
          <p:nvPr/>
        </p:nvSpPr>
        <p:spPr>
          <a:xfrm>
            <a:off x="599167" y="2403945"/>
            <a:ext cx="6061600" cy="2164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defTabSz="1219170">
              <a:buClr>
                <a:srgbClr val="000000"/>
              </a:buClr>
              <a:buSzPts val="1500"/>
            </a:pP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Two levels of </a:t>
            </a:r>
            <a:r>
              <a:rPr lang="en" sz="2000" ker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parallelism</a:t>
            </a: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</a:t>
            </a:r>
            <a:b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</a:br>
            <a:endParaRPr sz="14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189" indent="-448722" defTabSz="1219170">
              <a:buClr>
                <a:srgbClr val="5B9BD5"/>
              </a:buClr>
              <a:buSzPts val="1500"/>
              <a:buFont typeface="Calibri"/>
              <a:buAutoNum type="arabicPeriod"/>
            </a:pPr>
            <a:r>
              <a:rPr lang="en" sz="2000" kern="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rPr>
              <a:t>Bit-level</a:t>
            </a: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Parallelism: instructions applied to </a:t>
            </a:r>
            <a:r>
              <a:rPr lang="en" sz="2000" ker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all</a:t>
            </a: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bits in </a:t>
            </a:r>
            <a:r>
              <a:rPr lang="en" sz="2000" ker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array</a:t>
            </a: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at once. </a:t>
            </a:r>
            <a:endParaRPr sz="14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457189" indent="-448722" defTabSz="1219170">
              <a:buClr>
                <a:srgbClr val="5B9BD5"/>
              </a:buClr>
              <a:buSzPts val="1500"/>
              <a:buFont typeface="Calibri"/>
              <a:buAutoNum type="arabicPeriod"/>
            </a:pPr>
            <a:r>
              <a:rPr lang="en" sz="2000" kern="0">
                <a:solidFill>
                  <a:srgbClr val="5B9BD5"/>
                </a:solidFill>
                <a:latin typeface="Arial"/>
                <a:ea typeface="Arial"/>
                <a:cs typeface="Arial"/>
                <a:sym typeface="Arial"/>
              </a:rPr>
              <a:t>Data-level</a:t>
            </a: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Parallelism: same instructions can be </a:t>
            </a:r>
            <a:r>
              <a:rPr lang="en" sz="20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applied to different data in different</a:t>
            </a: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2000" ker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arrays</a:t>
            </a:r>
            <a:r>
              <a:rPr lang="en" sz="20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at once.  </a:t>
            </a:r>
            <a:endParaRPr sz="14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6" name="Google Shape;536;p23"/>
          <p:cNvSpPr txBox="1">
            <a:spLocks noGrp="1"/>
          </p:cNvSpPr>
          <p:nvPr>
            <p:ph type="title" idx="4294967295"/>
          </p:nvPr>
        </p:nvSpPr>
        <p:spPr>
          <a:xfrm>
            <a:off x="415600" y="593367"/>
            <a:ext cx="8068800" cy="127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Parallelism with Nick-Based Displacement</a:t>
            </a:r>
            <a:endParaRPr sz="1467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D112A46-5894-914D-AB02-A9C1A165F6D1}"/>
              </a:ext>
            </a:extLst>
          </p:cNvPr>
          <p:cNvSpPr/>
          <p:nvPr/>
        </p:nvSpPr>
        <p:spPr>
          <a:xfrm>
            <a:off x="5638800" y="4819650"/>
            <a:ext cx="9906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5682180F-B821-7946-A089-E1BA457B70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76200"/>
            <a:ext cx="9144000" cy="685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66600" tIns="33480" rIns="66600" bIns="33480" anchor="ctr"/>
          <a:lstStyle/>
          <a:p>
            <a:pPr algn="ctr">
              <a:lnSpc>
                <a:spcPct val="90000"/>
              </a:lnSpc>
              <a:spcBef>
                <a:spcPct val="0"/>
              </a:spcBef>
              <a:buClr>
                <a:srgbClr val="000000"/>
              </a:buClr>
              <a:buSzPts val="28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4400" dirty="0">
                <a:solidFill>
                  <a:srgbClr val="C00000"/>
                </a:solidFill>
                <a:latin typeface="+mj-lt"/>
                <a:ea typeface="+mj-ea"/>
                <a:cs typeface="+mj-cs"/>
                <a:sym typeface="Arial"/>
              </a:rPr>
              <a:t>Example: Moving Average Filter</a:t>
            </a:r>
          </a:p>
        </p:txBody>
      </p:sp>
      <p:grpSp>
        <p:nvGrpSpPr>
          <p:cNvPr id="208900" name="Group 9">
            <a:extLst>
              <a:ext uri="{FF2B5EF4-FFF2-40B4-BE49-F238E27FC236}">
                <a16:creationId xmlns:a16="http://schemas.microsoft.com/office/drawing/2014/main" id="{57FA7B7C-FBB5-C05F-F1EF-41A90586628C}"/>
              </a:ext>
            </a:extLst>
          </p:cNvPr>
          <p:cNvGrpSpPr>
            <a:grpSpLocks/>
          </p:cNvGrpSpPr>
          <p:nvPr/>
        </p:nvGrpSpPr>
        <p:grpSpPr bwMode="auto">
          <a:xfrm>
            <a:off x="3319464" y="1162050"/>
            <a:ext cx="5748337" cy="4552950"/>
            <a:chOff x="3472542" y="1600200"/>
            <a:chExt cx="5290458" cy="4191000"/>
          </a:xfrm>
        </p:grpSpPr>
        <p:pic>
          <p:nvPicPr>
            <p:cNvPr id="208903" name="Picture 3">
              <a:extLst>
                <a:ext uri="{FF2B5EF4-FFF2-40B4-BE49-F238E27FC236}">
                  <a16:creationId xmlns:a16="http://schemas.microsoft.com/office/drawing/2014/main" id="{2683AB6D-5A48-0624-8A8F-A65D6076AB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2542" y="1600200"/>
              <a:ext cx="5290458" cy="419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A783DF0-DEAF-6E45-AEE6-78E0CABE4901}"/>
                </a:ext>
              </a:extLst>
            </p:cNvPr>
            <p:cNvSpPr/>
            <p:nvPr/>
          </p:nvSpPr>
          <p:spPr bwMode="auto">
            <a:xfrm>
              <a:off x="7445134" y="1828162"/>
              <a:ext cx="1089943" cy="30541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 sz="14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65B27D4-CA48-E247-8D24-F66C49E16BF5}"/>
                </a:ext>
              </a:extLst>
            </p:cNvPr>
            <p:cNvSpPr txBox="1"/>
            <p:nvPr/>
          </p:nvSpPr>
          <p:spPr>
            <a:xfrm>
              <a:off x="7358932" y="1739024"/>
              <a:ext cx="615502" cy="25497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input: X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8CDCD7F-068D-674B-A597-F3B426EE7A08}"/>
                </a:ext>
              </a:extLst>
            </p:cNvPr>
            <p:cNvSpPr txBox="1"/>
            <p:nvPr/>
          </p:nvSpPr>
          <p:spPr>
            <a:xfrm>
              <a:off x="7358932" y="1898305"/>
              <a:ext cx="701071" cy="25497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200" dirty="0">
                  <a:solidFill>
                    <a:prstClr val="black"/>
                  </a:solidFill>
                  <a:latin typeface="Calibri"/>
                </a:rPr>
                <a:t>output: Y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888BD93-CA97-2140-878F-9221CEBF8A83}"/>
              </a:ext>
            </a:extLst>
          </p:cNvPr>
          <p:cNvSpPr txBox="1"/>
          <p:nvPr/>
        </p:nvSpPr>
        <p:spPr>
          <a:xfrm>
            <a:off x="5562600" y="5715000"/>
            <a:ext cx="1397370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prstClr val="black"/>
                </a:solidFill>
                <a:cs typeface="Arial" pitchFamily="34" charset="0"/>
              </a:rPr>
              <a:t>Time (Hours)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43E780-7BF3-654F-8EFF-CEA83BF1A6E4}"/>
              </a:ext>
            </a:extLst>
          </p:cNvPr>
          <p:cNvSpPr txBox="1"/>
          <p:nvPr/>
        </p:nvSpPr>
        <p:spPr>
          <a:xfrm rot="16200000">
            <a:off x="2064561" y="3231634"/>
            <a:ext cx="203196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prstClr val="black"/>
                </a:solidFill>
                <a:cs typeface="Arial" pitchFamily="34" charset="0"/>
              </a:rPr>
              <a:t>Concentration (</a:t>
            </a:r>
            <a:r>
              <a:rPr lang="en-US" dirty="0" err="1">
                <a:solidFill>
                  <a:prstClr val="black"/>
                </a:solidFill>
                <a:cs typeface="Arial" pitchFamily="34" charset="0"/>
              </a:rPr>
              <a:t>nM</a:t>
            </a:r>
            <a:r>
              <a:rPr lang="en-US" dirty="0">
                <a:solidFill>
                  <a:prstClr val="black"/>
                </a:solidFill>
                <a:cs typeface="Arial" pitchFamily="34" charset="0"/>
              </a:rPr>
              <a:t>)</a:t>
            </a:r>
          </a:p>
        </p:txBody>
      </p:sp>
    </p:spTree>
  </p:cSld>
  <p:clrMapOvr>
    <a:masterClrMapping/>
  </p:clrMapOvr>
  <p:transition>
    <p:zo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8" name="Google Shape;1008;p80"/>
          <p:cNvGrpSpPr/>
          <p:nvPr/>
        </p:nvGrpSpPr>
        <p:grpSpPr>
          <a:xfrm>
            <a:off x="7611613" y="1062128"/>
            <a:ext cx="3355120" cy="2844835"/>
            <a:chOff x="5708710" y="796596"/>
            <a:chExt cx="2516340" cy="2133626"/>
          </a:xfrm>
        </p:grpSpPr>
        <p:pic>
          <p:nvPicPr>
            <p:cNvPr id="1009" name="Google Shape;1009;p80" descr="Please be more explicit: How balls and sticks can explain our world | The  Global Scientist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708710" y="796596"/>
              <a:ext cx="2516340" cy="18297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10" name="Google Shape;1010;p80"/>
            <p:cNvSpPr txBox="1"/>
            <p:nvPr/>
          </p:nvSpPr>
          <p:spPr>
            <a:xfrm>
              <a:off x="6054674" y="2576272"/>
              <a:ext cx="2096700" cy="3539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284B"/>
                </a:buClr>
                <a:buSzPts val="1800"/>
                <a:buFontTx/>
                <a:buNone/>
                <a:tabLst/>
                <a:defRPr/>
              </a:pPr>
              <a:r>
                <a:rPr kumimoji="0" lang="en" sz="2267" b="0" i="0" u="none" strike="noStrike" kern="0" cap="none" spc="0" normalizeH="0" baseline="0" noProof="0">
                  <a:ln>
                    <a:noFill/>
                  </a:ln>
                  <a:solidFill>
                    <a:srgbClr val="13284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“Random dimension”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11" name="Google Shape;1011;p80" descr="3d coordinate axis Royalty Free Vector Image - VectorStock"/>
          <p:cNvPicPr preferRelativeResize="0"/>
          <p:nvPr/>
        </p:nvPicPr>
        <p:blipFill rotWithShape="1">
          <a:blip r:embed="rId4">
            <a:alphaModFix amt="35000"/>
          </a:blip>
          <a:srcRect l="1810" t="11912" r="2413" b="16278"/>
          <a:stretch/>
        </p:blipFill>
        <p:spPr>
          <a:xfrm>
            <a:off x="2701812" y="1866779"/>
            <a:ext cx="5308616" cy="416741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80"/>
          <p:cNvSpPr txBox="1">
            <a:spLocks noGrp="1"/>
          </p:cNvSpPr>
          <p:nvPr>
            <p:ph type="title"/>
          </p:nvPr>
        </p:nvSpPr>
        <p:spPr>
          <a:xfrm>
            <a:off x="415600" y="362361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4000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Multidimensional</a:t>
            </a:r>
            <a:r>
              <a:rPr lang="en" sz="3200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 Data Storage with DNA</a:t>
            </a:r>
            <a:endParaRPr sz="3200" kern="1200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13" name="Google Shape;1013;p80"/>
          <p:cNvSpPr txBox="1"/>
          <p:nvPr/>
        </p:nvSpPr>
        <p:spPr>
          <a:xfrm>
            <a:off x="8150158" y="6511339"/>
            <a:ext cx="2411821" cy="3112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34</a:t>
            </a:fld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4" name="Google Shape;1014;p80"/>
          <p:cNvSpPr txBox="1"/>
          <p:nvPr/>
        </p:nvSpPr>
        <p:spPr>
          <a:xfrm>
            <a:off x="419678" y="1360971"/>
            <a:ext cx="9245316" cy="1130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rm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endParaRPr kumimoji="0" sz="32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15" name="Google Shape;1015;p80"/>
          <p:cNvGrpSpPr/>
          <p:nvPr/>
        </p:nvGrpSpPr>
        <p:grpSpPr>
          <a:xfrm>
            <a:off x="8257487" y="4122676"/>
            <a:ext cx="3117695" cy="2561925"/>
            <a:chOff x="7972854" y="2728823"/>
            <a:chExt cx="3969900" cy="3260000"/>
          </a:xfrm>
        </p:grpSpPr>
        <p:sp>
          <p:nvSpPr>
            <p:cNvPr id="1016" name="Google Shape;1016;p80"/>
            <p:cNvSpPr/>
            <p:nvPr/>
          </p:nvSpPr>
          <p:spPr>
            <a:xfrm>
              <a:off x="7972854" y="2728823"/>
              <a:ext cx="970513" cy="1159727"/>
            </a:xfrm>
            <a:custGeom>
              <a:avLst/>
              <a:gdLst/>
              <a:ahLst/>
              <a:cxnLst/>
              <a:rect l="l" t="t" r="r" b="b"/>
              <a:pathLst>
                <a:path w="970513" h="1159727" extrusionOk="0">
                  <a:moveTo>
                    <a:pt x="0" y="0"/>
                  </a:moveTo>
                  <a:cubicBezTo>
                    <a:pt x="474856" y="54827"/>
                    <a:pt x="949712" y="109654"/>
                    <a:pt x="970156" y="245327"/>
                  </a:cubicBezTo>
                  <a:cubicBezTo>
                    <a:pt x="990600" y="381000"/>
                    <a:pt x="126380" y="661639"/>
                    <a:pt x="122663" y="814039"/>
                  </a:cubicBezTo>
                  <a:cubicBezTo>
                    <a:pt x="118946" y="966439"/>
                    <a:pt x="947853" y="1159727"/>
                    <a:pt x="947853" y="1159727"/>
                  </a:cubicBezTo>
                  <a:lnTo>
                    <a:pt x="947853" y="1159727"/>
                  </a:lnTo>
                </a:path>
              </a:pathLst>
            </a:custGeom>
            <a:noFill/>
            <a:ln w="5715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Tx/>
                <a:buNone/>
                <a:tabLst/>
                <a:defRPr/>
              </a:pPr>
              <a:endParaRPr kumimoji="0" sz="22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1017;p80"/>
            <p:cNvSpPr/>
            <p:nvPr/>
          </p:nvSpPr>
          <p:spPr>
            <a:xfrm>
              <a:off x="8125254" y="2881223"/>
              <a:ext cx="970513" cy="1159727"/>
            </a:xfrm>
            <a:custGeom>
              <a:avLst/>
              <a:gdLst/>
              <a:ahLst/>
              <a:cxnLst/>
              <a:rect l="l" t="t" r="r" b="b"/>
              <a:pathLst>
                <a:path w="970513" h="1159727" extrusionOk="0">
                  <a:moveTo>
                    <a:pt x="0" y="0"/>
                  </a:moveTo>
                  <a:cubicBezTo>
                    <a:pt x="474856" y="54827"/>
                    <a:pt x="949712" y="109654"/>
                    <a:pt x="970156" y="245327"/>
                  </a:cubicBezTo>
                  <a:cubicBezTo>
                    <a:pt x="990600" y="381000"/>
                    <a:pt x="126380" y="661639"/>
                    <a:pt x="122663" y="814039"/>
                  </a:cubicBezTo>
                  <a:cubicBezTo>
                    <a:pt x="118946" y="966439"/>
                    <a:pt x="947853" y="1159727"/>
                    <a:pt x="947853" y="1159727"/>
                  </a:cubicBezTo>
                  <a:lnTo>
                    <a:pt x="947853" y="1159727"/>
                  </a:lnTo>
                </a:path>
              </a:pathLst>
            </a:custGeom>
            <a:noFill/>
            <a:ln w="5715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Tx/>
                <a:buNone/>
                <a:tabLst/>
                <a:defRPr/>
              </a:pPr>
              <a:endParaRPr kumimoji="0" sz="22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1018;p80"/>
            <p:cNvSpPr/>
            <p:nvPr/>
          </p:nvSpPr>
          <p:spPr>
            <a:xfrm>
              <a:off x="8277654" y="3033623"/>
              <a:ext cx="970513" cy="1159727"/>
            </a:xfrm>
            <a:custGeom>
              <a:avLst/>
              <a:gdLst/>
              <a:ahLst/>
              <a:cxnLst/>
              <a:rect l="l" t="t" r="r" b="b"/>
              <a:pathLst>
                <a:path w="970513" h="1159727" extrusionOk="0">
                  <a:moveTo>
                    <a:pt x="0" y="0"/>
                  </a:moveTo>
                  <a:cubicBezTo>
                    <a:pt x="474856" y="54827"/>
                    <a:pt x="949712" y="109654"/>
                    <a:pt x="970156" y="245327"/>
                  </a:cubicBezTo>
                  <a:cubicBezTo>
                    <a:pt x="990600" y="381000"/>
                    <a:pt x="126380" y="661639"/>
                    <a:pt x="122663" y="814039"/>
                  </a:cubicBezTo>
                  <a:cubicBezTo>
                    <a:pt x="118946" y="966439"/>
                    <a:pt x="947853" y="1159727"/>
                    <a:pt x="947853" y="1159727"/>
                  </a:cubicBezTo>
                  <a:lnTo>
                    <a:pt x="947853" y="1159727"/>
                  </a:lnTo>
                </a:path>
              </a:pathLst>
            </a:custGeom>
            <a:noFill/>
            <a:ln w="5715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Tx/>
                <a:buNone/>
                <a:tabLst/>
                <a:defRPr/>
              </a:pPr>
              <a:endParaRPr kumimoji="0" sz="22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1019;p80"/>
            <p:cNvSpPr/>
            <p:nvPr/>
          </p:nvSpPr>
          <p:spPr>
            <a:xfrm>
              <a:off x="8430054" y="3186023"/>
              <a:ext cx="970513" cy="1159727"/>
            </a:xfrm>
            <a:custGeom>
              <a:avLst/>
              <a:gdLst/>
              <a:ahLst/>
              <a:cxnLst/>
              <a:rect l="l" t="t" r="r" b="b"/>
              <a:pathLst>
                <a:path w="970513" h="1159727" extrusionOk="0">
                  <a:moveTo>
                    <a:pt x="0" y="0"/>
                  </a:moveTo>
                  <a:cubicBezTo>
                    <a:pt x="474856" y="54827"/>
                    <a:pt x="949712" y="109654"/>
                    <a:pt x="970156" y="245327"/>
                  </a:cubicBezTo>
                  <a:cubicBezTo>
                    <a:pt x="990600" y="381000"/>
                    <a:pt x="126380" y="661639"/>
                    <a:pt x="122663" y="814039"/>
                  </a:cubicBezTo>
                  <a:cubicBezTo>
                    <a:pt x="118946" y="966439"/>
                    <a:pt x="947853" y="1159727"/>
                    <a:pt x="947853" y="1159727"/>
                  </a:cubicBezTo>
                  <a:lnTo>
                    <a:pt x="947853" y="1159727"/>
                  </a:lnTo>
                </a:path>
              </a:pathLst>
            </a:custGeom>
            <a:noFill/>
            <a:ln w="57150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Tx/>
                <a:buNone/>
                <a:tabLst/>
                <a:defRPr/>
              </a:pPr>
              <a:endParaRPr kumimoji="0" sz="22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80"/>
            <p:cNvSpPr/>
            <p:nvPr/>
          </p:nvSpPr>
          <p:spPr>
            <a:xfrm>
              <a:off x="8582454" y="3338423"/>
              <a:ext cx="970513" cy="1159727"/>
            </a:xfrm>
            <a:custGeom>
              <a:avLst/>
              <a:gdLst/>
              <a:ahLst/>
              <a:cxnLst/>
              <a:rect l="l" t="t" r="r" b="b"/>
              <a:pathLst>
                <a:path w="970513" h="1159727" extrusionOk="0">
                  <a:moveTo>
                    <a:pt x="0" y="0"/>
                  </a:moveTo>
                  <a:cubicBezTo>
                    <a:pt x="474856" y="54827"/>
                    <a:pt x="949712" y="109654"/>
                    <a:pt x="970156" y="245327"/>
                  </a:cubicBezTo>
                  <a:cubicBezTo>
                    <a:pt x="990600" y="381000"/>
                    <a:pt x="126380" y="661639"/>
                    <a:pt x="122663" y="814039"/>
                  </a:cubicBezTo>
                  <a:cubicBezTo>
                    <a:pt x="118946" y="966439"/>
                    <a:pt x="947853" y="1159727"/>
                    <a:pt x="947853" y="1159727"/>
                  </a:cubicBezTo>
                  <a:lnTo>
                    <a:pt x="947853" y="1159727"/>
                  </a:lnTo>
                </a:path>
              </a:pathLst>
            </a:custGeom>
            <a:noFill/>
            <a:ln w="5715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Tx/>
                <a:buNone/>
                <a:tabLst/>
                <a:defRPr/>
              </a:pPr>
              <a:endParaRPr kumimoji="0" sz="22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80"/>
            <p:cNvSpPr/>
            <p:nvPr/>
          </p:nvSpPr>
          <p:spPr>
            <a:xfrm>
              <a:off x="8734854" y="3490823"/>
              <a:ext cx="970513" cy="1159727"/>
            </a:xfrm>
            <a:custGeom>
              <a:avLst/>
              <a:gdLst/>
              <a:ahLst/>
              <a:cxnLst/>
              <a:rect l="l" t="t" r="r" b="b"/>
              <a:pathLst>
                <a:path w="970513" h="1159727" extrusionOk="0">
                  <a:moveTo>
                    <a:pt x="0" y="0"/>
                  </a:moveTo>
                  <a:cubicBezTo>
                    <a:pt x="474856" y="54827"/>
                    <a:pt x="949712" y="109654"/>
                    <a:pt x="970156" y="245327"/>
                  </a:cubicBezTo>
                  <a:cubicBezTo>
                    <a:pt x="990600" y="381000"/>
                    <a:pt x="126380" y="661639"/>
                    <a:pt x="122663" y="814039"/>
                  </a:cubicBezTo>
                  <a:cubicBezTo>
                    <a:pt x="118946" y="966439"/>
                    <a:pt x="947853" y="1159727"/>
                    <a:pt x="947853" y="1159727"/>
                  </a:cubicBezTo>
                  <a:lnTo>
                    <a:pt x="947853" y="1159727"/>
                  </a:lnTo>
                </a:path>
              </a:pathLst>
            </a:custGeom>
            <a:noFill/>
            <a:ln w="57150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Tx/>
                <a:buNone/>
                <a:tabLst/>
                <a:defRPr/>
              </a:pPr>
              <a:endParaRPr kumimoji="0" sz="22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80"/>
            <p:cNvSpPr/>
            <p:nvPr/>
          </p:nvSpPr>
          <p:spPr>
            <a:xfrm>
              <a:off x="8887254" y="3643223"/>
              <a:ext cx="970513" cy="1159727"/>
            </a:xfrm>
            <a:custGeom>
              <a:avLst/>
              <a:gdLst/>
              <a:ahLst/>
              <a:cxnLst/>
              <a:rect l="l" t="t" r="r" b="b"/>
              <a:pathLst>
                <a:path w="970513" h="1159727" extrusionOk="0">
                  <a:moveTo>
                    <a:pt x="0" y="0"/>
                  </a:moveTo>
                  <a:cubicBezTo>
                    <a:pt x="474856" y="54827"/>
                    <a:pt x="949712" y="109654"/>
                    <a:pt x="970156" y="245327"/>
                  </a:cubicBezTo>
                  <a:cubicBezTo>
                    <a:pt x="990600" y="381000"/>
                    <a:pt x="126380" y="661639"/>
                    <a:pt x="122663" y="814039"/>
                  </a:cubicBezTo>
                  <a:cubicBezTo>
                    <a:pt x="118946" y="966439"/>
                    <a:pt x="947853" y="1159727"/>
                    <a:pt x="947853" y="1159727"/>
                  </a:cubicBezTo>
                  <a:lnTo>
                    <a:pt x="947853" y="1159727"/>
                  </a:lnTo>
                </a:path>
              </a:pathLst>
            </a:custGeom>
            <a:noFill/>
            <a:ln w="5715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Tx/>
                <a:buNone/>
                <a:tabLst/>
                <a:defRPr/>
              </a:pPr>
              <a:endParaRPr kumimoji="0" sz="22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80"/>
            <p:cNvSpPr/>
            <p:nvPr/>
          </p:nvSpPr>
          <p:spPr>
            <a:xfrm>
              <a:off x="10162567" y="2881222"/>
              <a:ext cx="970513" cy="1159727"/>
            </a:xfrm>
            <a:custGeom>
              <a:avLst/>
              <a:gdLst/>
              <a:ahLst/>
              <a:cxnLst/>
              <a:rect l="l" t="t" r="r" b="b"/>
              <a:pathLst>
                <a:path w="970513" h="1159727" extrusionOk="0">
                  <a:moveTo>
                    <a:pt x="0" y="0"/>
                  </a:moveTo>
                  <a:cubicBezTo>
                    <a:pt x="474856" y="54827"/>
                    <a:pt x="949712" y="109654"/>
                    <a:pt x="970156" y="245327"/>
                  </a:cubicBezTo>
                  <a:cubicBezTo>
                    <a:pt x="990600" y="381000"/>
                    <a:pt x="126380" y="661639"/>
                    <a:pt x="122663" y="814039"/>
                  </a:cubicBezTo>
                  <a:cubicBezTo>
                    <a:pt x="118946" y="966439"/>
                    <a:pt x="947853" y="1159727"/>
                    <a:pt x="947853" y="1159727"/>
                  </a:cubicBezTo>
                  <a:lnTo>
                    <a:pt x="947853" y="1159727"/>
                  </a:lnTo>
                </a:path>
              </a:pathLst>
            </a:custGeom>
            <a:noFill/>
            <a:ln w="57150" cap="flat" cmpd="sng">
              <a:solidFill>
                <a:srgbClr val="C0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Tx/>
                <a:buNone/>
                <a:tabLst/>
                <a:defRPr/>
              </a:pPr>
              <a:endParaRPr kumimoji="0" sz="22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80"/>
            <p:cNvSpPr/>
            <p:nvPr/>
          </p:nvSpPr>
          <p:spPr>
            <a:xfrm>
              <a:off x="10314967" y="3033622"/>
              <a:ext cx="970513" cy="1159727"/>
            </a:xfrm>
            <a:custGeom>
              <a:avLst/>
              <a:gdLst/>
              <a:ahLst/>
              <a:cxnLst/>
              <a:rect l="l" t="t" r="r" b="b"/>
              <a:pathLst>
                <a:path w="970513" h="1159727" extrusionOk="0">
                  <a:moveTo>
                    <a:pt x="0" y="0"/>
                  </a:moveTo>
                  <a:cubicBezTo>
                    <a:pt x="474856" y="54827"/>
                    <a:pt x="949712" y="109654"/>
                    <a:pt x="970156" y="245327"/>
                  </a:cubicBezTo>
                  <a:cubicBezTo>
                    <a:pt x="990600" y="381000"/>
                    <a:pt x="126380" y="661639"/>
                    <a:pt x="122663" y="814039"/>
                  </a:cubicBezTo>
                  <a:cubicBezTo>
                    <a:pt x="118946" y="966439"/>
                    <a:pt x="947853" y="1159727"/>
                    <a:pt x="947853" y="1159727"/>
                  </a:cubicBezTo>
                  <a:lnTo>
                    <a:pt x="947853" y="1159727"/>
                  </a:lnTo>
                </a:path>
              </a:pathLst>
            </a:custGeom>
            <a:noFill/>
            <a:ln w="5715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Tx/>
                <a:buNone/>
                <a:tabLst/>
                <a:defRPr/>
              </a:pPr>
              <a:endParaRPr kumimoji="0" sz="22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80"/>
            <p:cNvSpPr/>
            <p:nvPr/>
          </p:nvSpPr>
          <p:spPr>
            <a:xfrm>
              <a:off x="10467367" y="3186022"/>
              <a:ext cx="970513" cy="1159727"/>
            </a:xfrm>
            <a:custGeom>
              <a:avLst/>
              <a:gdLst/>
              <a:ahLst/>
              <a:cxnLst/>
              <a:rect l="l" t="t" r="r" b="b"/>
              <a:pathLst>
                <a:path w="970513" h="1159727" extrusionOk="0">
                  <a:moveTo>
                    <a:pt x="0" y="0"/>
                  </a:moveTo>
                  <a:cubicBezTo>
                    <a:pt x="474856" y="54827"/>
                    <a:pt x="949712" y="109654"/>
                    <a:pt x="970156" y="245327"/>
                  </a:cubicBezTo>
                  <a:cubicBezTo>
                    <a:pt x="990600" y="381000"/>
                    <a:pt x="126380" y="661639"/>
                    <a:pt x="122663" y="814039"/>
                  </a:cubicBezTo>
                  <a:cubicBezTo>
                    <a:pt x="118946" y="966439"/>
                    <a:pt x="947853" y="1159727"/>
                    <a:pt x="947853" y="1159727"/>
                  </a:cubicBezTo>
                  <a:lnTo>
                    <a:pt x="947853" y="1159727"/>
                  </a:lnTo>
                </a:path>
              </a:pathLst>
            </a:custGeom>
            <a:noFill/>
            <a:ln w="57150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Tx/>
                <a:buNone/>
                <a:tabLst/>
                <a:defRPr/>
              </a:pPr>
              <a:endParaRPr kumimoji="0" sz="22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80"/>
            <p:cNvSpPr/>
            <p:nvPr/>
          </p:nvSpPr>
          <p:spPr>
            <a:xfrm>
              <a:off x="10772167" y="3490822"/>
              <a:ext cx="970513" cy="1159727"/>
            </a:xfrm>
            <a:custGeom>
              <a:avLst/>
              <a:gdLst/>
              <a:ahLst/>
              <a:cxnLst/>
              <a:rect l="l" t="t" r="r" b="b"/>
              <a:pathLst>
                <a:path w="970513" h="1159727" extrusionOk="0">
                  <a:moveTo>
                    <a:pt x="0" y="0"/>
                  </a:moveTo>
                  <a:cubicBezTo>
                    <a:pt x="474856" y="54827"/>
                    <a:pt x="949712" y="109654"/>
                    <a:pt x="970156" y="245327"/>
                  </a:cubicBezTo>
                  <a:cubicBezTo>
                    <a:pt x="990600" y="381000"/>
                    <a:pt x="126380" y="661639"/>
                    <a:pt x="122663" y="814039"/>
                  </a:cubicBezTo>
                  <a:cubicBezTo>
                    <a:pt x="118946" y="966439"/>
                    <a:pt x="947853" y="1159727"/>
                    <a:pt x="947853" y="1159727"/>
                  </a:cubicBezTo>
                  <a:lnTo>
                    <a:pt x="947853" y="1159727"/>
                  </a:lnTo>
                </a:path>
              </a:pathLst>
            </a:custGeom>
            <a:noFill/>
            <a:ln w="57150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Tx/>
                <a:buNone/>
                <a:tabLst/>
                <a:defRPr/>
              </a:pPr>
              <a:endParaRPr kumimoji="0" sz="22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80"/>
            <p:cNvSpPr/>
            <p:nvPr/>
          </p:nvSpPr>
          <p:spPr>
            <a:xfrm>
              <a:off x="10924567" y="3643222"/>
              <a:ext cx="970513" cy="1159727"/>
            </a:xfrm>
            <a:custGeom>
              <a:avLst/>
              <a:gdLst/>
              <a:ahLst/>
              <a:cxnLst/>
              <a:rect l="l" t="t" r="r" b="b"/>
              <a:pathLst>
                <a:path w="970513" h="1159727" extrusionOk="0">
                  <a:moveTo>
                    <a:pt x="0" y="0"/>
                  </a:moveTo>
                  <a:cubicBezTo>
                    <a:pt x="474856" y="54827"/>
                    <a:pt x="949712" y="109654"/>
                    <a:pt x="970156" y="245327"/>
                  </a:cubicBezTo>
                  <a:cubicBezTo>
                    <a:pt x="990600" y="381000"/>
                    <a:pt x="126380" y="661639"/>
                    <a:pt x="122663" y="814039"/>
                  </a:cubicBezTo>
                  <a:cubicBezTo>
                    <a:pt x="118946" y="966439"/>
                    <a:pt x="947853" y="1159727"/>
                    <a:pt x="947853" y="1159727"/>
                  </a:cubicBezTo>
                  <a:lnTo>
                    <a:pt x="947853" y="1159727"/>
                  </a:lnTo>
                </a:path>
              </a:pathLst>
            </a:custGeom>
            <a:noFill/>
            <a:ln w="5715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121900" tIns="60933" rIns="121900" bIns="60933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Tx/>
                <a:buNone/>
                <a:tabLst/>
                <a:defRPr/>
              </a:pPr>
              <a:endParaRPr kumimoji="0" sz="22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80"/>
            <p:cNvSpPr txBox="1"/>
            <p:nvPr/>
          </p:nvSpPr>
          <p:spPr>
            <a:xfrm>
              <a:off x="8582452" y="4944357"/>
              <a:ext cx="3360302" cy="10444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284B"/>
                </a:buClr>
                <a:buSzPts val="1800"/>
                <a:buFontTx/>
                <a:buNone/>
                <a:tabLst/>
                <a:defRPr/>
              </a:pPr>
              <a:r>
                <a:rPr kumimoji="0" lang="en" sz="2267" b="0" i="0" u="none" strike="noStrike" kern="0" cap="none" spc="0" normalizeH="0" baseline="0" noProof="0">
                  <a:ln>
                    <a:noFill/>
                  </a:ln>
                  <a:solidFill>
                    <a:srgbClr val="13284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Concentration dimension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9" name="Google Shape;1029;p80"/>
          <p:cNvGrpSpPr/>
          <p:nvPr/>
        </p:nvGrpSpPr>
        <p:grpSpPr>
          <a:xfrm>
            <a:off x="228933" y="1433304"/>
            <a:ext cx="2944000" cy="2210611"/>
            <a:chOff x="171700" y="1074978"/>
            <a:chExt cx="2208000" cy="1657958"/>
          </a:xfrm>
        </p:grpSpPr>
        <p:sp>
          <p:nvSpPr>
            <p:cNvPr id="1030" name="Google Shape;1030;p80"/>
            <p:cNvSpPr txBox="1"/>
            <p:nvPr/>
          </p:nvSpPr>
          <p:spPr>
            <a:xfrm>
              <a:off x="171700" y="2378986"/>
              <a:ext cx="2208000" cy="3539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284B"/>
                </a:buClr>
                <a:buSzPts val="1800"/>
                <a:buFontTx/>
                <a:buNone/>
                <a:tabLst/>
                <a:defRPr/>
              </a:pPr>
              <a:r>
                <a:rPr kumimoji="0" lang="en" sz="2267" b="0" i="0" u="none" strike="noStrike" kern="0" cap="none" spc="0" normalizeH="0" baseline="0" noProof="0">
                  <a:ln>
                    <a:noFill/>
                  </a:ln>
                  <a:solidFill>
                    <a:srgbClr val="13284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Sequence dimension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31" name="Google Shape;1031;p8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64083" y="1074978"/>
              <a:ext cx="1651511" cy="120259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32" name="Google Shape;1032;p80"/>
          <p:cNvGrpSpPr/>
          <p:nvPr/>
        </p:nvGrpSpPr>
        <p:grpSpPr>
          <a:xfrm>
            <a:off x="539354" y="4209977"/>
            <a:ext cx="3606513" cy="2569572"/>
            <a:chOff x="404515" y="3157483"/>
            <a:chExt cx="2704885" cy="1927179"/>
          </a:xfrm>
        </p:grpSpPr>
        <p:pic>
          <p:nvPicPr>
            <p:cNvPr id="1033" name="Google Shape;1033;p8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587527" y="3157483"/>
              <a:ext cx="1259087" cy="12584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34" name="Google Shape;1034;p80"/>
            <p:cNvSpPr txBox="1"/>
            <p:nvPr/>
          </p:nvSpPr>
          <p:spPr>
            <a:xfrm>
              <a:off x="1012700" y="4469054"/>
              <a:ext cx="2096700" cy="6156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284B"/>
                </a:buClr>
                <a:buSzPts val="1800"/>
                <a:buFontTx/>
                <a:buNone/>
                <a:tabLst/>
                <a:defRPr/>
              </a:pPr>
              <a:r>
                <a:rPr kumimoji="0" lang="en" sz="2267" b="0" i="0" u="none" strike="noStrike" kern="0" cap="none" spc="0" normalizeH="0" baseline="0" noProof="0">
                  <a:ln>
                    <a:noFill/>
                  </a:ln>
                  <a:solidFill>
                    <a:srgbClr val="13284B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Topological dimension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35" name="Google Shape;1035;p80"/>
            <p:cNvGrpSpPr/>
            <p:nvPr/>
          </p:nvGrpSpPr>
          <p:grpSpPr>
            <a:xfrm>
              <a:off x="404515" y="3243710"/>
              <a:ext cx="1005078" cy="1263634"/>
              <a:chOff x="6907447" y="780171"/>
              <a:chExt cx="4953626" cy="4067058"/>
            </a:xfrm>
          </p:grpSpPr>
          <p:pic>
            <p:nvPicPr>
              <p:cNvPr id="1036" name="Google Shape;1036;p80"/>
              <p:cNvPicPr preferRelativeResize="0"/>
              <p:nvPr/>
            </p:nvPicPr>
            <p:blipFill rotWithShape="1">
              <a:blip r:embed="rId7">
                <a:alphaModFix/>
              </a:blip>
              <a:srcRect t="26620" b="27560"/>
              <a:stretch/>
            </p:blipFill>
            <p:spPr>
              <a:xfrm>
                <a:off x="6907447" y="780171"/>
                <a:ext cx="4953626" cy="293716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037" name="Google Shape;1037;p80"/>
              <p:cNvPicPr preferRelativeResize="0"/>
              <p:nvPr/>
            </p:nvPicPr>
            <p:blipFill rotWithShape="1">
              <a:blip r:embed="rId8">
                <a:alphaModFix/>
              </a:blip>
              <a:srcRect t="41860" b="43464"/>
              <a:stretch/>
            </p:blipFill>
            <p:spPr>
              <a:xfrm>
                <a:off x="7279346" y="4028317"/>
                <a:ext cx="4312152" cy="818911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1038" name="Google Shape;1038;p80"/>
              <p:cNvCxnSpPr/>
              <p:nvPr/>
            </p:nvCxnSpPr>
            <p:spPr>
              <a:xfrm>
                <a:off x="9435423" y="3595055"/>
                <a:ext cx="0" cy="4434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triangle" w="med" len="med"/>
              </a:ln>
            </p:spPr>
          </p:cxnSp>
        </p:grpSp>
      </p:grpSp>
    </p:spTree>
    <p:extLst>
      <p:ext uri="{BB962C8B-B14F-4D97-AF65-F5344CB8AC3E}">
        <p14:creationId xmlns:p14="http://schemas.microsoft.com/office/powerpoint/2010/main" val="353072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4AA88C-822D-8046-BE82-77F845B9DC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603495-C550-49C1-99D2-2F4BF61EE711}" type="slidenum">
              <a:rPr lang="en-US" sz="200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sz="20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2" descr="The Sporting News/Sporting News via Getty Images">
            <a:extLst>
              <a:ext uri="{FF2B5EF4-FFF2-40B4-BE49-F238E27FC236}">
                <a16:creationId xmlns:a16="http://schemas.microsoft.com/office/drawing/2014/main" id="{58554EC1-2724-6C0E-2304-7CA9D54DF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2498" y="1815856"/>
            <a:ext cx="2032517" cy="2471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212594-EA41-A93D-68B4-B0A522ED7A3F}"/>
              </a:ext>
            </a:extLst>
          </p:cNvPr>
          <p:cNvSpPr txBox="1"/>
          <p:nvPr/>
        </p:nvSpPr>
        <p:spPr>
          <a:xfrm>
            <a:off x="990857" y="1991199"/>
            <a:ext cx="536133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“Predictions are Hard…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Especially about the Future!”</a:t>
            </a:r>
            <a:endParaRPr lang="en-US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43CFE3-6E08-DCE9-A4B3-390961E831FA}"/>
              </a:ext>
            </a:extLst>
          </p:cNvPr>
          <p:cNvSpPr txBox="1"/>
          <p:nvPr/>
        </p:nvSpPr>
        <p:spPr>
          <a:xfrm>
            <a:off x="7435111" y="4494199"/>
            <a:ext cx="41472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0" i="0" u="none" strike="noStrike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Lawrence Peter "</a:t>
            </a:r>
            <a:r>
              <a:rPr lang="en-US" b="1" i="0" u="none" strike="noStrike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Yogi</a:t>
            </a:r>
            <a:r>
              <a:rPr lang="en-US" b="0" i="0" u="none" strike="noStrike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" </a:t>
            </a:r>
            <a:r>
              <a:rPr lang="en-US" b="1" i="0" u="none" strike="noStrike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Berra</a:t>
            </a:r>
            <a:r>
              <a:rPr lang="en-US" b="0" i="0" u="none" strike="noStrike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 </a:t>
            </a:r>
            <a:br>
              <a:rPr lang="en-US" b="0" i="0" u="none" strike="noStrike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</a:br>
            <a:r>
              <a:rPr lang="en-US" b="0" i="0" u="none" strike="noStrike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(May 12, 1925 – September 22, 2015)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97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D53B54F-1692-43A7-7A64-78C509027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256" y="1614872"/>
            <a:ext cx="508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3EE6F6F-2CFB-C7E4-092E-7BF0AE9DA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551" y="69242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buClr>
                <a:srgbClr val="000000"/>
              </a:buClr>
              <a:defRPr/>
            </a:pPr>
            <a:r>
              <a:rPr lang="en-US" sz="4400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(2012) “Soon IoT Will be Everywhere!”</a:t>
            </a:r>
          </a:p>
        </p:txBody>
      </p:sp>
    </p:spTree>
    <p:extLst>
      <p:ext uri="{BB962C8B-B14F-4D97-AF65-F5344CB8AC3E}">
        <p14:creationId xmlns:p14="http://schemas.microsoft.com/office/powerpoint/2010/main" val="42233101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7C6B8F8-2F4E-979D-563C-CADFA36F6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551" y="69242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buClr>
                <a:srgbClr val="000000"/>
              </a:buClr>
              <a:defRPr/>
            </a:pPr>
            <a:r>
              <a:rPr lang="en-US" sz="4400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(2023) “Where is IoT?”</a:t>
            </a:r>
          </a:p>
        </p:txBody>
      </p:sp>
      <p:pic>
        <p:nvPicPr>
          <p:cNvPr id="3074" name="Picture 2" descr="Electric Toaster Photograph by Johnny Greig - Pixels">
            <a:extLst>
              <a:ext uri="{FF2B5EF4-FFF2-40B4-BE49-F238E27FC236}">
                <a16:creationId xmlns:a16="http://schemas.microsoft.com/office/drawing/2014/main" id="{63812603-D6FA-5017-BE32-EAD142EF7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51" y="1525098"/>
            <a:ext cx="5740793" cy="3807804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all Charger Images – Browse 7,145 Stock Photos, Vectors, and Video | Adobe  Stock">
            <a:extLst>
              <a:ext uri="{FF2B5EF4-FFF2-40B4-BE49-F238E27FC236}">
                <a16:creationId xmlns:a16="http://schemas.microsoft.com/office/drawing/2014/main" id="{8D4BD62B-4C44-9BF0-4C0C-5C65FA1BD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651" y="3299381"/>
            <a:ext cx="3836709" cy="287753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7CA1DC-2A9C-22F3-5AE1-1AE729C7818B}"/>
              </a:ext>
            </a:extLst>
          </p:cNvPr>
          <p:cNvSpPr txBox="1"/>
          <p:nvPr/>
        </p:nvSpPr>
        <p:spPr>
          <a:xfrm>
            <a:off x="1735810" y="5552312"/>
            <a:ext cx="28825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 electric appliances.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11C089-B0D9-EAF9-7E0E-2AA3E9CDD392}"/>
              </a:ext>
            </a:extLst>
          </p:cNvPr>
          <p:cNvSpPr txBox="1"/>
          <p:nvPr/>
        </p:nvSpPr>
        <p:spPr>
          <a:xfrm>
            <a:off x="8052991" y="2615383"/>
            <a:ext cx="2116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Near AC power.</a:t>
            </a:r>
          </a:p>
        </p:txBody>
      </p:sp>
    </p:spTree>
    <p:extLst>
      <p:ext uri="{BB962C8B-B14F-4D97-AF65-F5344CB8AC3E}">
        <p14:creationId xmlns:p14="http://schemas.microsoft.com/office/powerpoint/2010/main" val="390220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7C6B8F8-2F4E-979D-563C-CADFA36F6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551" y="120355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buClr>
                <a:srgbClr val="000000"/>
              </a:buClr>
              <a:defRPr/>
            </a:pPr>
            <a:r>
              <a:rPr lang="en-US" sz="4400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(2032) “IoT in more places?”</a:t>
            </a:r>
          </a:p>
        </p:txBody>
      </p:sp>
      <p:pic>
        <p:nvPicPr>
          <p:cNvPr id="5" name="Online Media 4" descr="Watch a robot made of DNA swing its arm">
            <a:hlinkClick r:id="" action="ppaction://media"/>
            <a:extLst>
              <a:ext uri="{FF2B5EF4-FFF2-40B4-BE49-F238E27FC236}">
                <a16:creationId xmlns:a16="http://schemas.microsoft.com/office/drawing/2014/main" id="{B7BBE251-256F-5734-9A65-8237BD94CC7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09218" y="1487095"/>
            <a:ext cx="8624217" cy="487268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6310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tructure of DNA for medical school">
            <a:extLst>
              <a:ext uri="{FF2B5EF4-FFF2-40B4-BE49-F238E27FC236}">
                <a16:creationId xmlns:a16="http://schemas.microsoft.com/office/drawing/2014/main" id="{4C1AFC69-39BB-F24C-90CE-7E17503AAA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1" t="3464" r="4799" b="7526"/>
          <a:stretch/>
        </p:blipFill>
        <p:spPr bwMode="auto">
          <a:xfrm>
            <a:off x="1134892" y="1705585"/>
            <a:ext cx="4160287" cy="3054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original-9061455_v0 - lattice (JK7NM5LEB) by LeonTsivin">
            <a:extLst>
              <a:ext uri="{FF2B5EF4-FFF2-40B4-BE49-F238E27FC236}">
                <a16:creationId xmlns:a16="http://schemas.microsoft.com/office/drawing/2014/main" id="{C5565DCE-258D-D743-B404-58DDBAB39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963" y="2217907"/>
            <a:ext cx="2875586" cy="2138464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Arrow 2">
            <a:extLst>
              <a:ext uri="{FF2B5EF4-FFF2-40B4-BE49-F238E27FC236}">
                <a16:creationId xmlns:a16="http://schemas.microsoft.com/office/drawing/2014/main" id="{F6CB1B0D-9626-0042-8BBE-47017DD25E8D}"/>
              </a:ext>
            </a:extLst>
          </p:cNvPr>
          <p:cNvSpPr/>
          <p:nvPr/>
        </p:nvSpPr>
        <p:spPr>
          <a:xfrm>
            <a:off x="6057088" y="3130686"/>
            <a:ext cx="830093" cy="1953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674808-77F5-9746-86D6-5B86BFF384B8}"/>
              </a:ext>
            </a:extLst>
          </p:cNvPr>
          <p:cNvSpPr txBox="1"/>
          <p:nvPr/>
        </p:nvSpPr>
        <p:spPr>
          <a:xfrm>
            <a:off x="8586279" y="1740999"/>
            <a:ext cx="102464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</a:t>
            </a:r>
          </a:p>
        </p:txBody>
      </p:sp>
      <p:pic>
        <p:nvPicPr>
          <p:cNvPr id="3078" name="Picture 6" descr="DNA extraction — Science Learning Hub">
            <a:extLst>
              <a:ext uri="{FF2B5EF4-FFF2-40B4-BE49-F238E27FC236}">
                <a16:creationId xmlns:a16="http://schemas.microsoft.com/office/drawing/2014/main" id="{B860B472-9342-7B4E-8D12-5CCF442EE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851" y="2512369"/>
            <a:ext cx="2169809" cy="162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6237307-B4F7-E446-8E7D-2C483733B928}"/>
              </a:ext>
            </a:extLst>
          </p:cNvPr>
          <p:cNvSpPr txBox="1"/>
          <p:nvPr/>
        </p:nvSpPr>
        <p:spPr>
          <a:xfrm>
            <a:off x="1744494" y="4911098"/>
            <a:ext cx="30832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Physical Dimensions of DNA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B6D0F1-F719-FE40-B1A5-1D1812D3773A}"/>
              </a:ext>
            </a:extLst>
          </p:cNvPr>
          <p:cNvSpPr txBox="1"/>
          <p:nvPr/>
        </p:nvSpPr>
        <p:spPr>
          <a:xfrm>
            <a:off x="7468276" y="5030372"/>
            <a:ext cx="26797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Packed like a lattice?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Single copy?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2BD040-6450-784D-B178-A20CCF4D8BE3}"/>
              </a:ext>
            </a:extLst>
          </p:cNvPr>
          <p:cNvSpPr txBox="1"/>
          <p:nvPr/>
        </p:nvSpPr>
        <p:spPr>
          <a:xfrm>
            <a:off x="7453766" y="4634463"/>
            <a:ext cx="44646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Assumption: In solutions, multiple copies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D325CC0-D58A-CDC0-68F1-366308E3B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551" y="-50033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DNA Storage: First-Principles Thinking</a:t>
            </a:r>
          </a:p>
        </p:txBody>
      </p:sp>
    </p:spTree>
    <p:extLst>
      <p:ext uri="{BB962C8B-B14F-4D97-AF65-F5344CB8AC3E}">
        <p14:creationId xmlns:p14="http://schemas.microsoft.com/office/powerpoint/2010/main" val="278368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6" grpId="1"/>
      <p:bldP spid="15" grpId="0"/>
      <p:bldP spid="21" grpId="0" build="p"/>
      <p:bldP spid="21" grpId="1" build="allAtOnce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E8761AB-53C7-C04E-92C1-6D52BFA4E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550" y="-50033"/>
            <a:ext cx="11090483" cy="1325563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DNA Sequencing (Reading)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FED05C-6DC5-BA44-AD6C-95A2C5C929AD}"/>
              </a:ext>
            </a:extLst>
          </p:cNvPr>
          <p:cNvSpPr txBox="1"/>
          <p:nvPr/>
        </p:nvSpPr>
        <p:spPr>
          <a:xfrm>
            <a:off x="1537546" y="6109186"/>
            <a:ext cx="9660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DNA technology is </a:t>
            </a:r>
            <a:r>
              <a:rPr lang="en-US" sz="2400" i="1" dirty="0"/>
              <a:t>not</a:t>
            </a:r>
            <a:r>
              <a:rPr lang="en-US" sz="2400" dirty="0"/>
              <a:t> so exotic: huge investment in </a:t>
            </a:r>
            <a:r>
              <a:rPr lang="en-US" sz="2400" dirty="0">
                <a:solidFill>
                  <a:srgbClr val="C00000"/>
                </a:solidFill>
              </a:rPr>
              <a:t>sequencing</a:t>
            </a:r>
            <a:r>
              <a:rPr lang="en-US" sz="2400" dirty="0"/>
              <a:t> techniques.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2D9792-8E1C-EDCA-0255-68FCF4470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4651" y="1137052"/>
            <a:ext cx="7366000" cy="482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62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E8761AB-53C7-C04E-92C1-6D52BFA4E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550" y="-50033"/>
            <a:ext cx="11090483" cy="1325563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DNA Synthesis (Writing)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F2BBC3-498D-2723-DCFD-AA91CD12F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411" y="1192974"/>
            <a:ext cx="10018059" cy="5040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51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5CCBF-7275-AC46-80AB-E7F776A41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551" y="-50033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Technology for DNA Storage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1FD283-45F7-2F4E-8F13-EA3F77455EDD}"/>
              </a:ext>
            </a:extLst>
          </p:cNvPr>
          <p:cNvSpPr txBox="1"/>
          <p:nvPr/>
        </p:nvSpPr>
        <p:spPr>
          <a:xfrm>
            <a:off x="1789513" y="1187954"/>
            <a:ext cx="78036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Synthesize DNA for storage with Digital Microfluidics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FFA2BA5-BE4D-23CD-DE9B-3FBD54759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9611" y="2614738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2C345AD-4F86-3F10-1180-4D850DA11638}"/>
              </a:ext>
            </a:extLst>
          </p:cNvPr>
          <p:cNvSpPr txBox="1"/>
          <p:nvPr/>
        </p:nvSpPr>
        <p:spPr>
          <a:xfrm>
            <a:off x="964096" y="2620418"/>
            <a:ext cx="607280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We’re building electronics that manipulates droplets via electric charge.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It operates on many (</a:t>
            </a:r>
            <a:r>
              <a:rPr lang="en-US" sz="2400" dirty="0">
                <a:solidFill>
                  <a:srgbClr val="C00000"/>
                </a:solidFill>
              </a:rPr>
              <a:t>thousands</a:t>
            </a:r>
            <a:r>
              <a:rPr lang="en-US" sz="2400" dirty="0"/>
              <a:t>) of droplets.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It operates on small (</a:t>
            </a:r>
            <a:r>
              <a:rPr lang="en-US" sz="2400" dirty="0">
                <a:solidFill>
                  <a:srgbClr val="C00000"/>
                </a:solidFill>
              </a:rPr>
              <a:t>nanoliter</a:t>
            </a:r>
            <a:r>
              <a:rPr lang="en-US" sz="2400" dirty="0"/>
              <a:t>) droplets.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It moves them fast (</a:t>
            </a:r>
            <a:r>
              <a:rPr lang="en-US" sz="2400" dirty="0">
                <a:solidFill>
                  <a:srgbClr val="C00000"/>
                </a:solidFill>
              </a:rPr>
              <a:t>milliseconds</a:t>
            </a:r>
            <a:r>
              <a:rPr lang="en-US" sz="24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57548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5CCBF-7275-AC46-80AB-E7F776A41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551" y="-50033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Technology for DNA Storage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AFA8A5-D552-C743-AA97-BB44271049A2}"/>
              </a:ext>
            </a:extLst>
          </p:cNvPr>
          <p:cNvSpPr txBox="1"/>
          <p:nvPr/>
        </p:nvSpPr>
        <p:spPr>
          <a:xfrm>
            <a:off x="720270" y="2614738"/>
            <a:ext cx="5224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Scale of Digital Microfluidics: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1FD283-45F7-2F4E-8F13-EA3F77455EDD}"/>
              </a:ext>
            </a:extLst>
          </p:cNvPr>
          <p:cNvSpPr txBox="1"/>
          <p:nvPr/>
        </p:nvSpPr>
        <p:spPr>
          <a:xfrm>
            <a:off x="1789513" y="1187954"/>
            <a:ext cx="78036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>Synthesize DNA for storage with Digital Microfluidics</a:t>
            </a:r>
          </a:p>
        </p:txBody>
      </p:sp>
      <p:pic>
        <p:nvPicPr>
          <p:cNvPr id="1026" name="Picture 2" descr="OpenDrop | Lab On The Cheap">
            <a:extLst>
              <a:ext uri="{FF2B5EF4-FFF2-40B4-BE49-F238E27FC236}">
                <a16:creationId xmlns:a16="http://schemas.microsoft.com/office/drawing/2014/main" id="{CC1EB1E8-6213-5E7F-1801-B1539BDB5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324" y="2776714"/>
            <a:ext cx="5343702" cy="2196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3DA41D4-5CBE-1FB1-D56C-5EBA837F1187}"/>
              </a:ext>
            </a:extLst>
          </p:cNvPr>
          <p:cNvSpPr txBox="1">
            <a:spLocks/>
          </p:cNvSpPr>
          <p:nvPr/>
        </p:nvSpPr>
        <p:spPr>
          <a:xfrm>
            <a:off x="720269" y="3038401"/>
            <a:ext cx="4186658" cy="16375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</a:rPr>
              <a:t>1000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x </a:t>
            </a:r>
            <a:r>
              <a:rPr lang="en-US" sz="2400" dirty="0">
                <a:solidFill>
                  <a:srgbClr val="C00000"/>
                </a:solidFill>
              </a:rPr>
              <a:t>1000</a:t>
            </a:r>
            <a:r>
              <a:rPr lang="en-US" sz="2400" dirty="0"/>
              <a:t> = </a:t>
            </a:r>
            <a:r>
              <a:rPr lang="en-US" sz="2400" dirty="0">
                <a:solidFill>
                  <a:srgbClr val="C00000"/>
                </a:solidFill>
              </a:rPr>
              <a:t>1 million </a:t>
            </a:r>
            <a:br>
              <a:rPr lang="en-US" sz="2400" dirty="0">
                <a:solidFill>
                  <a:srgbClr val="C00000"/>
                </a:solidFill>
              </a:rPr>
            </a:br>
            <a:r>
              <a:rPr lang="en-US" sz="2400" dirty="0"/>
              <a:t>grid points.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rgbClr val="C00000"/>
                </a:solidFill>
              </a:rPr>
              <a:t>nanoliter</a:t>
            </a:r>
            <a:r>
              <a:rPr lang="en-US" sz="2400" dirty="0"/>
              <a:t> droplet size.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400" dirty="0"/>
              <a:t>optimized for DNA synthesis (</a:t>
            </a:r>
            <a:r>
              <a:rPr lang="en-US" sz="2400" dirty="0">
                <a:solidFill>
                  <a:srgbClr val="C00000"/>
                </a:solidFill>
              </a:rPr>
              <a:t>1 Terabyte/hour</a:t>
            </a:r>
            <a:r>
              <a:rPr lang="en-US" sz="2400" dirty="0"/>
              <a:t>!)</a:t>
            </a:r>
          </a:p>
        </p:txBody>
      </p:sp>
    </p:spTree>
    <p:extLst>
      <p:ext uri="{BB962C8B-B14F-4D97-AF65-F5344CB8AC3E}">
        <p14:creationId xmlns:p14="http://schemas.microsoft.com/office/powerpoint/2010/main" val="4110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descr="Digital Microfluidics - dispense, move, mix &amp; split - on OpenDrop DIY Electrowetting Platform">
            <a:hlinkClick r:id="" action="ppaction://media"/>
            <a:extLst>
              <a:ext uri="{FF2B5EF4-FFF2-40B4-BE49-F238E27FC236}">
                <a16:creationId xmlns:a16="http://schemas.microsoft.com/office/drawing/2014/main" id="{3379810C-62A0-5204-DF52-62855C47C26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08157" y="1217741"/>
            <a:ext cx="9077423" cy="512874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1B7AEB1-E087-92B7-C3B0-551942DAE017}"/>
              </a:ext>
            </a:extLst>
          </p:cNvPr>
          <p:cNvSpPr txBox="1">
            <a:spLocks/>
          </p:cNvSpPr>
          <p:nvPr/>
        </p:nvSpPr>
        <p:spPr>
          <a:xfrm>
            <a:off x="433551" y="194191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rgbClr val="C00000"/>
                </a:solidFill>
              </a:rPr>
              <a:t>Technology for DNA Storage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61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24949</TotalTime>
  <Words>1265</Words>
  <Application>Microsoft Macintosh PowerPoint</Application>
  <PresentationFormat>Widescreen</PresentationFormat>
  <Paragraphs>287</Paragraphs>
  <Slides>38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38</vt:i4>
      </vt:variant>
    </vt:vector>
  </HeadingPairs>
  <TitlesOfParts>
    <vt:vector size="52" baseType="lpstr">
      <vt:lpstr>Arial</vt:lpstr>
      <vt:lpstr>Arial</vt:lpstr>
      <vt:lpstr>Calibri</vt:lpstr>
      <vt:lpstr>Calibri Light</vt:lpstr>
      <vt:lpstr>Courier</vt:lpstr>
      <vt:lpstr>Courier New</vt:lpstr>
      <vt:lpstr>Helvetica Neue</vt:lpstr>
      <vt:lpstr>Raleway</vt:lpstr>
      <vt:lpstr>Tahoma</vt:lpstr>
      <vt:lpstr>Times New Roman</vt:lpstr>
      <vt:lpstr>Office Theme</vt:lpstr>
      <vt:lpstr>Simple Light</vt:lpstr>
      <vt:lpstr>1_Office Theme</vt:lpstr>
      <vt:lpstr>1_Simple Light</vt:lpstr>
      <vt:lpstr>PowerPoint Presentation</vt:lpstr>
      <vt:lpstr>DNA Storage</vt:lpstr>
      <vt:lpstr>DNA Storage: First-Principles Thinking</vt:lpstr>
      <vt:lpstr>DNA Storage: First-Principles Thinking</vt:lpstr>
      <vt:lpstr>DNA Sequencing (Reading)</vt:lpstr>
      <vt:lpstr>DNA Synthesis (Writing)</vt:lpstr>
      <vt:lpstr>Technology for DNA Storage</vt:lpstr>
      <vt:lpstr>Technology for DNA Storage</vt:lpstr>
      <vt:lpstr>PowerPoint Presentation</vt:lpstr>
      <vt:lpstr>Technology for DNA Storage</vt:lpstr>
      <vt:lpstr>Algorithms for Routing</vt:lpstr>
      <vt:lpstr>Algorithms for Routing</vt:lpstr>
      <vt:lpstr>Modeling Hydrodynamics</vt:lpstr>
      <vt:lpstr>Modeling Hydrodynamics</vt:lpstr>
      <vt:lpstr>Another Approach: Use Existing DNA</vt:lpstr>
      <vt:lpstr>Another Approach: Use Existing DNA</vt:lpstr>
      <vt:lpstr>Another Approach: Use Existing DNA</vt:lpstr>
      <vt:lpstr>PowerPoint Presentation</vt:lpstr>
      <vt:lpstr>DNA Based In-Memory Computing </vt:lpstr>
      <vt:lpstr>In-Memory Computing: Operations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Parallelism with Nick-Based Displacement </vt:lpstr>
      <vt:lpstr>Parallelism with Nick-Based Displacement </vt:lpstr>
      <vt:lpstr>PowerPoint Presentation</vt:lpstr>
      <vt:lpstr>Multidimensional Data Storage with DNA</vt:lpstr>
      <vt:lpstr>PowerPoint Presentation</vt:lpstr>
      <vt:lpstr>(2012) “Soon IoT Will be Everywhere!”</vt:lpstr>
      <vt:lpstr>(2023) “Where is IoT?”</vt:lpstr>
      <vt:lpstr>(2032) “IoT in more places?”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Combinatorial Content Mixing</dc:title>
  <dc:creator>Milenkovic, Olgica</dc:creator>
  <cp:lastModifiedBy>Marc Riedel</cp:lastModifiedBy>
  <cp:revision>243</cp:revision>
  <cp:lastPrinted>2022-10-21T19:16:14Z</cp:lastPrinted>
  <dcterms:created xsi:type="dcterms:W3CDTF">2019-06-07T01:18:35Z</dcterms:created>
  <dcterms:modified xsi:type="dcterms:W3CDTF">2023-05-11T20:43:36Z</dcterms:modified>
</cp:coreProperties>
</file>